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2" r:id="rId9"/>
    <p:sldId id="263" r:id="rId10"/>
    <p:sldId id="265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B44B2"/>
    <a:srgbClr val="59BC6E"/>
    <a:srgbClr val="59B16E"/>
    <a:srgbClr val="59C76E"/>
    <a:srgbClr val="9966FF"/>
    <a:srgbClr val="99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805" autoAdjust="0"/>
  </p:normalViewPr>
  <p:slideViewPr>
    <p:cSldViewPr snapToGrid="0">
      <p:cViewPr>
        <p:scale>
          <a:sx n="73" d="100"/>
          <a:sy n="73" d="100"/>
        </p:scale>
        <p:origin x="182" y="1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FAB778-0729-42E9-9ACD-6137B150404C}" type="datetimeFigureOut">
              <a:rPr lang="ru-RU" smtClean="0"/>
              <a:t>01.03.2023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409A56-43B1-406D-B961-EBBEF63843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00160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09A56-43B1-406D-B961-EBBEF638430F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87226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8D3ABD-0992-40DA-A2C6-ED595EDD7E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7518C9F-00AE-42A5-9DD9-4796D617CB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3131085-493E-4E19-964F-37977D57E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BDA9A-C8B6-4C5A-90A5-7EE83E90EF87}" type="datetimeFigureOut">
              <a:rPr lang="ru-RU" smtClean="0"/>
              <a:t>01.03.2023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ED50069-A2CB-4DEB-8170-B0C8E0F4F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88896AF-0C07-4574-80E4-96D783346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1F592-5CA6-4269-8B81-7C52D7C499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5258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348F14-9D07-44A6-8D89-39CBDA225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AA7869B-BF5A-4348-8C58-D71D1435C3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69E4A58-AFFA-4836-B706-7464A2112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BDA9A-C8B6-4C5A-90A5-7EE83E90EF87}" type="datetimeFigureOut">
              <a:rPr lang="ru-RU" smtClean="0"/>
              <a:t>01.03.2023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0D8AE37-83F2-4562-B3F1-8941B89F1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AF327BA-4284-4370-AD22-5F799880B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1F592-5CA6-4269-8B81-7C52D7C499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3270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47F771B7-DB14-4F4D-94FE-2993932D40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24948FE-1259-4805-98F2-6B52B349AC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E90DA15-6DFD-40F1-86CB-F7EA75DB6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BDA9A-C8B6-4C5A-90A5-7EE83E90EF87}" type="datetimeFigureOut">
              <a:rPr lang="ru-RU" smtClean="0"/>
              <a:t>01.03.2023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570701B-0AFC-4885-AEAE-ADB160461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6F3FFFE-DA77-4E92-A181-A3D501E7E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1F592-5CA6-4269-8B81-7C52D7C499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3033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936D2D-426C-4CC0-A41D-DF73D3A1D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2770165-B712-4474-8C87-E9E7600AF9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1D0D84A-23FD-483C-9C10-B820F70A9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BDA9A-C8B6-4C5A-90A5-7EE83E90EF87}" type="datetimeFigureOut">
              <a:rPr lang="ru-RU" smtClean="0"/>
              <a:t>01.03.2023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345B4C0-699C-4FF1-AB5E-529295F58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71E3221-B1D5-4C6F-AB89-AF4BE54F4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1F592-5CA6-4269-8B81-7C52D7C499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0836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8408AE-2C4F-40B4-8364-29D67405E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0705DCE-5AAD-41D1-8C28-FAA1C78ED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FB94B84-6F9D-4372-9427-B36D27862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BDA9A-C8B6-4C5A-90A5-7EE83E90EF87}" type="datetimeFigureOut">
              <a:rPr lang="ru-RU" smtClean="0"/>
              <a:t>01.03.2023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A7EA1D6-7B74-4B66-B765-E87132F47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AB4A168-3677-4BCB-B2EF-EF2235E59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1F592-5CA6-4269-8B81-7C52D7C499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4828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669AA7-2BFF-4A1D-91B8-D5C0A07F9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2FD5CEB-F46F-4094-B245-045BABFC49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FD718FF-C1F2-48C0-97A0-023C98E3BC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EEBF142-5FF1-4DEC-AC16-C54B4DB90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BDA9A-C8B6-4C5A-90A5-7EE83E90EF87}" type="datetimeFigureOut">
              <a:rPr lang="ru-RU" smtClean="0"/>
              <a:t>01.03.2023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F1AF5A7-7435-4082-B3BC-176EAA90B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C396C28-FA96-4216-940E-6328CAE0E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1F592-5CA6-4269-8B81-7C52D7C499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9541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DD3C66-3D2F-49B6-9F52-4A9A8839D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0EC7A09-D3D7-4B7B-BF5D-EF20850C75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5CD0069-C7A4-4772-B93C-43C0381537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19B3F12-5B3B-4D6E-8CBA-4F998C1D66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5C3E1DF-28C1-428E-9533-3308D33ECB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D204AA94-2C4F-4D1D-83DA-053D1934B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BDA9A-C8B6-4C5A-90A5-7EE83E90EF87}" type="datetimeFigureOut">
              <a:rPr lang="ru-RU" smtClean="0"/>
              <a:t>01.03.2023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A23EDEB-FB64-4408-8CB9-DC0286687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B22BF31-78C1-4C49-9784-EB955B0CC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1F592-5CA6-4269-8B81-7C52D7C499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545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1F9C28-8B05-444A-B9D0-426572696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D0A42F3-CB4D-4411-B537-0FA39A3A3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BDA9A-C8B6-4C5A-90A5-7EE83E90EF87}" type="datetimeFigureOut">
              <a:rPr lang="ru-RU" smtClean="0"/>
              <a:t>01.03.2023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B9B5A09-800D-4478-8C1E-8B1546C5A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13F88CA-F1C8-4BA0-A86A-FB46F0FC9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1F592-5CA6-4269-8B81-7C52D7C499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5028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E7E95FBC-BFBB-490A-B00D-02B7DEC8F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BDA9A-C8B6-4C5A-90A5-7EE83E90EF87}" type="datetimeFigureOut">
              <a:rPr lang="ru-RU" smtClean="0"/>
              <a:t>01.03.2023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167A2D5B-F409-4F36-801E-1F9EF9AB3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212C1B7-70ED-4722-AD9B-691B317EE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1F592-5CA6-4269-8B81-7C52D7C499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2180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82BAEC-1A38-46C2-A10E-DE480ABA2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9F3D702-BCFA-4201-977A-AAA08354D4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F91BBD3-2210-43B8-A896-83787B8D83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059DE7A-9484-4569-9533-5B04B286C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BDA9A-C8B6-4C5A-90A5-7EE83E90EF87}" type="datetimeFigureOut">
              <a:rPr lang="ru-RU" smtClean="0"/>
              <a:t>01.03.2023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1714A16-8EC4-4C09-A854-01F5E7703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1AE12A5-5014-48E4-9388-E5C5D45B8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1F592-5CA6-4269-8B81-7C52D7C499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4002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3AB0D7-7E07-4ABE-B032-3F4BBA582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482E0416-F123-43B6-A78A-D11D084435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9F5D4AF-0C34-49C3-A502-FC35C43BD2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70FB067-3994-444C-A4DC-DD4E2404E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BDA9A-C8B6-4C5A-90A5-7EE83E90EF87}" type="datetimeFigureOut">
              <a:rPr lang="ru-RU" smtClean="0"/>
              <a:t>01.03.2023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93A25B3-5E20-4470-84F5-20B1C4DA6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64A9250-1539-4D8F-997F-21E17AFC2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1F592-5CA6-4269-8B81-7C52D7C499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1691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B9C443-FE26-4500-BA4D-6A60B1E9A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A85942A-61A4-4A91-9D64-1D666FAB5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9D926D4-1D2B-42AB-AD20-1159D2991D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4BDA9A-C8B6-4C5A-90A5-7EE83E90EF87}" type="datetimeFigureOut">
              <a:rPr lang="ru-RU" smtClean="0"/>
              <a:t>01.03.2023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BE00621-E160-44F6-BBA0-58754C70C5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86C08FC-3566-4F04-A75C-611C227A41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D1F592-5CA6-4269-8B81-7C52D7C499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4285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AFE01B-0A54-4137-9C62-6F37626261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8612" y="347165"/>
            <a:ext cx="11358584" cy="929389"/>
          </a:xfrm>
          <a:noFill/>
          <a:effectLst/>
        </p:spPr>
        <p:txBody>
          <a:bodyPr>
            <a:normAutofit fontScale="90000"/>
          </a:bodyPr>
          <a:lstStyle/>
          <a:p>
            <a:pPr algn="l">
              <a:spcBef>
                <a:spcPts val="3000"/>
              </a:spcBef>
              <a:spcAft>
                <a:spcPts val="2400"/>
              </a:spcAft>
            </a:pPr>
            <a:br>
              <a:rPr lang="ru-RU" sz="2400" dirty="0">
                <a:effectLst>
                  <a:outerShdw blurRad="50800" dist="50800" dir="5400000" algn="ctr" rotWithShape="0">
                    <a:schemeClr val="tx1"/>
                  </a:outerShdw>
                </a:effectLst>
                <a:latin typeface="Arial Narrow" panose="020B0606020202030204" pitchFamily="34" charset="0"/>
              </a:rPr>
            </a:br>
            <a:r>
              <a:rPr lang="ru-RU" sz="2200" dirty="0">
                <a:latin typeface="Bahnschrift" panose="020B0502040204020203" pitchFamily="34" charset="0"/>
              </a:rPr>
              <a:t>КИТиС</a:t>
            </a:r>
            <a:br>
              <a:rPr lang="ru-RU" dirty="0">
                <a:solidFill>
                  <a:srgbClr val="002060"/>
                </a:solidFill>
                <a:effectLst>
                  <a:outerShdw blurRad="50800" dist="50800" dir="5400000" algn="ctr" rotWithShape="0">
                    <a:schemeClr val="accent1">
                      <a:lumMod val="75000"/>
                    </a:schemeClr>
                  </a:outerShdw>
                </a:effectLst>
              </a:rPr>
            </a:br>
            <a:r>
              <a:rPr lang="ru-RU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Колледж Информационных Технологий и                                                                                                                                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Министерство просвещения РФ</a:t>
            </a:r>
            <a:br>
              <a:rPr lang="ru-RU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Строительства                                                                                              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ГБУ КО ПОО «Колледж информационных технологий и строительства»</a:t>
            </a:r>
            <a:endParaRPr lang="ru-R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AE87D34-16D8-41BD-97F4-77E473F2AD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954" y="2841475"/>
            <a:ext cx="11934226" cy="3601126"/>
          </a:xfrm>
          <a:ln>
            <a:noFill/>
          </a:ln>
          <a:effectLst/>
        </p:spPr>
        <p:txBody>
          <a:bodyPr>
            <a:normAutofit fontScale="70000" lnSpcReduction="20000"/>
            <a:scene3d>
              <a:camera prst="orthographicFront"/>
              <a:lightRig rig="threePt" dir="t"/>
            </a:scene3d>
            <a:sp3d extrusionH="177800">
              <a:bevelB w="50800" h="38100" prst="riblet"/>
              <a:extrusionClr>
                <a:schemeClr val="bg1"/>
              </a:extrusionClr>
            </a:sp3d>
          </a:bodyPr>
          <a:lstStyle/>
          <a:p>
            <a:r>
              <a:rPr lang="ru-RU" sz="2300" dirty="0">
                <a:effectLst>
                  <a:outerShdw blurRad="50800" dist="50800" dir="5400000" algn="ctr" rotWithShape="0">
                    <a:schemeClr val="bg1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</a:t>
            </a:r>
            <a:r>
              <a:rPr lang="ru-RU" sz="2900" dirty="0">
                <a:effectLst>
                  <a:outerShdw blurRad="50800" dist="50800" dir="5400000" algn="ctr" rotWithShape="0">
                    <a:schemeClr val="bg1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Учебная практика по ПМ.04 «Внедрение и поддержка компьютерных систем»</a:t>
            </a:r>
          </a:p>
          <a:p>
            <a:r>
              <a:rPr lang="ru-RU" sz="2900" dirty="0">
                <a:effectLst>
                  <a:outerShdw blurRad="50800" dist="50800" dir="5400000" algn="ctr" rotWithShape="0">
                    <a:schemeClr val="bg1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                                                             Тема: «</a:t>
            </a:r>
            <a:r>
              <a:rPr lang="en-US" sz="2900" dirty="0">
                <a:effectLst>
                  <a:outerShdw blurRad="50800" dist="50800" dir="5400000" algn="ctr" rotWithShape="0">
                    <a:schemeClr val="bg1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Dr.</a:t>
            </a:r>
            <a:r>
              <a:rPr lang="ru-RU" sz="2900" dirty="0">
                <a:effectLst>
                  <a:outerShdw blurRad="50800" dist="50800" dir="5400000" algn="ctr" rotWithShape="0">
                    <a:schemeClr val="bg1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>
                <a:effectLst>
                  <a:outerShdw blurRad="50800" dist="50800" dir="5400000" algn="ctr" rotWithShape="0">
                    <a:schemeClr val="bg1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lang="ru-RU" sz="2900" dirty="0">
                <a:effectLst>
                  <a:outerShdw blurRad="50800" dist="50800" dir="5400000" algn="ctr" rotWithShape="0">
                    <a:schemeClr val="bg1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</a:p>
          <a:p>
            <a:endParaRPr lang="ru-RU" sz="2000" dirty="0">
              <a:effectLst>
                <a:outerShdw blurRad="50800" dist="50800" dir="5400000" algn="ctr" rotWithShape="0">
                  <a:schemeClr val="bg1"/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1700" dirty="0">
              <a:effectLst>
                <a:outerShdw blurRad="50800" dist="50800" dir="5400000" algn="ctr" rotWithShape="0">
                  <a:schemeClr val="bg1"/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1700" dirty="0">
              <a:effectLst>
                <a:outerShdw blurRad="50800" dist="50800" dir="5400000" algn="ctr" rotWithShape="0">
                  <a:schemeClr val="bg1"/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1700" dirty="0">
              <a:effectLst>
                <a:outerShdw blurRad="50800" dist="50800" dir="5400000" algn="ctr" rotWithShape="0">
                  <a:schemeClr val="bg1"/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ru-RU" sz="2300" dirty="0">
                <a:effectLst>
                  <a:outerShdw blurRad="50800" dist="50800" dir="5400000" algn="ctr" rotWithShape="0">
                    <a:schemeClr val="bg1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Выполнила: Гоголюк Юлия Васильевна, группа ИСп21-2К                                                                                                                                             </a:t>
            </a:r>
            <a:r>
              <a:rPr lang="ru-RU" sz="2000" dirty="0">
                <a:solidFill>
                  <a:schemeClr val="bg1"/>
                </a:solidFill>
                <a:effectLst>
                  <a:outerShdw blurRad="50800" dist="50800" dir="5400000" algn="ctr" rotWithShape="0">
                    <a:schemeClr val="bg1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Тема: «</a:t>
            </a:r>
            <a:r>
              <a:rPr lang="en-US" sz="2000" dirty="0">
                <a:solidFill>
                  <a:schemeClr val="bg1"/>
                </a:solidFill>
                <a:effectLst>
                  <a:outerShdw blurRad="50800" dist="50800" dir="5400000" algn="ctr" rotWithShape="0">
                    <a:schemeClr val="bg1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Dr.</a:t>
            </a:r>
            <a:r>
              <a:rPr lang="ru-RU" sz="2000" dirty="0">
                <a:solidFill>
                  <a:schemeClr val="bg1"/>
                </a:solidFill>
                <a:effectLst>
                  <a:outerShdw blurRad="50800" dist="50800" dir="5400000" algn="ctr" rotWithShape="0">
                    <a:schemeClr val="bg1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bg1"/>
                </a:solidFill>
                <a:effectLst>
                  <a:outerShdw blurRad="50800" dist="50800" dir="5400000" algn="ctr" rotWithShape="0">
                    <a:schemeClr val="bg1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endParaRPr lang="ru-RU" sz="2000" dirty="0">
              <a:solidFill>
                <a:schemeClr val="bg1"/>
              </a:solidFill>
              <a:effectLst>
                <a:outerShdw blurRad="50800" dist="50800" dir="5400000" algn="ctr" rotWithShape="0">
                  <a:schemeClr val="bg1"/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000" dirty="0">
              <a:solidFill>
                <a:schemeClr val="bg1"/>
              </a:solidFill>
              <a:effectLst>
                <a:outerShdw blurRad="50800" dist="50800" dir="5400000" algn="ctr" rotWithShape="0">
                  <a:schemeClr val="bg1"/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000" dirty="0">
              <a:solidFill>
                <a:schemeClr val="bg1"/>
              </a:solidFill>
              <a:effectLst>
                <a:outerShdw blurRad="50800" dist="50800" dir="5400000" algn="ctr" rotWithShape="0">
                  <a:schemeClr val="bg1"/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000" dirty="0">
              <a:solidFill>
                <a:schemeClr val="bg1"/>
              </a:solidFill>
              <a:effectLst>
                <a:outerShdw blurRad="50800" dist="50800" dir="5400000" algn="ctr" rotWithShape="0">
                  <a:schemeClr val="bg1"/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000" dirty="0">
              <a:solidFill>
                <a:schemeClr val="bg1"/>
              </a:solidFill>
              <a:effectLst>
                <a:outerShdw blurRad="50800" dist="50800" dir="5400000" algn="ctr" rotWithShape="0">
                  <a:schemeClr val="bg1"/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300" dirty="0">
                <a:effectLst>
                  <a:outerShdw blurRad="50800" dist="50800" dir="5400000" algn="ctr" rotWithShape="0">
                    <a:schemeClr val="bg1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Калининград 2023</a:t>
            </a:r>
            <a:r>
              <a:rPr lang="en-US" sz="2300" dirty="0">
                <a:solidFill>
                  <a:schemeClr val="bg1"/>
                </a:solidFill>
                <a:effectLst>
                  <a:outerShdw blurRad="50800" dist="50800" dir="5400000" algn="ctr" rotWithShape="0">
                    <a:schemeClr val="bg1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ru-RU" sz="2300" dirty="0">
                <a:solidFill>
                  <a:schemeClr val="bg1"/>
                </a:solidFill>
                <a:effectLst>
                  <a:outerShdw blurRad="50800" dist="50800" dir="5400000" algn="ctr" rotWithShape="0">
                    <a:schemeClr val="bg1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C7E3BE25-E37B-4E99-B057-ADA2518CD8A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92" t="19167" r="52670" b="48214"/>
          <a:stretch/>
        </p:blipFill>
        <p:spPr bwMode="auto">
          <a:xfrm>
            <a:off x="312785" y="347165"/>
            <a:ext cx="1445827" cy="1249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430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2492A9-1795-412D-BD8C-68C697681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253" y="297198"/>
            <a:ext cx="10515600" cy="1325563"/>
          </a:xfrm>
        </p:spPr>
        <p:txBody>
          <a:bodyPr/>
          <a:lstStyle/>
          <a:p>
            <a:r>
              <a:rPr lang="ru-RU" dirty="0">
                <a:effectLst>
                  <a:outerShdw blurRad="50800" dist="50800" dir="5400000" algn="ctr" rotWithShape="0">
                    <a:schemeClr val="accent6"/>
                  </a:outerShdw>
                </a:effectLst>
              </a:rPr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DF41EF9-2BB4-47EE-90AD-E063D0412A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612086" cy="2861328"/>
          </a:xfrm>
          <a:effectLst>
            <a:outerShdw blurRad="50800" dist="50800" dir="5400000" algn="ctr" rotWithShape="0">
              <a:schemeClr val="accent6"/>
            </a:outerShdw>
          </a:effectLst>
        </p:spPr>
        <p:txBody>
          <a:bodyPr>
            <a:normAutofit fontScale="85000" lnSpcReduction="10000"/>
          </a:bodyPr>
          <a:lstStyle/>
          <a:p>
            <a:pPr marL="0" indent="450000">
              <a:lnSpc>
                <a:spcPct val="150000"/>
              </a:lnSpc>
              <a:buNone/>
            </a:pPr>
            <a:r>
              <a:rPr lang="ru-RU" sz="2400" dirty="0">
                <a:solidFill>
                  <a:srgbClr val="000000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В заключении можно сказать, что нужно защищать свои устройства от вредоносных программ во избежание утери или повреждения данных и заражения компьютера. В этом Вам может помочь именно антивирусная программа и в этой презентации я привела как пример антивирус </a:t>
            </a:r>
            <a:r>
              <a:rPr lang="en-US" sz="2400" dirty="0">
                <a:solidFill>
                  <a:srgbClr val="000000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Dr. Web, </a:t>
            </a:r>
            <a:r>
              <a:rPr lang="ru-RU" sz="2400" dirty="0">
                <a:solidFill>
                  <a:srgbClr val="000000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который четко выполняет свою задачу и помогает справиться с </a:t>
            </a:r>
            <a:r>
              <a:rPr lang="ru-RU" sz="2400" dirty="0">
                <a:solidFill>
                  <a:srgbClr val="000000"/>
                </a:solidFill>
                <a:effectLst/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вирусами, хакерскими утилитами, троянами и другими вредоносными программами. </a:t>
            </a:r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5095E90-7B1B-4A4E-ACE0-60B53EA6F2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2074" y="4648400"/>
            <a:ext cx="2870218" cy="1658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1913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C08D88-19AA-4530-99D1-941C3471F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4080" y="370205"/>
            <a:ext cx="10515600" cy="1325563"/>
          </a:xfrm>
        </p:spPr>
        <p:txBody>
          <a:bodyPr/>
          <a:lstStyle/>
          <a:p>
            <a:r>
              <a:rPr lang="ru-RU" dirty="0">
                <a:effectLst>
                  <a:outerShdw blurRad="50800" dist="50800" dir="5400000" algn="ctr" rotWithShape="0">
                    <a:schemeClr val="accent6"/>
                  </a:outerShdw>
                </a:effectLst>
              </a:rPr>
              <a:t>Введение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BB2AF8A-CDBB-48E9-AF40-DCF32BFF42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4080" y="1769745"/>
            <a:ext cx="10515600" cy="4351338"/>
          </a:xfrm>
        </p:spPr>
        <p:txBody>
          <a:bodyPr/>
          <a:lstStyle/>
          <a:p>
            <a:pPr marL="0" indent="450000">
              <a:lnSpc>
                <a:spcPct val="150000"/>
              </a:lnSpc>
              <a:buNone/>
            </a:pPr>
            <a:r>
              <a:rPr lang="ru-RU" sz="2400" dirty="0">
                <a:effectLst>
                  <a:outerShdw blurRad="50800" dist="50800" dir="5400000" algn="ctr" rotWithShape="0">
                    <a:schemeClr val="accent6"/>
                  </a:outerShdw>
                </a:effectLst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В наше время актуальной темой является защита информации как в профессиональной деятельности, так и в повседневном использовании компьютера. Для предоставления защиты от внешних угроз используются специальные средства защиты, такие как антивирусные программы. Таких программ существует предостаточно, одни из них более качественно выявляют и устраняют вирусы, другие не очень.</a:t>
            </a:r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F376BE0-0391-420E-8A4B-A29735922F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2987" y="4650973"/>
            <a:ext cx="3179115" cy="1836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80361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48BD5B-4F60-4F0F-BD4F-AE32716F5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effectLst>
                  <a:outerShdw blurRad="50800" dist="50800" dir="5400000" algn="ctr" rotWithShape="0">
                    <a:schemeClr val="accent6"/>
                  </a:outerShdw>
                </a:effectLst>
              </a:rPr>
              <a:t>Антивирус</a:t>
            </a:r>
            <a:r>
              <a:rPr lang="en-US" dirty="0">
                <a:effectLst>
                  <a:outerShdw blurRad="50800" dist="50800" dir="5400000" algn="ctr" rotWithShape="0">
                    <a:schemeClr val="accent6"/>
                  </a:outerShdw>
                </a:effectLst>
              </a:rPr>
              <a:t> Dr. Web</a:t>
            </a:r>
            <a:r>
              <a:rPr lang="ru-RU" dirty="0">
                <a:effectLst>
                  <a:outerShdw blurRad="50800" dist="50800" dir="5400000" algn="ctr" rotWithShape="0">
                    <a:schemeClr val="accent6"/>
                  </a:outerShdw>
                </a:effectLst>
              </a:rPr>
              <a:t>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FB10030-7FFB-4E41-B0A7-630430DC8A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5778" y="1617781"/>
            <a:ext cx="8888307" cy="4553113"/>
          </a:xfrm>
        </p:spPr>
        <p:txBody>
          <a:bodyPr>
            <a:normAutofit fontScale="92500" lnSpcReduction="20000"/>
          </a:bodyPr>
          <a:lstStyle/>
          <a:p>
            <a:pPr marL="6350" marR="79375" indent="450000" algn="just">
              <a:lnSpc>
                <a:spcPct val="160000"/>
              </a:lnSpc>
              <a:spcAft>
                <a:spcPts val="25"/>
              </a:spcAft>
              <a:buNone/>
            </a:pPr>
            <a:r>
              <a:rPr lang="ru-RU" sz="2000" kern="1800" dirty="0">
                <a:solidFill>
                  <a:srgbClr val="000000"/>
                </a:solidFill>
                <a:effectLst>
                  <a:outerShdw blurRad="50800" dist="50800" dir="5400000" algn="ctr" rotWithShape="0">
                    <a:schemeClr val="accent6"/>
                  </a:outerShdw>
                </a:effectLst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Компания «Доктор Веб» </a:t>
            </a:r>
            <a:r>
              <a:rPr lang="ru-RU" sz="2000" kern="1800" dirty="0">
                <a:solidFill>
                  <a:srgbClr val="353535"/>
                </a:solidFill>
                <a:effectLst>
                  <a:outerShdw blurRad="50800" dist="50800" dir="5400000" algn="ctr" rotWithShape="0">
                    <a:schemeClr val="accent6"/>
                  </a:outerShdw>
                </a:effectLst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- </a:t>
            </a:r>
            <a:r>
              <a:rPr lang="ru-RU" sz="2000" kern="1800" dirty="0">
                <a:solidFill>
                  <a:srgbClr val="000000"/>
                </a:solidFill>
                <a:effectLst>
                  <a:outerShdw blurRad="50800" dist="50800" dir="5400000" algn="ctr" rotWithShape="0">
                    <a:schemeClr val="accent6"/>
                  </a:outerShdw>
                </a:effectLst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российский</a:t>
            </a:r>
            <a:r>
              <a:rPr lang="ru-RU" sz="2000" dirty="0">
                <a:solidFill>
                  <a:srgbClr val="000000"/>
                </a:solidFill>
                <a:effectLst>
                  <a:outerShdw blurRad="50800" dist="50800" dir="5400000" algn="ctr" rotWithShape="0">
                    <a:schemeClr val="accent6"/>
                  </a:outerShdw>
                </a:effectLst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 производитель антивирусных средств защиты информации. Продукты Dr. Web разрабатываются с 1992 года. Это один из первых антивирусов в мире.</a:t>
            </a:r>
          </a:p>
          <a:p>
            <a:pPr marL="6350" marR="79375" indent="450000" algn="just">
              <a:lnSpc>
                <a:spcPct val="160000"/>
              </a:lnSpc>
              <a:spcAft>
                <a:spcPts val="25"/>
              </a:spcAft>
              <a:buNone/>
            </a:pPr>
            <a:r>
              <a:rPr lang="en-US" sz="2000" dirty="0">
                <a:solidFill>
                  <a:srgbClr val="000000"/>
                </a:solidFill>
                <a:effectLst>
                  <a:outerShdw blurRad="50800" dist="50800" dir="5400000" algn="ctr" rotWithShape="0">
                    <a:schemeClr val="accent6"/>
                  </a:outerShdw>
                </a:effectLst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Dr</a:t>
            </a:r>
            <a:r>
              <a:rPr lang="ru-RU" sz="2000" dirty="0">
                <a:solidFill>
                  <a:srgbClr val="000000"/>
                </a:solidFill>
                <a:effectLst>
                  <a:outerShdw blurRad="50800" dist="50800" dir="5400000" algn="ctr" rotWithShape="0">
                    <a:schemeClr val="accent6"/>
                  </a:outerShdw>
                </a:effectLst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. </a:t>
            </a:r>
            <a:r>
              <a:rPr lang="en-US" sz="2000" dirty="0">
                <a:solidFill>
                  <a:srgbClr val="000000"/>
                </a:solidFill>
                <a:effectLst>
                  <a:outerShdw blurRad="50800" dist="50800" dir="5400000" algn="ctr" rotWithShape="0">
                    <a:schemeClr val="accent6"/>
                  </a:outerShdw>
                </a:effectLst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Web</a:t>
            </a:r>
            <a:r>
              <a:rPr lang="ru-RU" sz="2000" dirty="0">
                <a:solidFill>
                  <a:srgbClr val="000000"/>
                </a:solidFill>
                <a:effectLst>
                  <a:outerShdw blurRad="50800" dist="50800" dir="5400000" algn="ctr" rotWithShape="0">
                    <a:schemeClr val="accent6"/>
                  </a:outerShdw>
                </a:effectLst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 – популярный во всём мире пакет программ, предназначенный для комплексной защиты любых устройств в Вашем доме, офисе или на предприятии.</a:t>
            </a:r>
          </a:p>
          <a:p>
            <a:pPr marL="6350" marR="79375" indent="450000" algn="just">
              <a:lnSpc>
                <a:spcPct val="150000"/>
              </a:lnSpc>
              <a:spcAft>
                <a:spcPts val="25"/>
              </a:spcAft>
              <a:buNone/>
            </a:pPr>
            <a:r>
              <a:rPr lang="ru-RU" sz="2000" dirty="0">
                <a:solidFill>
                  <a:srgbClr val="000000"/>
                </a:solidFill>
                <a:effectLst>
                  <a:outerShdw blurRad="50800" dist="50800" dir="5400000" algn="ctr" rotWithShape="0">
                    <a:schemeClr val="accent6"/>
                  </a:outerShdw>
                </a:effectLst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Продукты предоставляют защиту от вирусов, троянского, шпионского и рекламного ПО, червей, руткитов, хакерских утилит, программ-шуток, а также неизвестных угроз с помощью различных технологий реального времени и поведенческого анализа.</a:t>
            </a:r>
          </a:p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03B3FBD-6A1D-4CAD-A752-E3B5CFBDDF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3556" y="4433056"/>
            <a:ext cx="3414755" cy="1972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091816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1F28D2-06CD-4A61-AA70-937DE9238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i="0" dirty="0">
                <a:solidFill>
                  <a:srgbClr val="000000"/>
                </a:solidFill>
                <a:effectLst>
                  <a:outerShdw blurRad="38100" dist="38100" dir="2700000" algn="tl">
                    <a:schemeClr val="accent6">
                      <a:alpha val="43000"/>
                    </a:schemeClr>
                  </a:outerShdw>
                </a:effectLst>
              </a:rPr>
              <a:t>Dr. Web Security Space </a:t>
            </a:r>
            <a:endParaRPr lang="ru-RU" dirty="0">
              <a:effectLst>
                <a:outerShdw blurRad="38100" dist="38100" dir="2700000" algn="tl">
                  <a:schemeClr val="accent6">
                    <a:alpha val="43000"/>
                  </a:schemeClr>
                </a:outerShdw>
              </a:effectLst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9453C96-30F2-4F96-8796-E08EBEC562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450000">
              <a:lnSpc>
                <a:spcPct val="150000"/>
              </a:lnSpc>
              <a:buNone/>
            </a:pPr>
            <a:r>
              <a:rPr lang="ru-RU" sz="2000" i="0" dirty="0">
                <a:solidFill>
                  <a:srgbClr val="000000"/>
                </a:solidFill>
                <a:effectLst>
                  <a:outerShdw blurRad="50800" dist="50800" dir="5400000" algn="ctr" rotWithShape="0">
                    <a:schemeClr val="accent6"/>
                  </a:outerShdw>
                </a:effectLst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Dr. Web Security Space </a:t>
            </a:r>
            <a:r>
              <a:rPr lang="ru-RU" sz="2000" b="0" i="0" dirty="0">
                <a:solidFill>
                  <a:srgbClr val="000000"/>
                </a:solidFill>
                <a:effectLst>
                  <a:outerShdw blurRad="50800" dist="50800" dir="5400000" algn="ctr" rotWithShape="0">
                    <a:schemeClr val="accent6"/>
                  </a:outerShdw>
                </a:effectLst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- комплексная, многоуровневая защита вашего компьютера. </a:t>
            </a:r>
            <a:r>
              <a:rPr lang="ru-RU" sz="2000" dirty="0">
                <a:effectLst>
                  <a:outerShdw blurRad="50800" dist="50800" dir="5400000" algn="ctr" rotWithShape="0">
                    <a:schemeClr val="accent6"/>
                  </a:outerShdw>
                </a:effectLst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Она способна обнаруживать и удалять с компьютера различные нежелательные программы: рекламные программы, программы дозвона, программы-шутки, потенциально опасные программы, программы взлома. Для обнаружения таких программ и действий над содержащими их файлами применяются стандартные средства антивирусных компонентов </a:t>
            </a:r>
            <a:r>
              <a:rPr lang="en-US" sz="2000" dirty="0">
                <a:effectLst>
                  <a:outerShdw blurRad="50800" dist="50800" dir="5400000" algn="ctr" rotWithShape="0">
                    <a:schemeClr val="accent6"/>
                  </a:outerShdw>
                </a:effectLst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Dr</a:t>
            </a:r>
            <a:r>
              <a:rPr lang="ru-RU" sz="2000" dirty="0">
                <a:effectLst>
                  <a:outerShdw blurRad="50800" dist="50800" dir="5400000" algn="ctr" rotWithShape="0">
                    <a:schemeClr val="accent6"/>
                  </a:outerShdw>
                </a:effectLst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.</a:t>
            </a:r>
            <a:r>
              <a:rPr lang="en-US" sz="2000" dirty="0">
                <a:effectLst>
                  <a:outerShdw blurRad="50800" dist="50800" dir="5400000" algn="ctr" rotWithShape="0">
                    <a:schemeClr val="accent6"/>
                  </a:outerShdw>
                </a:effectLst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Web</a:t>
            </a:r>
            <a:r>
              <a:rPr lang="ru-RU" sz="2000" dirty="0">
                <a:effectLst>
                  <a:outerShdw blurRad="50800" dist="50800" dir="5400000" algn="ctr" rotWithShape="0">
                    <a:schemeClr val="accent6"/>
                  </a:outerShdw>
                </a:effectLst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.</a:t>
            </a:r>
          </a:p>
          <a:p>
            <a:pPr marL="0" indent="450000">
              <a:lnSpc>
                <a:spcPct val="150000"/>
              </a:lnSpc>
              <a:buNone/>
            </a:pPr>
            <a:endParaRPr lang="ru-RU" dirty="0">
              <a:effectLst>
                <a:outerShdw blurRad="50800" dist="50800" dir="5400000" algn="ctr" rotWithShape="0">
                  <a:schemeClr val="accent6"/>
                </a:outerShdw>
              </a:effectLst>
              <a:latin typeface="Yu Gothic UI Semilight" panose="020B0400000000000000" pitchFamily="34" charset="-128"/>
              <a:ea typeface="Yu Gothic UI Semilight" panose="020B0400000000000000" pitchFamily="34" charset="-128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98F2FB4-6C4D-435A-AB93-E6A0896392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5363" y="4508185"/>
            <a:ext cx="3266637" cy="1887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612900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01B5E8-6EA3-4F01-BD40-3BC0EA8C8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399" y="88192"/>
            <a:ext cx="10515600" cy="1325563"/>
          </a:xfrm>
        </p:spPr>
        <p:txBody>
          <a:bodyPr/>
          <a:lstStyle/>
          <a:p>
            <a:r>
              <a:rPr lang="ru-RU" dirty="0">
                <a:effectLst>
                  <a:outerShdw blurRad="50800" dist="50800" dir="5400000" algn="ctr" rotWithShape="0">
                    <a:schemeClr val="accent6"/>
                  </a:outerShdw>
                </a:effectLst>
              </a:rPr>
              <a:t>Интерфейс </a:t>
            </a:r>
            <a:r>
              <a:rPr lang="en-US" dirty="0">
                <a:effectLst>
                  <a:outerShdw blurRad="50800" dist="50800" dir="5400000" algn="ctr" rotWithShape="0">
                    <a:schemeClr val="accent6"/>
                  </a:outerShdw>
                </a:effectLst>
              </a:rPr>
              <a:t>Dr. Web</a:t>
            </a:r>
            <a:endParaRPr lang="ru-RU" dirty="0">
              <a:effectLst>
                <a:outerShdw blurRad="50800" dist="50800" dir="5400000" algn="ctr" rotWithShape="0">
                  <a:schemeClr val="accent6"/>
                </a:outerShdw>
              </a:effectLst>
            </a:endParaRPr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F3983100-E32D-4EF1-BB77-3C794D5DD51B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59" y="1896726"/>
            <a:ext cx="5912079" cy="3861381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>
            <a:bevelT prst="relaxedInset"/>
          </a:sp3d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5B788829-3820-4EAC-A839-000C0485AB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9500" y="284930"/>
            <a:ext cx="2664004" cy="1539202"/>
          </a:xfrm>
          <a:prstGeom prst="rect">
            <a:avLst/>
          </a:prstGeom>
        </p:spPr>
      </p:pic>
      <p:pic>
        <p:nvPicPr>
          <p:cNvPr id="7170" name="Picture 2">
            <a:extLst>
              <a:ext uri="{FF2B5EF4-FFF2-40B4-BE49-F238E27FC236}">
                <a16:creationId xmlns:a16="http://schemas.microsoft.com/office/drawing/2014/main" id="{1420B5CB-EE85-4DAB-ACA7-0AA32F2494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5682" y="1896726"/>
            <a:ext cx="6136059" cy="3719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00428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83C6EE-87E1-4541-8824-9E06D026F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effectLst>
                  <a:outerShdw blurRad="50800" dist="50800" dir="5400000" algn="ctr" rotWithShape="0">
                    <a:schemeClr val="accent6"/>
                  </a:outerShdw>
                </a:effectLst>
              </a:rPr>
              <a:t>Интерфейс </a:t>
            </a:r>
            <a:r>
              <a:rPr lang="en-US" dirty="0">
                <a:effectLst>
                  <a:outerShdw blurRad="50800" dist="50800" dir="5400000" algn="ctr" rotWithShape="0">
                    <a:schemeClr val="accent6"/>
                  </a:outerShdw>
                </a:effectLst>
              </a:rPr>
              <a:t>Dr. Web</a:t>
            </a:r>
            <a:endParaRPr lang="ru-RU" dirty="0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04F07785-1DBF-404B-B0D6-E24585B79F2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24902"/>
            <a:ext cx="5970629" cy="3618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>
            <a:extLst>
              <a:ext uri="{FF2B5EF4-FFF2-40B4-BE49-F238E27FC236}">
                <a16:creationId xmlns:a16="http://schemas.microsoft.com/office/drawing/2014/main" id="{1ACAC89E-F74B-464D-AF73-C0D89A8ECE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9425" y="2003279"/>
            <a:ext cx="6142575" cy="3342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1638107"/>
      </p:ext>
    </p:extLst>
  </p:cSld>
  <p:clrMapOvr>
    <a:masterClrMapping/>
  </p:clrMapOvr>
  <p:transition spd="slow">
    <p:randomBar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D1D8A5-083E-4B9D-982C-2872FCFB8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922" y="103868"/>
            <a:ext cx="10515600" cy="1325563"/>
          </a:xfrm>
        </p:spPr>
        <p:txBody>
          <a:bodyPr/>
          <a:lstStyle/>
          <a:p>
            <a:r>
              <a:rPr lang="ru-RU">
                <a:effectLst>
                  <a:outerShdw blurRad="50800" dist="50800" dir="5400000" algn="ctr" rotWithShape="0">
                    <a:schemeClr val="accent6"/>
                  </a:outerShdw>
                </a:effectLst>
              </a:rPr>
              <a:t>Компоненты антивируса </a:t>
            </a:r>
            <a:r>
              <a:rPr lang="en-US">
                <a:effectLst>
                  <a:outerShdw blurRad="50800" dist="50800" dir="5400000" algn="ctr" rotWithShape="0">
                    <a:schemeClr val="accent6"/>
                  </a:outerShdw>
                </a:effectLst>
              </a:rPr>
              <a:t>Dr. Web</a:t>
            </a:r>
            <a:endParaRPr lang="ru-RU" dirty="0">
              <a:effectLst>
                <a:outerShdw blurRad="50800" dist="50800" dir="5400000" algn="ctr" rotWithShape="0">
                  <a:schemeClr val="accent6"/>
                </a:outerShdw>
              </a:effectLst>
            </a:endParaRP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5124523B-D494-4EBA-B216-ED32E250A43F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982" y="1217459"/>
            <a:ext cx="5606578" cy="5482019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>
            <a:bevelT/>
            <a:bevelB prst="relaxedInset"/>
          </a:sp3d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A979838-C88A-4B8E-AB4D-0206D90154D6}"/>
              </a:ext>
            </a:extLst>
          </p:cNvPr>
          <p:cNvSpPr txBox="1"/>
          <p:nvPr/>
        </p:nvSpPr>
        <p:spPr>
          <a:xfrm>
            <a:off x="7268174" y="1776549"/>
            <a:ext cx="425849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effectLst>
                  <a:outerShdw blurRad="50800" dist="50800" dir="5400000" algn="ctr" rotWithShape="0">
                    <a:schemeClr val="accent6"/>
                  </a:outerShdw>
                </a:effectLst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Веб-Антивирус  </a:t>
            </a:r>
            <a:r>
              <a:rPr lang="en-US" sz="2000" dirty="0">
                <a:effectLst>
                  <a:outerShdw blurRad="50800" dist="50800" dir="5400000" algn="ctr" rotWithShape="0">
                    <a:schemeClr val="accent6"/>
                  </a:outerShdw>
                </a:effectLst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SpiDer Gate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effectLst>
                  <a:outerShdw blurRad="50800" dist="50800" dir="5400000" algn="ctr" rotWithShape="0">
                    <a:schemeClr val="accent6"/>
                  </a:outerShdw>
                </a:effectLst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Антиспам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effectLst>
                  <a:outerShdw blurRad="50800" dist="50800" dir="5400000" algn="ctr" rotWithShape="0">
                    <a:schemeClr val="accent6"/>
                  </a:outerShdw>
                </a:effectLst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Брандмауэр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effectLst>
                  <a:outerShdw blurRad="50800" dist="50800" dir="5400000" algn="ctr" rotWithShape="0">
                    <a:schemeClr val="accent6"/>
                  </a:outerShdw>
                </a:effectLst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Антивирусная сеть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effectLst>
                  <a:outerShdw blurRad="50800" dist="50800" dir="5400000" algn="ctr" rotWithShape="0">
                    <a:schemeClr val="accent6"/>
                  </a:outerShdw>
                </a:effectLst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Родительский контроль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effectLst>
                  <a:outerShdw blurRad="50800" dist="50800" dir="5400000" algn="ctr" rotWithShape="0">
                    <a:schemeClr val="accent6"/>
                  </a:outerShdw>
                </a:effectLst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Защита от вымогателей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effectLst>
                  <a:outerShdw blurRad="50800" dist="50800" dir="5400000" algn="ctr" rotWithShape="0">
                    <a:schemeClr val="accent6"/>
                  </a:outerShdw>
                </a:effectLst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Защита от эксплойтов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effectLst>
                  <a:outerShdw blurRad="50800" dist="50800" dir="5400000" algn="ctr" rotWithShape="0">
                    <a:schemeClr val="accent6"/>
                  </a:outerShdw>
                </a:effectLst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Защита от потери данных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effectLst>
                  <a:outerShdw blurRad="50800" dist="50800" dir="5400000" algn="ctr" rotWithShape="0">
                    <a:schemeClr val="accent6"/>
                  </a:outerShdw>
                </a:effectLst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Приватность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effectLst>
                  <a:outerShdw blurRad="50800" dist="50800" dir="5400000" algn="ctr" rotWithShape="0">
                    <a:schemeClr val="accent6"/>
                  </a:outerShdw>
                </a:effectLst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Блокировка съемных устройств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effectLst>
                  <a:outerShdw blurRad="50800" dist="50800" dir="5400000" algn="ctr" rotWithShape="0">
                    <a:schemeClr val="accent6"/>
                  </a:outerShdw>
                </a:effectLst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Криптограф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effectLst>
                  <a:outerShdw blurRad="50800" dist="50800" dir="5400000" algn="ctr" rotWithShape="0">
                    <a:schemeClr val="accent6"/>
                  </a:outerShdw>
                </a:effectLst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Облако </a:t>
            </a:r>
            <a:r>
              <a:rPr lang="en-US" sz="2000" dirty="0">
                <a:effectLst>
                  <a:outerShdw blurRad="50800" dist="50800" dir="5400000" algn="ctr" rotWithShape="0">
                    <a:schemeClr val="accent6"/>
                  </a:outerShdw>
                </a:effectLst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Dr. Web</a:t>
            </a:r>
            <a:endParaRPr lang="ru-RU" sz="2000" dirty="0">
              <a:effectLst>
                <a:outerShdw blurRad="50800" dist="50800" dir="5400000" algn="ctr" rotWithShape="0">
                  <a:schemeClr val="accent6"/>
                </a:outerShdw>
              </a:effectLst>
              <a:latin typeface="Yu Gothic UI Semilight" panose="020B0400000000000000" pitchFamily="34" charset="-128"/>
              <a:ea typeface="Yu Gothic UI Semilight" panose="020B0400000000000000" pitchFamily="34" charset="-128"/>
            </a:endParaRP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B7EC9FDC-289A-45B7-B447-CAD8F611F4C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0698" y="5002329"/>
            <a:ext cx="2601302" cy="1502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9934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3FB007-5075-4D59-B25E-1005DAF614E4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ru-RU" dirty="0">
                <a:effectLst>
                  <a:outerShdw blurRad="50800" dist="50800" dir="5400000" algn="ctr" rotWithShape="0">
                    <a:schemeClr val="accent6"/>
                  </a:outerShdw>
                </a:effectLst>
              </a:rPr>
              <a:t>Способности </a:t>
            </a:r>
            <a:r>
              <a:rPr lang="en-US" dirty="0">
                <a:effectLst>
                  <a:outerShdw blurRad="50800" dist="50800" dir="5400000" algn="ctr" rotWithShape="0">
                    <a:schemeClr val="accent6"/>
                  </a:outerShdw>
                </a:effectLst>
              </a:rPr>
              <a:t>Dr. Web</a:t>
            </a:r>
            <a:endParaRPr lang="ru-RU" dirty="0">
              <a:effectLst>
                <a:outerShdw blurRad="50800" dist="50800" dir="5400000" algn="ctr" rotWithShape="0">
                  <a:schemeClr val="accent6"/>
                </a:outerShdw>
              </a:effectLst>
            </a:endParaRP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2F991819-BBF1-4775-B03D-3AE2B6E895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09228"/>
            <a:ext cx="10515600" cy="4351338"/>
          </a:xfrm>
        </p:spPr>
        <p:txBody>
          <a:bodyPr/>
          <a:lstStyle/>
          <a:p>
            <a:pPr marR="79375" algn="just">
              <a:lnSpc>
                <a:spcPct val="150000"/>
              </a:lnSpc>
              <a:spcAft>
                <a:spcPts val="25"/>
              </a:spcAft>
            </a:pPr>
            <a:r>
              <a:rPr lang="ru-RU" sz="2000" dirty="0">
                <a:effectLst>
                  <a:outerShdw blurRad="50800" dist="50800" dir="5400000" algn="ctr" rotWithShape="0">
                    <a:schemeClr val="accent6"/>
                  </a:outerShdw>
                </a:effectLst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Защита от проникновения новейших, наиболее опасных вредоносных программ;</a:t>
            </a:r>
          </a:p>
          <a:p>
            <a:pPr marR="79375" algn="just">
              <a:lnSpc>
                <a:spcPct val="150000"/>
              </a:lnSpc>
              <a:spcAft>
                <a:spcPts val="25"/>
              </a:spcAft>
            </a:pPr>
            <a:r>
              <a:rPr lang="ru-RU" sz="2000" dirty="0">
                <a:effectLst>
                  <a:outerShdw blurRad="50800" dist="50800" dir="5400000" algn="ctr" rotWithShape="0">
                    <a:schemeClr val="accent6"/>
                  </a:outerShdw>
                </a:effectLst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Распознавание нежелательных изменений пользовательских файлов, отслеживая работу всех процессов системы в поисках действий, характерных для процессов вредоносных программ, не позволяя им внедриться в процессы других программ;</a:t>
            </a:r>
          </a:p>
          <a:p>
            <a:pPr marR="79375" algn="just">
              <a:lnSpc>
                <a:spcPct val="150000"/>
              </a:lnSpc>
              <a:spcAft>
                <a:spcPts val="25"/>
              </a:spcAft>
            </a:pPr>
            <a:r>
              <a:rPr lang="ru-RU" sz="2000" dirty="0">
                <a:effectLst>
                  <a:outerShdw blurRad="50800" dist="50800" dir="5400000" algn="ctr" rotWithShape="0">
                    <a:schemeClr val="accent6"/>
                  </a:outerShdw>
                </a:effectLst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Обнаружение и нейтрализация новейших, еще не известных угроз: шифровальщиков, удаленно управляемых вредоносных объектов и вирусных упаковщиков.</a:t>
            </a:r>
          </a:p>
          <a:p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F0968A6-1B69-4DA1-BA14-D43FF5DB77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3290" y="4571999"/>
            <a:ext cx="3138101" cy="181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401767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35ACC4-B487-4375-BCA9-27128DAE4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effectLst>
                  <a:outerShdw blurRad="50800" dist="50800" dir="5400000" algn="ctr" rotWithShape="0">
                    <a:schemeClr val="accent6"/>
                  </a:outerShdw>
                </a:effectLst>
              </a:rPr>
              <a:t>Особенности </a:t>
            </a:r>
            <a:r>
              <a:rPr lang="en-US" dirty="0">
                <a:effectLst>
                  <a:outerShdw blurRad="50800" dist="50800" dir="5400000" algn="ctr" rotWithShape="0">
                    <a:schemeClr val="accent6"/>
                  </a:outerShdw>
                </a:effectLst>
              </a:rPr>
              <a:t>Dr. Web</a:t>
            </a:r>
            <a:endParaRPr lang="ru-RU" dirty="0">
              <a:effectLst>
                <a:outerShdw blurRad="50800" dist="50800" dir="5400000" algn="ctr" rotWithShape="0">
                  <a:schemeClr val="accent6"/>
                </a:outerShdw>
              </a:effectLst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37E6809-5CAA-459A-9295-93276219E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lnSpc>
                <a:spcPct val="150000"/>
              </a:lnSpc>
            </a:pPr>
            <a:r>
              <a:rPr lang="ru-RU" sz="2400" b="0" i="0" dirty="0">
                <a:solidFill>
                  <a:srgbClr val="333333"/>
                </a:solidFill>
                <a:effectLst>
                  <a:outerShdw blurRad="50800" dist="50800" dir="5400000" algn="ctr" rotWithShape="0">
                    <a:schemeClr val="accent6"/>
                  </a:outerShdw>
                </a:effectLst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Высокий показатель обнаружения угроз.</a:t>
            </a:r>
          </a:p>
          <a:p>
            <a:pPr algn="l">
              <a:lnSpc>
                <a:spcPct val="150000"/>
              </a:lnSpc>
            </a:pPr>
            <a:r>
              <a:rPr lang="ru-RU" sz="2400" b="0" i="0" dirty="0">
                <a:solidFill>
                  <a:srgbClr val="333333"/>
                </a:solidFill>
                <a:effectLst>
                  <a:outerShdw blurRad="50800" dist="50800" dir="5400000" algn="ctr" rotWithShape="0">
                    <a:schemeClr val="accent6"/>
                  </a:outerShdw>
                </a:effectLst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Простой и удобный интерфейс.</a:t>
            </a:r>
          </a:p>
          <a:p>
            <a:pPr algn="l">
              <a:lnSpc>
                <a:spcPct val="150000"/>
              </a:lnSpc>
            </a:pPr>
            <a:r>
              <a:rPr lang="ru-RU" sz="2400" b="0" i="0" dirty="0">
                <a:solidFill>
                  <a:srgbClr val="333333"/>
                </a:solidFill>
                <a:effectLst>
                  <a:outerShdw blurRad="50800" dist="50800" dir="5400000" algn="ctr" rotWithShape="0">
                    <a:schemeClr val="accent6"/>
                  </a:outerShdw>
                </a:effectLst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Шикарная онлайн-защита.</a:t>
            </a:r>
          </a:p>
          <a:p>
            <a:pPr algn="l">
              <a:lnSpc>
                <a:spcPct val="150000"/>
              </a:lnSpc>
            </a:pPr>
            <a:r>
              <a:rPr lang="ru-RU" sz="2400" b="0" i="0" dirty="0">
                <a:solidFill>
                  <a:srgbClr val="333333"/>
                </a:solidFill>
                <a:effectLst>
                  <a:outerShdw blurRad="50800" dist="50800" dir="5400000" algn="ctr" rotWithShape="0">
                    <a:schemeClr val="accent6"/>
                  </a:outerShdw>
                </a:effectLst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Отличная защита от взлома.</a:t>
            </a:r>
          </a:p>
          <a:p>
            <a:pPr algn="l">
              <a:lnSpc>
                <a:spcPct val="150000"/>
              </a:lnSpc>
            </a:pPr>
            <a:r>
              <a:rPr lang="ru-RU" sz="2400" b="0" i="0" dirty="0">
                <a:solidFill>
                  <a:srgbClr val="333333"/>
                </a:solidFill>
                <a:effectLst>
                  <a:outerShdw blurRad="50800" dist="50800" dir="5400000" algn="ctr" rotWithShape="0">
                    <a:schemeClr val="accent6"/>
                  </a:outerShdw>
                </a:effectLst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Неплохая скорость работы.</a:t>
            </a:r>
          </a:p>
          <a:p>
            <a:pPr algn="l">
              <a:lnSpc>
                <a:spcPct val="150000"/>
              </a:lnSpc>
            </a:pPr>
            <a:r>
              <a:rPr lang="ru-RU" sz="2400" b="0" i="0" dirty="0">
                <a:solidFill>
                  <a:srgbClr val="333333"/>
                </a:solidFill>
                <a:effectLst>
                  <a:outerShdw blurRad="50800" dist="50800" dir="5400000" algn="ctr" rotWithShape="0">
                    <a:schemeClr val="accent6"/>
                  </a:outerShdw>
                </a:effectLst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Отличный функционал.</a:t>
            </a:r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07A0F65-08C3-48F1-BA11-DC27502F65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9688" y="4498775"/>
            <a:ext cx="3138101" cy="181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3995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430</TotalTime>
  <Words>477</Words>
  <Application>Microsoft Office PowerPoint</Application>
  <PresentationFormat>Широкоэкранный</PresentationFormat>
  <Paragraphs>50</Paragraphs>
  <Slides>10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8" baseType="lpstr">
      <vt:lpstr>Yu Gothic UI Semilight</vt:lpstr>
      <vt:lpstr>Arial</vt:lpstr>
      <vt:lpstr>Arial Narrow</vt:lpstr>
      <vt:lpstr>Bahnschrift</vt:lpstr>
      <vt:lpstr>Calibri</vt:lpstr>
      <vt:lpstr>Calibri Light</vt:lpstr>
      <vt:lpstr>Times New Roman</vt:lpstr>
      <vt:lpstr>Тема Office</vt:lpstr>
      <vt:lpstr> КИТиС Колледж Информационных Технологий и                                                                                                                                 Министерство просвещения РФ Строительства                                                                                               ГБУ КО ПОО «Колледж информационных технологий и строительства»</vt:lpstr>
      <vt:lpstr>Введение</vt:lpstr>
      <vt:lpstr>Антивирус Dr. Web </vt:lpstr>
      <vt:lpstr>Dr. Web Security Space </vt:lpstr>
      <vt:lpstr>Интерфейс Dr. Web</vt:lpstr>
      <vt:lpstr>Интерфейс Dr. Web</vt:lpstr>
      <vt:lpstr>Компоненты антивируса Dr. Web</vt:lpstr>
      <vt:lpstr>Способности Dr. Web</vt:lpstr>
      <vt:lpstr>Особенности Dr. Web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Всем привет, это полное дерьмо</dc:title>
  <dc:creator>Julia</dc:creator>
  <cp:lastModifiedBy>Julia</cp:lastModifiedBy>
  <cp:revision>24</cp:revision>
  <dcterms:created xsi:type="dcterms:W3CDTF">2023-03-01T10:46:39Z</dcterms:created>
  <dcterms:modified xsi:type="dcterms:W3CDTF">2023-03-01T17:59:25Z</dcterms:modified>
</cp:coreProperties>
</file>