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410" r:id="rId5"/>
    <p:sldId id="391" r:id="rId6"/>
    <p:sldId id="408" r:id="rId7"/>
    <p:sldId id="411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hr-HR"/>
              <a:t>Kliknite ikonu da biste dodali tablicu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/>
              <a:t>PolyominoCut</a:t>
            </a:r>
            <a:endParaRPr lang="en-US" dirty="0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18752254-3CCE-0E27-6C84-86857D2B999D}"/>
              </a:ext>
            </a:extLst>
          </p:cNvPr>
          <p:cNvSpPr txBox="1"/>
          <p:nvPr/>
        </p:nvSpPr>
        <p:spPr>
          <a:xfrm>
            <a:off x="6254750" y="4046707"/>
            <a:ext cx="2178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Bruno Galić</a:t>
            </a:r>
            <a:endParaRPr lang="en-US" sz="2000" b="1" spc="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Izjava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za "</a:t>
            </a:r>
            <a:r>
              <a:rPr lang="en-US" dirty="0" err="1"/>
              <a:t>PolyominoCut</a:t>
            </a:r>
            <a:r>
              <a:rPr lang="en-US" dirty="0"/>
              <a:t>"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prebrojati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načine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pravokutne</a:t>
            </a:r>
            <a:r>
              <a:rPr lang="en-US" dirty="0"/>
              <a:t> </a:t>
            </a:r>
            <a:r>
              <a:rPr lang="en-US" dirty="0" err="1"/>
              <a:t>ploče</a:t>
            </a:r>
            <a:r>
              <a:rPr lang="en-US" dirty="0"/>
              <a:t> (</a:t>
            </a:r>
            <a:r>
              <a:rPr lang="en-US" dirty="0" err="1"/>
              <a:t>dimenzija</a:t>
            </a:r>
            <a:r>
              <a:rPr lang="en-US" dirty="0"/>
              <a:t> width × height) </a:t>
            </a:r>
            <a:r>
              <a:rPr lang="en-US" dirty="0" err="1"/>
              <a:t>može</a:t>
            </a:r>
            <a:r>
              <a:rPr lang="en-US" dirty="0"/>
              <a:t> „</a:t>
            </a:r>
            <a:r>
              <a:rPr lang="en-US" dirty="0" err="1"/>
              <a:t>izrezati</a:t>
            </a:r>
            <a:r>
              <a:rPr lang="en-US" dirty="0"/>
              <a:t>“ k-</a:t>
            </a:r>
            <a:r>
              <a:rPr lang="en-US" dirty="0" err="1"/>
              <a:t>poliomino</a:t>
            </a:r>
            <a:r>
              <a:rPr lang="en-US" dirty="0"/>
              <a:t> (</a:t>
            </a:r>
            <a:r>
              <a:rPr lang="en-US" dirty="0" err="1"/>
              <a:t>spoj</a:t>
            </a:r>
            <a:r>
              <a:rPr lang="en-US" dirty="0"/>
              <a:t> od k </a:t>
            </a:r>
            <a:r>
              <a:rPr lang="en-US" dirty="0" err="1"/>
              <a:t>kvadrata</a:t>
            </a:r>
            <a:r>
              <a:rPr lang="en-US" dirty="0"/>
              <a:t>)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dio</a:t>
            </a:r>
            <a:r>
              <a:rPr lang="en-US" dirty="0"/>
              <a:t> koji </a:t>
            </a:r>
            <a:r>
              <a:rPr lang="en-US" dirty="0" err="1"/>
              <a:t>ostane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spojen</a:t>
            </a:r>
            <a:r>
              <a:rPr lang="en-US" dirty="0"/>
              <a:t> (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proći</a:t>
            </a:r>
            <a:r>
              <a:rPr lang="en-US" dirty="0"/>
              <a:t> od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kojeg</a:t>
            </a:r>
            <a:r>
              <a:rPr lang="en-US" dirty="0"/>
              <a:t> </a:t>
            </a:r>
            <a:r>
              <a:rPr lang="en-US" dirty="0" err="1"/>
              <a:t>preostalog</a:t>
            </a:r>
            <a:r>
              <a:rPr lang="en-US" dirty="0"/>
              <a:t> </a:t>
            </a:r>
            <a:r>
              <a:rPr lang="en-US" dirty="0" err="1"/>
              <a:t>kvadrata</a:t>
            </a:r>
            <a:r>
              <a:rPr lang="en-US" dirty="0"/>
              <a:t> do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zajedničkih</a:t>
            </a:r>
            <a:r>
              <a:rPr lang="en-US" dirty="0"/>
              <a:t> </a:t>
            </a:r>
            <a:r>
              <a:rPr lang="en-US" dirty="0" err="1"/>
              <a:t>stranica</a:t>
            </a:r>
            <a:r>
              <a:rPr lang="en-US" dirty="0"/>
              <a:t>).</a:t>
            </a:r>
            <a:endParaRPr lang="hr-H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F0C95E-DDF3-2867-2C74-96C5760B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221" y="4503831"/>
            <a:ext cx="6771257" cy="206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Izjava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za "</a:t>
            </a:r>
            <a:r>
              <a:rPr lang="en-US" dirty="0" err="1"/>
              <a:t>PolyominoCut</a:t>
            </a:r>
            <a:r>
              <a:rPr lang="en-US" dirty="0"/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1216640" cy="1078352"/>
          </a:xfrm>
        </p:spPr>
        <p:txBody>
          <a:bodyPr/>
          <a:lstStyle/>
          <a:p>
            <a:r>
              <a:rPr lang="en-US" dirty="0" err="1"/>
              <a:t>Primjer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poliomino</a:t>
            </a:r>
            <a:r>
              <a:rPr lang="en-US" dirty="0"/>
              <a:t> </a:t>
            </a:r>
            <a:r>
              <a:rPr lang="en-US" dirty="0" err="1"/>
              <a:t>rezove</a:t>
            </a:r>
            <a:r>
              <a:rPr lang="en-US" dirty="0"/>
              <a:t> za k=7.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lijevo</a:t>
            </a:r>
            <a:r>
              <a:rPr lang="en-US" dirty="0"/>
              <a:t> (</a:t>
            </a:r>
            <a:r>
              <a:rPr lang="en-US" dirty="0" err="1"/>
              <a:t>crveno</a:t>
            </a:r>
            <a:r>
              <a:rPr lang="en-US" dirty="0"/>
              <a:t>) se ne </a:t>
            </a:r>
            <a:r>
              <a:rPr lang="en-US" dirty="0" err="1"/>
              <a:t>broje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ostavljaju</a:t>
            </a:r>
            <a:r>
              <a:rPr lang="en-US" dirty="0"/>
              <a:t> </a:t>
            </a:r>
            <a:r>
              <a:rPr lang="en-US" dirty="0" err="1"/>
              <a:t>preostalu</a:t>
            </a:r>
            <a:r>
              <a:rPr lang="en-US" dirty="0"/>
              <a:t> </a:t>
            </a:r>
            <a:r>
              <a:rPr lang="en-US" dirty="0" err="1"/>
              <a:t>mrežu</a:t>
            </a:r>
            <a:r>
              <a:rPr lang="en-US" dirty="0"/>
              <a:t> </a:t>
            </a:r>
            <a:r>
              <a:rPr lang="en-US" dirty="0" err="1"/>
              <a:t>nepovezanom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desno</a:t>
            </a:r>
            <a:r>
              <a:rPr lang="en-US" dirty="0"/>
              <a:t> (</a:t>
            </a:r>
            <a:r>
              <a:rPr lang="en-US" dirty="0" err="1"/>
              <a:t>zeleno</a:t>
            </a:r>
            <a:r>
              <a:rPr lang="en-US" dirty="0"/>
              <a:t>) </a:t>
            </a:r>
            <a:r>
              <a:rPr lang="en-US" dirty="0" err="1"/>
              <a:t>računa</a:t>
            </a:r>
            <a:r>
              <a:rPr lang="en-US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F5822A-03F5-13D6-2A29-72DDD0527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11" y="3754877"/>
            <a:ext cx="7573377" cy="25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6D3D30-AFFA-FE04-36BE-DCA8B2D2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32626"/>
            <a:ext cx="10972800" cy="460570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def</a:t>
            </a:r>
            <a:r>
              <a:rPr lang="en-US" sz="2800" dirty="0"/>
              <a:t> </a:t>
            </a:r>
            <a:r>
              <a:rPr lang="hr-HR" sz="2800" dirty="0" err="1"/>
              <a:t>generate_polyominoes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self</a:t>
            </a:r>
            <a:r>
              <a:rPr lang="en-US" sz="2800" dirty="0"/>
              <a:t>, </a:t>
            </a:r>
            <a:r>
              <a:rPr lang="hr-HR" sz="2800" dirty="0">
                <a:solidFill>
                  <a:srgbClr val="FF0000"/>
                </a:solidFill>
              </a:rPr>
              <a:t>k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F16427-5799-5AC1-5373-73F39292E06C}"/>
              </a:ext>
            </a:extLst>
          </p:cNvPr>
          <p:cNvSpPr txBox="1">
            <a:spLocks/>
          </p:cNvSpPr>
          <p:nvPr/>
        </p:nvSpPr>
        <p:spPr>
          <a:xfrm>
            <a:off x="624840" y="976009"/>
            <a:ext cx="11311132" cy="75247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err="1"/>
              <a:t>Funkcija</a:t>
            </a:r>
            <a:r>
              <a:rPr lang="en-US" sz="1800" dirty="0"/>
              <a:t> </a:t>
            </a:r>
            <a:r>
              <a:rPr lang="en-US" sz="1800" dirty="0" err="1"/>
              <a:t>rekurzivno</a:t>
            </a:r>
            <a:r>
              <a:rPr lang="en-US" sz="1800" dirty="0"/>
              <a:t> </a:t>
            </a:r>
            <a:r>
              <a:rPr lang="en-US" sz="1800" dirty="0" err="1"/>
              <a:t>kreira</a:t>
            </a:r>
            <a:r>
              <a:rPr lang="en-US" sz="1800" dirty="0"/>
              <a:t> </a:t>
            </a:r>
            <a:r>
              <a:rPr lang="en-US" sz="1800" dirty="0" err="1"/>
              <a:t>sve</a:t>
            </a:r>
            <a:r>
              <a:rPr lang="en-US" sz="1800" dirty="0"/>
              <a:t> </a:t>
            </a:r>
            <a:r>
              <a:rPr lang="en-US" sz="1800" dirty="0" err="1"/>
              <a:t>moguće</a:t>
            </a:r>
            <a:r>
              <a:rPr lang="en-US" sz="1800" dirty="0"/>
              <a:t> </a:t>
            </a:r>
            <a:r>
              <a:rPr lang="en-US" sz="1800" dirty="0" err="1"/>
              <a:t>oblike</a:t>
            </a:r>
            <a:r>
              <a:rPr lang="en-US" sz="1800" dirty="0"/>
              <a:t> </a:t>
            </a:r>
            <a:r>
              <a:rPr lang="en-US" sz="1800" dirty="0" err="1"/>
              <a:t>veličine</a:t>
            </a:r>
            <a:r>
              <a:rPr lang="en-US" sz="1800" dirty="0"/>
              <a:t> k </a:t>
            </a:r>
            <a:r>
              <a:rPr lang="en-US" sz="1800" dirty="0" err="1"/>
              <a:t>počevši</a:t>
            </a:r>
            <a:r>
              <a:rPr lang="en-US" sz="1800" dirty="0"/>
              <a:t> od </a:t>
            </a:r>
            <a:r>
              <a:rPr lang="en-US" sz="1800" dirty="0" err="1"/>
              <a:t>osnovnog</a:t>
            </a:r>
            <a:r>
              <a:rPr lang="en-US" sz="1800" dirty="0"/>
              <a:t> </a:t>
            </a:r>
            <a:r>
              <a:rPr lang="en-US" sz="1800" dirty="0" err="1"/>
              <a:t>jednodijelnog</a:t>
            </a:r>
            <a:r>
              <a:rPr lang="en-US" sz="1800" dirty="0"/>
              <a:t> </a:t>
            </a:r>
            <a:r>
              <a:rPr lang="en-US" sz="1800" dirty="0" err="1"/>
              <a:t>oblika</a:t>
            </a:r>
            <a:r>
              <a:rPr lang="en-US" sz="1800" dirty="0"/>
              <a:t>, </a:t>
            </a:r>
            <a:r>
              <a:rPr lang="en-US" sz="1800" dirty="0" err="1"/>
              <a:t>proširujući</a:t>
            </a:r>
            <a:r>
              <a:rPr lang="en-US" sz="1800" dirty="0"/>
              <a:t> </a:t>
            </a:r>
            <a:r>
              <a:rPr lang="en-US" sz="1800" dirty="0" err="1"/>
              <a:t>ih</a:t>
            </a:r>
            <a:r>
              <a:rPr lang="en-US" sz="1800" dirty="0"/>
              <a:t> </a:t>
            </a:r>
            <a:r>
              <a:rPr lang="en-US" sz="1800" dirty="0" err="1"/>
              <a:t>dodavanjem</a:t>
            </a:r>
            <a:r>
              <a:rPr lang="en-US" sz="1800" dirty="0"/>
              <a:t> </a:t>
            </a:r>
            <a:r>
              <a:rPr lang="en-US" sz="1800" dirty="0" err="1"/>
              <a:t>novih</a:t>
            </a:r>
            <a:r>
              <a:rPr lang="en-US" sz="1800" dirty="0"/>
              <a:t> </a:t>
            </a:r>
            <a:r>
              <a:rPr lang="en-US" sz="1800" dirty="0" err="1"/>
              <a:t>susjednih</a:t>
            </a:r>
            <a:r>
              <a:rPr lang="en-US" sz="1800" dirty="0"/>
              <a:t> </a:t>
            </a:r>
            <a:r>
              <a:rPr lang="en-US" sz="1800" dirty="0" err="1"/>
              <a:t>stanica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„</a:t>
            </a:r>
            <a:r>
              <a:rPr lang="en-US" sz="1800" dirty="0" err="1"/>
              <a:t>normalizirajući</a:t>
            </a:r>
            <a:r>
              <a:rPr lang="en-US" sz="1800" dirty="0"/>
              <a:t>” </a:t>
            </a:r>
            <a:r>
              <a:rPr lang="en-US" sz="1800" dirty="0" err="1"/>
              <a:t>rezultate</a:t>
            </a:r>
            <a:r>
              <a:rPr lang="en-US" sz="1800" dirty="0"/>
              <a:t> </a:t>
            </a:r>
            <a:r>
              <a:rPr lang="en-US" sz="1800" dirty="0" err="1"/>
              <a:t>radi</a:t>
            </a:r>
            <a:r>
              <a:rPr lang="en-US" sz="1800" dirty="0"/>
              <a:t> </a:t>
            </a:r>
            <a:r>
              <a:rPr lang="en-US" sz="1800" dirty="0" err="1"/>
              <a:t>uklanjanja</a:t>
            </a:r>
            <a:r>
              <a:rPr lang="en-US" sz="1800" dirty="0"/>
              <a:t> </a:t>
            </a:r>
            <a:r>
              <a:rPr lang="en-US" sz="1800" dirty="0" err="1"/>
              <a:t>duplikata</a:t>
            </a:r>
            <a:r>
              <a:rPr lang="en-US" sz="18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BB8A9B-F764-AB89-F6A0-4F1FC5D0A4FD}"/>
              </a:ext>
            </a:extLst>
          </p:cNvPr>
          <p:cNvSpPr txBox="1">
            <a:spLocks/>
          </p:cNvSpPr>
          <p:nvPr/>
        </p:nvSpPr>
        <p:spPr>
          <a:xfrm>
            <a:off x="594360" y="1858596"/>
            <a:ext cx="10972800" cy="46057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def</a:t>
            </a:r>
            <a:r>
              <a:rPr lang="en-US" sz="2800" dirty="0"/>
              <a:t> </a:t>
            </a:r>
            <a:r>
              <a:rPr lang="hr-HR" sz="2800" dirty="0" err="1"/>
              <a:t>normalize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self</a:t>
            </a:r>
            <a:r>
              <a:rPr lang="en-US" sz="2800" dirty="0"/>
              <a:t>, </a:t>
            </a:r>
            <a:r>
              <a:rPr lang="hr-HR" sz="2800" dirty="0" err="1">
                <a:solidFill>
                  <a:srgbClr val="FF0000"/>
                </a:solidFill>
              </a:rPr>
              <a:t>poly</a:t>
            </a:r>
            <a:r>
              <a:rPr lang="en-US" sz="2800" dirty="0"/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B733A8-2D60-797E-6667-CB5FE1F8FF9A}"/>
              </a:ext>
            </a:extLst>
          </p:cNvPr>
          <p:cNvSpPr txBox="1">
            <a:spLocks/>
          </p:cNvSpPr>
          <p:nvPr/>
        </p:nvSpPr>
        <p:spPr>
          <a:xfrm>
            <a:off x="624840" y="2319166"/>
            <a:ext cx="11311132" cy="75247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err="1"/>
              <a:t>Funkcija</a:t>
            </a:r>
            <a:r>
              <a:rPr lang="en-US" sz="1800" dirty="0"/>
              <a:t> </a:t>
            </a:r>
            <a:r>
              <a:rPr lang="hr-HR" sz="1800" dirty="0"/>
              <a:t>koja p</a:t>
            </a:r>
            <a:r>
              <a:rPr lang="en-US" sz="1800" dirty="0"/>
              <a:t>om</a:t>
            </a:r>
            <a:r>
              <a:rPr lang="hr-HR" sz="1800" dirty="0" err="1"/>
              <a:t>iče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sortira</a:t>
            </a:r>
            <a:r>
              <a:rPr lang="en-US" sz="1800" dirty="0"/>
              <a:t> </a:t>
            </a:r>
            <a:r>
              <a:rPr lang="en-US" sz="1800" dirty="0" err="1"/>
              <a:t>popis</a:t>
            </a:r>
            <a:r>
              <a:rPr lang="en-US" sz="1800" dirty="0"/>
              <a:t> </a:t>
            </a:r>
            <a:r>
              <a:rPr lang="en-US" sz="1800" dirty="0" err="1"/>
              <a:t>koordinata</a:t>
            </a:r>
            <a:r>
              <a:rPr lang="en-US" sz="1800" dirty="0"/>
              <a:t> </a:t>
            </a:r>
            <a:r>
              <a:rPr lang="en-US" sz="1800" dirty="0" err="1"/>
              <a:t>tako</a:t>
            </a:r>
            <a:r>
              <a:rPr lang="en-US" sz="1800" dirty="0"/>
              <a:t> da se </a:t>
            </a:r>
            <a:r>
              <a:rPr lang="en-US" sz="1800" dirty="0" err="1"/>
              <a:t>uklone</a:t>
            </a:r>
            <a:r>
              <a:rPr lang="en-US" sz="1800" dirty="0"/>
              <a:t> </a:t>
            </a:r>
            <a:r>
              <a:rPr lang="en-US" sz="1800" dirty="0" err="1"/>
              <a:t>razlike</a:t>
            </a:r>
            <a:r>
              <a:rPr lang="en-US" sz="1800" dirty="0"/>
              <a:t> u </a:t>
            </a:r>
            <a:r>
              <a:rPr lang="en-US" sz="1800" dirty="0" err="1"/>
              <a:t>položaju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spriječe</a:t>
            </a:r>
            <a:r>
              <a:rPr lang="en-US" sz="1800" dirty="0"/>
              <a:t> </a:t>
            </a:r>
            <a:r>
              <a:rPr lang="en-US" sz="1800" dirty="0" err="1"/>
              <a:t>dupliciranja</a:t>
            </a:r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AE29BA-FF72-CD4A-BEF4-9B9E6AB82006}"/>
              </a:ext>
            </a:extLst>
          </p:cNvPr>
          <p:cNvSpPr txBox="1">
            <a:spLocks/>
          </p:cNvSpPr>
          <p:nvPr/>
        </p:nvSpPr>
        <p:spPr>
          <a:xfrm>
            <a:off x="594360" y="3088468"/>
            <a:ext cx="10972800" cy="46057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def</a:t>
            </a:r>
            <a:r>
              <a:rPr lang="en-US" sz="2800" dirty="0"/>
              <a:t> </a:t>
            </a:r>
            <a:r>
              <a:rPr lang="hr-HR" sz="2800" dirty="0" err="1"/>
              <a:t>is_connected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self</a:t>
            </a:r>
            <a:r>
              <a:rPr lang="en-US" sz="2800" dirty="0"/>
              <a:t>, </a:t>
            </a:r>
            <a:r>
              <a:rPr lang="hr-HR" sz="2800" dirty="0" err="1">
                <a:solidFill>
                  <a:srgbClr val="FF0000"/>
                </a:solidFill>
              </a:rPr>
              <a:t>board</a:t>
            </a:r>
            <a:r>
              <a:rPr lang="hr-HR" sz="2800" dirty="0"/>
              <a:t>,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err="1">
                <a:solidFill>
                  <a:srgbClr val="FF0000"/>
                </a:solidFill>
              </a:rPr>
              <a:t>width</a:t>
            </a:r>
            <a:r>
              <a:rPr lang="hr-HR" sz="2800" dirty="0"/>
              <a:t>,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err="1">
                <a:solidFill>
                  <a:srgbClr val="FF0000"/>
                </a:solidFill>
              </a:rPr>
              <a:t>height</a:t>
            </a:r>
            <a:r>
              <a:rPr lang="en-US" sz="2800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4E7DE9-B533-BC78-8EFB-BE777767EA95}"/>
              </a:ext>
            </a:extLst>
          </p:cNvPr>
          <p:cNvSpPr txBox="1">
            <a:spLocks/>
          </p:cNvSpPr>
          <p:nvPr/>
        </p:nvSpPr>
        <p:spPr>
          <a:xfrm>
            <a:off x="624840" y="3603115"/>
            <a:ext cx="11311132" cy="75247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err="1"/>
              <a:t>Funkcija</a:t>
            </a:r>
            <a:r>
              <a:rPr lang="en-US" sz="1800" dirty="0"/>
              <a:t> </a:t>
            </a:r>
            <a:r>
              <a:rPr lang="hr-HR" sz="1800" dirty="0"/>
              <a:t>koja p</a:t>
            </a:r>
            <a:r>
              <a:rPr lang="en-US" sz="1800" dirty="0" err="1"/>
              <a:t>rovjerava</a:t>
            </a:r>
            <a:r>
              <a:rPr lang="en-US" sz="1800" dirty="0"/>
              <a:t> </a:t>
            </a:r>
            <a:r>
              <a:rPr lang="en-US" sz="1800" dirty="0" err="1"/>
              <a:t>jesu</a:t>
            </a:r>
            <a:r>
              <a:rPr lang="en-US" sz="1800" dirty="0"/>
              <a:t> li </a:t>
            </a:r>
            <a:r>
              <a:rPr lang="en-US" sz="1800" dirty="0" err="1"/>
              <a:t>sva</a:t>
            </a:r>
            <a:r>
              <a:rPr lang="en-US" sz="1800" dirty="0"/>
              <a:t> </a:t>
            </a:r>
            <a:r>
              <a:rPr lang="en-US" sz="1800" dirty="0" err="1"/>
              <a:t>polja</a:t>
            </a:r>
            <a:r>
              <a:rPr lang="en-US" sz="1800" dirty="0"/>
              <a:t> s </a:t>
            </a:r>
            <a:r>
              <a:rPr lang="en-US" sz="1800" dirty="0" err="1"/>
              <a:t>vrijednošću</a:t>
            </a:r>
            <a:r>
              <a:rPr lang="en-US" sz="1800" dirty="0"/>
              <a:t> 1 </a:t>
            </a:r>
            <a:r>
              <a:rPr lang="en-US" sz="1800" dirty="0" err="1"/>
              <a:t>međusobno</a:t>
            </a:r>
            <a:r>
              <a:rPr lang="en-US" sz="1800" dirty="0"/>
              <a:t> </a:t>
            </a:r>
            <a:r>
              <a:rPr lang="en-US" sz="1800" dirty="0" err="1"/>
              <a:t>dohvatljiva</a:t>
            </a:r>
            <a:r>
              <a:rPr lang="en-US" sz="1800" dirty="0"/>
              <a:t> (BFS-om), time </a:t>
            </a:r>
            <a:r>
              <a:rPr lang="en-US" sz="1800" dirty="0" err="1"/>
              <a:t>potvrđuj</a:t>
            </a:r>
            <a:r>
              <a:rPr lang="hr-HR" sz="1800" dirty="0"/>
              <a:t>e	</a:t>
            </a:r>
            <a:r>
              <a:rPr lang="en-US" sz="1800" dirty="0"/>
              <a:t> </a:t>
            </a:r>
            <a:r>
              <a:rPr lang="en-US" sz="1800" dirty="0" err="1"/>
              <a:t>spojenost</a:t>
            </a:r>
            <a:r>
              <a:rPr lang="en-US" sz="1800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4A54D15-84BC-97F7-F40B-735F69FC7758}"/>
              </a:ext>
            </a:extLst>
          </p:cNvPr>
          <p:cNvSpPr txBox="1">
            <a:spLocks/>
          </p:cNvSpPr>
          <p:nvPr/>
        </p:nvSpPr>
        <p:spPr>
          <a:xfrm>
            <a:off x="594360" y="4426494"/>
            <a:ext cx="10972800" cy="46057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def</a:t>
            </a:r>
            <a:r>
              <a:rPr lang="en-US" sz="2800" dirty="0"/>
              <a:t> </a:t>
            </a:r>
            <a:r>
              <a:rPr lang="hr-HR" sz="2800" dirty="0" err="1"/>
              <a:t>count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self</a:t>
            </a:r>
            <a:r>
              <a:rPr lang="en-US" sz="2800" dirty="0"/>
              <a:t>, </a:t>
            </a:r>
            <a:r>
              <a:rPr lang="hr-HR" sz="2800" dirty="0">
                <a:solidFill>
                  <a:srgbClr val="FF0000"/>
                </a:solidFill>
              </a:rPr>
              <a:t>k</a:t>
            </a:r>
            <a:r>
              <a:rPr lang="hr-HR" sz="2800" dirty="0"/>
              <a:t>,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err="1">
                <a:solidFill>
                  <a:srgbClr val="FF0000"/>
                </a:solidFill>
              </a:rPr>
              <a:t>width</a:t>
            </a:r>
            <a:r>
              <a:rPr lang="hr-HR" sz="2800" dirty="0"/>
              <a:t>,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err="1">
                <a:solidFill>
                  <a:srgbClr val="FF0000"/>
                </a:solidFill>
              </a:rPr>
              <a:t>height</a:t>
            </a:r>
            <a:r>
              <a:rPr lang="en-US" sz="2800" dirty="0"/>
              <a:t>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D8F8D0-EB64-F92A-8365-5947DC35822A}"/>
              </a:ext>
            </a:extLst>
          </p:cNvPr>
          <p:cNvSpPr txBox="1">
            <a:spLocks/>
          </p:cNvSpPr>
          <p:nvPr/>
        </p:nvSpPr>
        <p:spPr>
          <a:xfrm>
            <a:off x="624840" y="5012044"/>
            <a:ext cx="11311132" cy="75247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err="1"/>
              <a:t>Funkcija</a:t>
            </a:r>
            <a:r>
              <a:rPr lang="en-US" sz="1800" dirty="0"/>
              <a:t> </a:t>
            </a:r>
            <a:r>
              <a:rPr lang="hr-HR" sz="1800" dirty="0"/>
              <a:t>koja z</a:t>
            </a:r>
            <a:r>
              <a:rPr lang="en-US" sz="1800" dirty="0"/>
              <a:t>a </a:t>
            </a:r>
            <a:r>
              <a:rPr lang="en-US" sz="1800" dirty="0" err="1"/>
              <a:t>svaki</a:t>
            </a:r>
            <a:r>
              <a:rPr lang="en-US" sz="1800" dirty="0"/>
              <a:t> </a:t>
            </a:r>
            <a:r>
              <a:rPr lang="en-US" sz="1800" dirty="0" err="1"/>
              <a:t>generirani</a:t>
            </a:r>
            <a:r>
              <a:rPr lang="en-US" sz="1800" dirty="0"/>
              <a:t> </a:t>
            </a:r>
            <a:r>
              <a:rPr lang="en-US" sz="1800" dirty="0" err="1"/>
              <a:t>oblik</a:t>
            </a:r>
            <a:r>
              <a:rPr lang="en-US" sz="1800" dirty="0"/>
              <a:t> </a:t>
            </a:r>
            <a:r>
              <a:rPr lang="en-US" sz="1800" dirty="0" err="1"/>
              <a:t>isprobava</a:t>
            </a:r>
            <a:r>
              <a:rPr lang="en-US" sz="1800" dirty="0"/>
              <a:t> </a:t>
            </a:r>
            <a:r>
              <a:rPr lang="en-US" sz="1800" dirty="0" err="1"/>
              <a:t>sve</a:t>
            </a:r>
            <a:r>
              <a:rPr lang="en-US" sz="1800" dirty="0"/>
              <a:t> </a:t>
            </a:r>
            <a:r>
              <a:rPr lang="en-US" sz="1800" dirty="0" err="1"/>
              <a:t>pozicije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ploči</a:t>
            </a:r>
            <a:r>
              <a:rPr lang="en-US" sz="1800" dirty="0"/>
              <a:t>, </a:t>
            </a:r>
            <a:r>
              <a:rPr lang="en-US" sz="1800" dirty="0" err="1"/>
              <a:t>provjerava</a:t>
            </a:r>
            <a:r>
              <a:rPr lang="en-US" sz="1800" dirty="0"/>
              <a:t> </a:t>
            </a:r>
            <a:r>
              <a:rPr lang="en-US" sz="1800" dirty="0" err="1"/>
              <a:t>spojenost</a:t>
            </a:r>
            <a:r>
              <a:rPr lang="en-US" sz="1800" dirty="0"/>
              <a:t> </a:t>
            </a:r>
            <a:r>
              <a:rPr lang="en-US" sz="1800" dirty="0" err="1"/>
              <a:t>ostatka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broji</a:t>
            </a:r>
            <a:r>
              <a:rPr lang="en-US" sz="1800" dirty="0"/>
              <a:t> </a:t>
            </a:r>
            <a:r>
              <a:rPr lang="en-US" sz="1800" dirty="0" err="1"/>
              <a:t>valjane</a:t>
            </a:r>
            <a:r>
              <a:rPr lang="en-US" sz="1800" dirty="0"/>
              <a:t> </a:t>
            </a:r>
            <a:r>
              <a:rPr lang="en-US" sz="1800" dirty="0" err="1"/>
              <a:t>slučajeve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96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hr-HR" dirty="0"/>
              <a:t>Hvala na pažnji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hr-HR" dirty="0"/>
              <a:t>Bruno Galić, </a:t>
            </a:r>
            <a:r>
              <a:rPr lang="hr-HR" dirty="0" err="1"/>
              <a:t>bacc</a:t>
            </a:r>
            <a:r>
              <a:rPr lang="hr-HR" dirty="0"/>
              <a:t>. Ing. </a:t>
            </a:r>
            <a:r>
              <a:rPr lang="hr-HR" dirty="0" err="1"/>
              <a:t>Comp</a:t>
            </a:r>
            <a:r>
              <a:rPr lang="hr-H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{D685FBE5-D945-46C2-8397-8369D10E6148}tf78853419_win32</Template>
  <TotalTime>1986</TotalTime>
  <Words>255</Words>
  <Application>Microsoft Office PowerPoint</Application>
  <PresentationFormat>Široki zaslon</PresentationFormat>
  <Paragraphs>20</Paragraphs>
  <Slides>5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Custom</vt:lpstr>
      <vt:lpstr>PolyominoCut</vt:lpstr>
      <vt:lpstr>Izjava problema za "PolyominoCut"</vt:lpstr>
      <vt:lpstr>Izjava problema za "PolyominoCut"</vt:lpstr>
      <vt:lpstr> def generate_polyominoes(self, k)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Galic</dc:creator>
  <cp:lastModifiedBy>Bruno Galic</cp:lastModifiedBy>
  <cp:revision>3</cp:revision>
  <dcterms:created xsi:type="dcterms:W3CDTF">2025-01-21T07:54:24Z</dcterms:created>
  <dcterms:modified xsi:type="dcterms:W3CDTF">2025-01-22T17:22:56Z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