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Open Sans Ultra-Bold" charset="1" panose="00000000000000000000"/>
      <p:regular r:id="rId15"/>
    </p:embeddedFont>
    <p:embeddedFont>
      <p:font typeface="Open Sans Medium" charset="1" panose="00000000000000000000"/>
      <p:regular r:id="rId16"/>
    </p:embeddedFont>
    <p:embeddedFont>
      <p:font typeface="Open Sans Bold" charset="1" panose="00000000000000000000"/>
      <p:regular r:id="rId17"/>
    </p:embeddedFont>
    <p:embeddedFont>
      <p:font typeface="Open Sans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3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376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204637">
            <a:off x="-11522876" y="8232052"/>
            <a:ext cx="11359009" cy="4109896"/>
          </a:xfrm>
          <a:custGeom>
            <a:avLst/>
            <a:gdLst/>
            <a:ahLst/>
            <a:cxnLst/>
            <a:rect r="r" b="b" t="t" l="l"/>
            <a:pathLst>
              <a:path h="4109896" w="11359009">
                <a:moveTo>
                  <a:pt x="0" y="0"/>
                </a:moveTo>
                <a:lnTo>
                  <a:pt x="11359009" y="0"/>
                </a:lnTo>
                <a:lnTo>
                  <a:pt x="11359009" y="4109896"/>
                </a:lnTo>
                <a:lnTo>
                  <a:pt x="0" y="4109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14372" y="324853"/>
            <a:ext cx="2477091" cy="2477091"/>
          </a:xfrm>
          <a:custGeom>
            <a:avLst/>
            <a:gdLst/>
            <a:ahLst/>
            <a:cxnLst/>
            <a:rect r="r" b="b" t="t" l="l"/>
            <a:pathLst>
              <a:path h="2477091" w="2477091">
                <a:moveTo>
                  <a:pt x="0" y="0"/>
                </a:moveTo>
                <a:lnTo>
                  <a:pt x="2477091" y="0"/>
                </a:lnTo>
                <a:lnTo>
                  <a:pt x="2477091" y="2477091"/>
                </a:lnTo>
                <a:lnTo>
                  <a:pt x="0" y="24770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3000"/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79292" y="4011930"/>
            <a:ext cx="8729416" cy="2682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b="true" sz="12000">
                <a:solidFill>
                  <a:srgbClr val="CAE8FF"/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LINEUP ANGLE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779292" y="6623050"/>
            <a:ext cx="8729416" cy="2635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 spc="40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José Muñoz</a:t>
            </a:r>
          </a:p>
          <a:p>
            <a:pPr algn="ctr">
              <a:lnSpc>
                <a:spcPts val="7000"/>
              </a:lnSpc>
            </a:pPr>
            <a:r>
              <a:rPr lang="en-US" b="true" sz="5000" spc="40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Cristóbal Arellano</a:t>
            </a:r>
          </a:p>
          <a:p>
            <a:pPr algn="ctr">
              <a:lnSpc>
                <a:spcPts val="7000"/>
              </a:lnSpc>
            </a:pPr>
            <a:r>
              <a:rPr lang="en-US" b="true" sz="5000" spc="40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Aurelio Ramirez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6876720" y="534664"/>
            <a:ext cx="4534559" cy="4534559"/>
          </a:xfrm>
          <a:custGeom>
            <a:avLst/>
            <a:gdLst/>
            <a:ahLst/>
            <a:cxnLst/>
            <a:rect r="r" b="b" t="t" l="l"/>
            <a:pathLst>
              <a:path h="4534559" w="4534559">
                <a:moveTo>
                  <a:pt x="0" y="0"/>
                </a:moveTo>
                <a:lnTo>
                  <a:pt x="4534560" y="0"/>
                </a:lnTo>
                <a:lnTo>
                  <a:pt x="4534560" y="4534560"/>
                </a:lnTo>
                <a:lnTo>
                  <a:pt x="0" y="45345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376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4372" y="324853"/>
            <a:ext cx="2477091" cy="2477091"/>
          </a:xfrm>
          <a:custGeom>
            <a:avLst/>
            <a:gdLst/>
            <a:ahLst/>
            <a:cxnLst/>
            <a:rect r="r" b="b" t="t" l="l"/>
            <a:pathLst>
              <a:path h="2477091" w="2477091">
                <a:moveTo>
                  <a:pt x="0" y="0"/>
                </a:moveTo>
                <a:lnTo>
                  <a:pt x="2477091" y="0"/>
                </a:lnTo>
                <a:lnTo>
                  <a:pt x="2477091" y="2477091"/>
                </a:lnTo>
                <a:lnTo>
                  <a:pt x="0" y="2477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3000"/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57236" y="3554732"/>
            <a:ext cx="14573529" cy="5848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 L</a:t>
            </a:r>
            <a:r>
              <a:rPr lang="en-US" b="true" sz="300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os jugadores de Valorant enfrentan varias dificultades: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Los principiantes no cuentan con un espacio donde aprender mapas, agentes, armas y posicionamiento.  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Los j</a:t>
            </a:r>
            <a:r>
              <a:rPr lang="en-US" b="true" sz="300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ugadores intermedios carecen de recursos organizados para progresar, como lineups y estrategias de nivel competitivo.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La información disponible en internet está dispersa en foros, videos y redes sociales, lo que dificulta encontrar material confiable.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No existe una plataforma que combine aprendizaje y comunidad, dos aspectos fundamentales para mejorar la experiencia del jugador.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647435" y="7585616"/>
            <a:ext cx="3566658" cy="2434244"/>
          </a:xfrm>
          <a:custGeom>
            <a:avLst/>
            <a:gdLst/>
            <a:ahLst/>
            <a:cxnLst/>
            <a:rect r="r" b="b" t="t" l="l"/>
            <a:pathLst>
              <a:path h="2434244" w="3566658">
                <a:moveTo>
                  <a:pt x="0" y="0"/>
                </a:moveTo>
                <a:lnTo>
                  <a:pt x="3566658" y="0"/>
                </a:lnTo>
                <a:lnTo>
                  <a:pt x="3566658" y="2434244"/>
                </a:lnTo>
                <a:lnTo>
                  <a:pt x="0" y="24342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68260" y="520390"/>
            <a:ext cx="15503908" cy="2281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620"/>
              </a:lnSpc>
            </a:pPr>
            <a:r>
              <a:rPr lang="en-US" b="true" sz="13300">
                <a:solidFill>
                  <a:srgbClr val="CAE8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PROBLEMATICA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376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3677" y="-296240"/>
            <a:ext cx="3442247" cy="4114800"/>
          </a:xfrm>
          <a:custGeom>
            <a:avLst/>
            <a:gdLst/>
            <a:ahLst/>
            <a:cxnLst/>
            <a:rect r="r" b="b" t="t" l="l"/>
            <a:pathLst>
              <a:path h="4114800" w="3442247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68570" y="381773"/>
            <a:ext cx="12543848" cy="3749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65"/>
              </a:lnSpc>
            </a:pPr>
            <a:r>
              <a:rPr lang="en-US" b="true" sz="10760">
                <a:solidFill>
                  <a:srgbClr val="CAE8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¿QUÉ ES LINEUP ANGLE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05447" y="4538289"/>
            <a:ext cx="14702520" cy="478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Lineup Angle es una plataforma web diseñada para centralizar todo lo que un jugador de Valorant necesita: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Guías de aprendizaje con información de mapas, armas y agentes.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Lineups y ángulos estratégicos para ejecutar habilidades de manera correcta.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Espacios sociales para conectar con otros jugadores, compartir experiencias y formar equipos.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F4F6F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Una solución completa que combina aprendizaje, comunidad y herramientas tecnológicas en un solo lugar.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414372" y="324853"/>
            <a:ext cx="2477091" cy="2477091"/>
          </a:xfrm>
          <a:custGeom>
            <a:avLst/>
            <a:gdLst/>
            <a:ahLst/>
            <a:cxnLst/>
            <a:rect r="r" b="b" t="t" l="l"/>
            <a:pathLst>
              <a:path h="2477091" w="2477091">
                <a:moveTo>
                  <a:pt x="0" y="0"/>
                </a:moveTo>
                <a:lnTo>
                  <a:pt x="2477091" y="0"/>
                </a:lnTo>
                <a:lnTo>
                  <a:pt x="2477091" y="2477091"/>
                </a:lnTo>
                <a:lnTo>
                  <a:pt x="0" y="24770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3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376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557741"/>
            <a:ext cx="16230600" cy="2321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39"/>
              </a:lnSpc>
            </a:pPr>
            <a:r>
              <a:rPr lang="en-US" b="true" sz="13599">
                <a:solidFill>
                  <a:srgbClr val="CAE8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USUARIOS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25299" y="3943350"/>
            <a:ext cx="13453993" cy="5314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46"/>
              </a:lnSpc>
            </a:pPr>
            <a:r>
              <a:rPr lang="en-US" sz="3032">
                <a:solidFill>
                  <a:srgbClr val="F4F6FC"/>
                </a:solidFill>
                <a:latin typeface="Open Sans"/>
                <a:ea typeface="Open Sans"/>
                <a:cs typeface="Open Sans"/>
                <a:sym typeface="Open Sans"/>
              </a:rPr>
              <a:t>La plataforma está pensada para diferentes tipos de jugadores:</a:t>
            </a:r>
          </a:p>
          <a:p>
            <a:pPr algn="l" marL="654809" indent="-327404" lvl="1">
              <a:lnSpc>
                <a:spcPts val="4246"/>
              </a:lnSpc>
              <a:buAutoNum type="arabicPeriod" startAt="1"/>
            </a:pPr>
            <a:r>
              <a:rPr lang="en-US" sz="3032" u="sng">
                <a:solidFill>
                  <a:srgbClr val="F4F6FC"/>
                </a:solidFill>
                <a:latin typeface="Open Sans"/>
                <a:ea typeface="Open Sans"/>
                <a:cs typeface="Open Sans"/>
                <a:sym typeface="Open Sans"/>
              </a:rPr>
              <a:t>Principiantes:</a:t>
            </a:r>
            <a:r>
              <a:rPr lang="en-US" sz="3032">
                <a:solidFill>
                  <a:srgbClr val="F4F6FC"/>
                </a:solidFill>
                <a:latin typeface="Open Sans"/>
                <a:ea typeface="Open Sans"/>
                <a:cs typeface="Open Sans"/>
                <a:sym typeface="Open Sans"/>
              </a:rPr>
              <a:t> que necesitan aprender las bases del juego y progresar rápidamente.</a:t>
            </a:r>
          </a:p>
          <a:p>
            <a:pPr algn="l" marL="654809" indent="-327404" lvl="1">
              <a:lnSpc>
                <a:spcPts val="4246"/>
              </a:lnSpc>
              <a:buAutoNum type="arabicPeriod" startAt="1"/>
            </a:pPr>
            <a:r>
              <a:rPr lang="en-US" sz="3032" u="sng">
                <a:solidFill>
                  <a:srgbClr val="F4F6FC"/>
                </a:solidFill>
                <a:latin typeface="Open Sans"/>
                <a:ea typeface="Open Sans"/>
                <a:cs typeface="Open Sans"/>
                <a:sym typeface="Open Sans"/>
              </a:rPr>
              <a:t>Intermedios y competitivos:</a:t>
            </a:r>
            <a:r>
              <a:rPr lang="en-US" sz="3032">
                <a:solidFill>
                  <a:srgbClr val="F4F6FC"/>
                </a:solidFill>
                <a:latin typeface="Open Sans"/>
                <a:ea typeface="Open Sans"/>
                <a:cs typeface="Open Sans"/>
                <a:sym typeface="Open Sans"/>
              </a:rPr>
              <a:t> que buscan perfeccionar sus estrategias con lineups y parches actualizados.</a:t>
            </a:r>
          </a:p>
          <a:p>
            <a:pPr algn="l" marL="654809" indent="-327404" lvl="1">
              <a:lnSpc>
                <a:spcPts val="4246"/>
              </a:lnSpc>
              <a:buAutoNum type="arabicPeriod" startAt="1"/>
            </a:pPr>
            <a:r>
              <a:rPr lang="en-US" sz="3032" u="sng">
                <a:solidFill>
                  <a:srgbClr val="F4F6FC"/>
                </a:solidFill>
                <a:latin typeface="Open Sans"/>
                <a:ea typeface="Open Sans"/>
                <a:cs typeface="Open Sans"/>
                <a:sym typeface="Open Sans"/>
              </a:rPr>
              <a:t>Jugadores sociales:</a:t>
            </a:r>
            <a:r>
              <a:rPr lang="en-US" sz="3032">
                <a:solidFill>
                  <a:srgbClr val="F4F6FC"/>
                </a:solidFill>
                <a:latin typeface="Open Sans"/>
                <a:ea typeface="Open Sans"/>
                <a:cs typeface="Open Sans"/>
                <a:sym typeface="Open Sans"/>
              </a:rPr>
              <a:t> interesados en encontrar compañeros de equipo, conversar y compartir dentro de la comunidad.</a:t>
            </a:r>
          </a:p>
          <a:p>
            <a:pPr algn="l">
              <a:lnSpc>
                <a:spcPts val="4246"/>
              </a:lnSpc>
            </a:pPr>
            <a:r>
              <a:rPr lang="en-US" sz="3032">
                <a:solidFill>
                  <a:srgbClr val="F4F6FC"/>
                </a:solidFill>
                <a:latin typeface="Open Sans"/>
                <a:ea typeface="Open Sans"/>
                <a:cs typeface="Open Sans"/>
                <a:sym typeface="Open Sans"/>
              </a:rPr>
              <a:t>De esta forma, Lineup Angle responde a un público amplio dentro de la comunidad gamer de Valorant en LATAM.</a:t>
            </a:r>
          </a:p>
          <a:p>
            <a:pPr algn="l">
              <a:lnSpc>
                <a:spcPts val="4246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414372" y="324853"/>
            <a:ext cx="2477091" cy="2477091"/>
          </a:xfrm>
          <a:custGeom>
            <a:avLst/>
            <a:gdLst/>
            <a:ahLst/>
            <a:cxnLst/>
            <a:rect r="r" b="b" t="t" l="l"/>
            <a:pathLst>
              <a:path h="2477091" w="2477091">
                <a:moveTo>
                  <a:pt x="0" y="0"/>
                </a:moveTo>
                <a:lnTo>
                  <a:pt x="2477091" y="0"/>
                </a:lnTo>
                <a:lnTo>
                  <a:pt x="2477091" y="2477091"/>
                </a:lnTo>
                <a:lnTo>
                  <a:pt x="0" y="2477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3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376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557741"/>
            <a:ext cx="16230600" cy="2321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39"/>
              </a:lnSpc>
            </a:pPr>
            <a:r>
              <a:rPr lang="en-US" b="true" sz="13599">
                <a:solidFill>
                  <a:srgbClr val="CAE8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SOLUCIÓN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25299" y="3943350"/>
            <a:ext cx="13453993" cy="4833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46"/>
              </a:lnSpc>
            </a:pPr>
            <a:r>
              <a:rPr lang="en-US" sz="3032">
                <a:solidFill>
                  <a:srgbClr val="F4F6FC"/>
                </a:solidFill>
                <a:latin typeface="Open Sans"/>
                <a:ea typeface="Open Sans"/>
                <a:cs typeface="Open Sans"/>
                <a:sym typeface="Open Sans"/>
              </a:rPr>
              <a:t>Nuestra propuesta es entregar una plataforma web unificada que resuelva la falta de espacios de aprendizaje y comunidad en Valorant.</a:t>
            </a:r>
          </a:p>
          <a:p>
            <a:pPr algn="l" marL="654808" indent="-327404" lvl="1">
              <a:lnSpc>
                <a:spcPts val="4246"/>
              </a:lnSpc>
              <a:buFont typeface="Arial"/>
              <a:buChar char="•"/>
            </a:pPr>
            <a:r>
              <a:rPr lang="en-US" sz="3032">
                <a:solidFill>
                  <a:srgbClr val="F4F6FC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-US" sz="3032">
                <a:solidFill>
                  <a:srgbClr val="F4F6FC"/>
                </a:solidFill>
                <a:latin typeface="Open Sans"/>
                <a:ea typeface="Open Sans"/>
                <a:cs typeface="Open Sans"/>
                <a:sym typeface="Open Sans"/>
              </a:rPr>
              <a:t>ermitirá a los jugadores mejorar sus habilidades mediante guías, mapas y estrategias.</a:t>
            </a:r>
          </a:p>
          <a:p>
            <a:pPr algn="l" marL="654808" indent="-327404" lvl="1">
              <a:lnSpc>
                <a:spcPts val="4246"/>
              </a:lnSpc>
              <a:buFont typeface="Arial"/>
              <a:buChar char="•"/>
            </a:pPr>
            <a:r>
              <a:rPr lang="en-US" sz="3032">
                <a:solidFill>
                  <a:srgbClr val="F4F6FC"/>
                </a:solidFill>
                <a:latin typeface="Open Sans"/>
                <a:ea typeface="Open Sans"/>
                <a:cs typeface="Open Sans"/>
                <a:sym typeface="Open Sans"/>
              </a:rPr>
              <a:t>Inte</a:t>
            </a:r>
            <a:r>
              <a:rPr lang="en-US" sz="3032">
                <a:solidFill>
                  <a:srgbClr val="F4F6FC"/>
                </a:solidFill>
                <a:latin typeface="Open Sans"/>
                <a:ea typeface="Open Sans"/>
                <a:cs typeface="Open Sans"/>
                <a:sym typeface="Open Sans"/>
              </a:rPr>
              <a:t>grará funciones de interacción social como chat, perfiles y búsqueda de equipos.</a:t>
            </a:r>
          </a:p>
          <a:p>
            <a:pPr algn="l" marL="654808" indent="-327404" lvl="1">
              <a:lnSpc>
                <a:spcPts val="4246"/>
              </a:lnSpc>
              <a:buFont typeface="Arial"/>
              <a:buChar char="•"/>
            </a:pPr>
            <a:r>
              <a:rPr lang="en-US" sz="3032">
                <a:solidFill>
                  <a:srgbClr val="F4F6FC"/>
                </a:solidFill>
                <a:latin typeface="Open Sans"/>
                <a:ea typeface="Open Sans"/>
                <a:cs typeface="Open Sans"/>
                <a:sym typeface="Open Sans"/>
              </a:rPr>
              <a:t>Ofrecerá una solución segura y accesible utilizando tecnologías modernas como Django, Firebase y APIs de Valorant.</a:t>
            </a:r>
          </a:p>
          <a:p>
            <a:pPr algn="l">
              <a:lnSpc>
                <a:spcPts val="4246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414372" y="324853"/>
            <a:ext cx="2477091" cy="2477091"/>
          </a:xfrm>
          <a:custGeom>
            <a:avLst/>
            <a:gdLst/>
            <a:ahLst/>
            <a:cxnLst/>
            <a:rect r="r" b="b" t="t" l="l"/>
            <a:pathLst>
              <a:path h="2477091" w="2477091">
                <a:moveTo>
                  <a:pt x="0" y="0"/>
                </a:moveTo>
                <a:lnTo>
                  <a:pt x="2477091" y="0"/>
                </a:lnTo>
                <a:lnTo>
                  <a:pt x="2477091" y="2477091"/>
                </a:lnTo>
                <a:lnTo>
                  <a:pt x="0" y="2477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3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376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25299" y="1675459"/>
            <a:ext cx="16230600" cy="2024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20"/>
              </a:lnSpc>
            </a:pPr>
            <a:r>
              <a:rPr lang="en-US" b="true" sz="11800">
                <a:solidFill>
                  <a:srgbClr val="CAE8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FUNCIONALIDADES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25299" y="3943350"/>
            <a:ext cx="14663283" cy="5372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46"/>
              </a:lnSpc>
            </a:pPr>
            <a:r>
              <a:rPr lang="en-US" sz="3032">
                <a:solidFill>
                  <a:srgbClr val="F4F6FC"/>
                </a:solidFill>
                <a:latin typeface="Open Sans"/>
                <a:ea typeface="Open Sans"/>
                <a:cs typeface="Open Sans"/>
                <a:sym typeface="Open Sans"/>
              </a:rPr>
              <a:t>Lineup Angle ofrecerá múltiples funciones que responden directamente a la problemática:</a:t>
            </a:r>
          </a:p>
          <a:p>
            <a:pPr algn="l" marL="654808" indent="-327404" lvl="1">
              <a:lnSpc>
                <a:spcPts val="4246"/>
              </a:lnSpc>
              <a:buFont typeface="Arial"/>
              <a:buChar char="•"/>
            </a:pPr>
            <a:r>
              <a:rPr lang="en-US" sz="3032">
                <a:solidFill>
                  <a:srgbClr val="F4F6FC"/>
                </a:solidFill>
                <a:latin typeface="Open Sans"/>
                <a:ea typeface="Open Sans"/>
                <a:cs typeface="Open Sans"/>
                <a:sym typeface="Open Sans"/>
              </a:rPr>
              <a:t>Registro de usuarios y perfiles personalizados.</a:t>
            </a:r>
          </a:p>
          <a:p>
            <a:pPr algn="l" marL="654808" indent="-327404" lvl="1">
              <a:lnSpc>
                <a:spcPts val="4246"/>
              </a:lnSpc>
              <a:buFont typeface="Arial"/>
              <a:buChar char="•"/>
            </a:pPr>
            <a:r>
              <a:rPr lang="en-US" sz="3032">
                <a:solidFill>
                  <a:srgbClr val="F4F6FC"/>
                </a:solidFill>
                <a:latin typeface="Open Sans"/>
                <a:ea typeface="Open Sans"/>
                <a:cs typeface="Open Sans"/>
                <a:sym typeface="Open Sans"/>
              </a:rPr>
              <a:t>Destacar tag en su perfil, para agregarse con nuevos jugadores</a:t>
            </a:r>
            <a:r>
              <a:rPr lang="en-US" sz="3032">
                <a:solidFill>
                  <a:srgbClr val="F4F6FC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l" marL="654808" indent="-327404" lvl="1">
              <a:lnSpc>
                <a:spcPts val="4246"/>
              </a:lnSpc>
              <a:buFont typeface="Arial"/>
              <a:buChar char="•"/>
            </a:pPr>
            <a:r>
              <a:rPr lang="en-US" sz="3032">
                <a:solidFill>
                  <a:srgbClr val="F4F6FC"/>
                </a:solidFill>
                <a:latin typeface="Open Sans"/>
                <a:ea typeface="Open Sans"/>
                <a:cs typeface="Open Sans"/>
                <a:sym typeface="Open Sans"/>
              </a:rPr>
              <a:t>Módulo de guías y lineups con información actualizada de mapas y agentes.</a:t>
            </a:r>
          </a:p>
          <a:p>
            <a:pPr algn="l" marL="654808" indent="-327404" lvl="1">
              <a:lnSpc>
                <a:spcPts val="4246"/>
              </a:lnSpc>
              <a:buFont typeface="Arial"/>
              <a:buChar char="•"/>
            </a:pPr>
            <a:r>
              <a:rPr lang="en-US" sz="3032">
                <a:solidFill>
                  <a:srgbClr val="F4F6FC"/>
                </a:solidFill>
                <a:latin typeface="Open Sans"/>
                <a:ea typeface="Open Sans"/>
                <a:cs typeface="Open Sans"/>
                <a:sym typeface="Open Sans"/>
              </a:rPr>
              <a:t>Sistema de búsqueda de equipos filtrado por servidor, rango y rol.</a:t>
            </a:r>
          </a:p>
          <a:p>
            <a:pPr algn="l" marL="654808" indent="-327404" lvl="1">
              <a:lnSpc>
                <a:spcPts val="4246"/>
              </a:lnSpc>
              <a:buFont typeface="Arial"/>
              <a:buChar char="•"/>
            </a:pPr>
            <a:r>
              <a:rPr lang="en-US" sz="3032">
                <a:solidFill>
                  <a:srgbClr val="F4F6FC"/>
                </a:solidFill>
                <a:latin typeface="Open Sans"/>
                <a:ea typeface="Open Sans"/>
                <a:cs typeface="Open Sans"/>
                <a:sym typeface="Open Sans"/>
              </a:rPr>
              <a:t>Chat en tiempo real para la comunicación entre usuarios.</a:t>
            </a:r>
          </a:p>
          <a:p>
            <a:pPr algn="l" marL="654808" indent="-327404" lvl="1">
              <a:lnSpc>
                <a:spcPts val="4246"/>
              </a:lnSpc>
              <a:buFont typeface="Arial"/>
              <a:buChar char="•"/>
            </a:pPr>
            <a:r>
              <a:rPr lang="en-US" sz="3032">
                <a:solidFill>
                  <a:srgbClr val="F4F6FC"/>
                </a:solidFill>
                <a:latin typeface="Open Sans"/>
                <a:ea typeface="Open Sans"/>
                <a:cs typeface="Open Sans"/>
                <a:sym typeface="Open Sans"/>
              </a:rPr>
              <a:t>Dashboard con estadísticas y actualizaciones de parches.</a:t>
            </a:r>
          </a:p>
          <a:p>
            <a:pPr algn="l" marL="654808" indent="-327404" lvl="1">
              <a:lnSpc>
                <a:spcPts val="4246"/>
              </a:lnSpc>
              <a:buFont typeface="Arial"/>
              <a:buChar char="•"/>
            </a:pPr>
            <a:r>
              <a:rPr lang="en-US" sz="3032">
                <a:solidFill>
                  <a:srgbClr val="F4F6FC"/>
                </a:solidFill>
                <a:latin typeface="Open Sans"/>
                <a:ea typeface="Open Sans"/>
                <a:cs typeface="Open Sans"/>
                <a:sym typeface="Open Sans"/>
              </a:rPr>
              <a:t>Cronograma de horario de juego de cada jugador.</a:t>
            </a:r>
          </a:p>
          <a:p>
            <a:pPr algn="l">
              <a:lnSpc>
                <a:spcPts val="4246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414372" y="324853"/>
            <a:ext cx="2477091" cy="2477091"/>
          </a:xfrm>
          <a:custGeom>
            <a:avLst/>
            <a:gdLst/>
            <a:ahLst/>
            <a:cxnLst/>
            <a:rect r="r" b="b" t="t" l="l"/>
            <a:pathLst>
              <a:path h="2477091" w="2477091">
                <a:moveTo>
                  <a:pt x="0" y="0"/>
                </a:moveTo>
                <a:lnTo>
                  <a:pt x="2477091" y="0"/>
                </a:lnTo>
                <a:lnTo>
                  <a:pt x="2477091" y="2477091"/>
                </a:lnTo>
                <a:lnTo>
                  <a:pt x="0" y="2477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3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376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700000">
            <a:off x="-1181282" y="6823620"/>
            <a:ext cx="5376539" cy="3978639"/>
          </a:xfrm>
          <a:custGeom>
            <a:avLst/>
            <a:gdLst/>
            <a:ahLst/>
            <a:cxnLst/>
            <a:rect r="r" b="b" t="t" l="l"/>
            <a:pathLst>
              <a:path h="3978639" w="53765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8100000">
            <a:off x="14204722" y="-551261"/>
            <a:ext cx="5376539" cy="3978639"/>
          </a:xfrm>
          <a:custGeom>
            <a:avLst/>
            <a:gdLst/>
            <a:ahLst/>
            <a:cxnLst/>
            <a:rect r="r" b="b" t="t" l="l"/>
            <a:pathLst>
              <a:path h="3978639" w="53765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14372" y="324853"/>
            <a:ext cx="2477091" cy="2477091"/>
          </a:xfrm>
          <a:custGeom>
            <a:avLst/>
            <a:gdLst/>
            <a:ahLst/>
            <a:cxnLst/>
            <a:rect r="r" b="b" t="t" l="l"/>
            <a:pathLst>
              <a:path h="2477091" w="2477091">
                <a:moveTo>
                  <a:pt x="0" y="0"/>
                </a:moveTo>
                <a:lnTo>
                  <a:pt x="2477091" y="0"/>
                </a:lnTo>
                <a:lnTo>
                  <a:pt x="2477091" y="2477091"/>
                </a:lnTo>
                <a:lnTo>
                  <a:pt x="0" y="24770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3000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039255" y="5794962"/>
            <a:ext cx="2793181" cy="2793181"/>
          </a:xfrm>
          <a:custGeom>
            <a:avLst/>
            <a:gdLst/>
            <a:ahLst/>
            <a:cxnLst/>
            <a:rect r="r" b="b" t="t" l="l"/>
            <a:pathLst>
              <a:path h="2793181" w="2793181">
                <a:moveTo>
                  <a:pt x="0" y="0"/>
                </a:moveTo>
                <a:lnTo>
                  <a:pt x="2793181" y="0"/>
                </a:lnTo>
                <a:lnTo>
                  <a:pt x="2793181" y="2793181"/>
                </a:lnTo>
                <a:lnTo>
                  <a:pt x="0" y="27931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071762" y="5794962"/>
            <a:ext cx="2793181" cy="2793181"/>
          </a:xfrm>
          <a:custGeom>
            <a:avLst/>
            <a:gdLst/>
            <a:ahLst/>
            <a:cxnLst/>
            <a:rect r="r" b="b" t="t" l="l"/>
            <a:pathLst>
              <a:path h="2793181" w="2793181">
                <a:moveTo>
                  <a:pt x="0" y="0"/>
                </a:moveTo>
                <a:lnTo>
                  <a:pt x="2793181" y="0"/>
                </a:lnTo>
                <a:lnTo>
                  <a:pt x="2793181" y="2793181"/>
                </a:lnTo>
                <a:lnTo>
                  <a:pt x="0" y="27931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588289" y="5794962"/>
            <a:ext cx="2793181" cy="2793181"/>
          </a:xfrm>
          <a:custGeom>
            <a:avLst/>
            <a:gdLst/>
            <a:ahLst/>
            <a:cxnLst/>
            <a:rect r="r" b="b" t="t" l="l"/>
            <a:pathLst>
              <a:path h="2793181" w="2793181">
                <a:moveTo>
                  <a:pt x="0" y="0"/>
                </a:moveTo>
                <a:lnTo>
                  <a:pt x="2793181" y="0"/>
                </a:lnTo>
                <a:lnTo>
                  <a:pt x="2793181" y="2793181"/>
                </a:lnTo>
                <a:lnTo>
                  <a:pt x="0" y="27931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852155" y="1557741"/>
            <a:ext cx="8583691" cy="2321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39"/>
              </a:lnSpc>
            </a:pPr>
            <a:r>
              <a:rPr lang="en-US" b="true" sz="13599">
                <a:solidFill>
                  <a:srgbClr val="CAE8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LOGOS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376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25299" y="1675459"/>
            <a:ext cx="16230600" cy="2024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20"/>
              </a:lnSpc>
            </a:pPr>
            <a:r>
              <a:rPr lang="en-US" b="true" sz="11800">
                <a:solidFill>
                  <a:srgbClr val="CAE8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25299" y="3943350"/>
            <a:ext cx="14663283" cy="4294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46"/>
              </a:lnSpc>
            </a:pPr>
            <a:r>
              <a:rPr lang="en-US" sz="3032">
                <a:solidFill>
                  <a:srgbClr val="F4F6FC"/>
                </a:solidFill>
                <a:latin typeface="Open Sans"/>
                <a:ea typeface="Open Sans"/>
                <a:cs typeface="Open Sans"/>
                <a:sym typeface="Open Sans"/>
              </a:rPr>
              <a:t>Lineup Angle representa una oportunidad de:</a:t>
            </a:r>
          </a:p>
          <a:p>
            <a:pPr algn="l" marL="654808" indent="-327404" lvl="1">
              <a:lnSpc>
                <a:spcPts val="4246"/>
              </a:lnSpc>
              <a:buFont typeface="Arial"/>
              <a:buChar char="•"/>
            </a:pPr>
            <a:r>
              <a:rPr lang="en-US" sz="3032">
                <a:solidFill>
                  <a:srgbClr val="F4F6FC"/>
                </a:solidFill>
                <a:latin typeface="Open Sans"/>
                <a:ea typeface="Open Sans"/>
                <a:cs typeface="Open Sans"/>
                <a:sym typeface="Open Sans"/>
              </a:rPr>
              <a:t>Mejorar la experiencia de los jugadores de Valorant en LATAM.</a:t>
            </a:r>
          </a:p>
          <a:p>
            <a:pPr algn="l" marL="654808" indent="-327404" lvl="1">
              <a:lnSpc>
                <a:spcPts val="4246"/>
              </a:lnSpc>
              <a:buFont typeface="Arial"/>
              <a:buChar char="•"/>
            </a:pPr>
            <a:r>
              <a:rPr lang="en-US" sz="3032">
                <a:solidFill>
                  <a:srgbClr val="F4F6FC"/>
                </a:solidFill>
                <a:latin typeface="Open Sans"/>
                <a:ea typeface="Open Sans"/>
                <a:cs typeface="Open Sans"/>
                <a:sym typeface="Open Sans"/>
              </a:rPr>
              <a:t>Aplicar competencias profesionales en desarrollo web, modelado de datos, consumo de APIs y seguridad.</a:t>
            </a:r>
          </a:p>
          <a:p>
            <a:pPr algn="l" marL="654808" indent="-327404" lvl="1">
              <a:lnSpc>
                <a:spcPts val="4246"/>
              </a:lnSpc>
              <a:buFont typeface="Arial"/>
              <a:buChar char="•"/>
            </a:pPr>
            <a:r>
              <a:rPr lang="en-US" sz="3032">
                <a:solidFill>
                  <a:srgbClr val="F4F6FC"/>
                </a:solidFill>
                <a:latin typeface="Open Sans"/>
                <a:ea typeface="Open Sans"/>
                <a:cs typeface="Open Sans"/>
                <a:sym typeface="Open Sans"/>
              </a:rPr>
              <a:t>Contribuir a la comunidad gamer creando un espacio innovador, útil y enfocado en el aprendizaje y la interacción.</a:t>
            </a:r>
          </a:p>
          <a:p>
            <a:pPr algn="l">
              <a:lnSpc>
                <a:spcPts val="4246"/>
              </a:lnSpc>
            </a:pPr>
          </a:p>
          <a:p>
            <a:pPr algn="l">
              <a:lnSpc>
                <a:spcPts val="4246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414372" y="324853"/>
            <a:ext cx="2477091" cy="2477091"/>
          </a:xfrm>
          <a:custGeom>
            <a:avLst/>
            <a:gdLst/>
            <a:ahLst/>
            <a:cxnLst/>
            <a:rect r="r" b="b" t="t" l="l"/>
            <a:pathLst>
              <a:path h="2477091" w="2477091">
                <a:moveTo>
                  <a:pt x="0" y="0"/>
                </a:moveTo>
                <a:lnTo>
                  <a:pt x="2477091" y="0"/>
                </a:lnTo>
                <a:lnTo>
                  <a:pt x="2477091" y="2477091"/>
                </a:lnTo>
                <a:lnTo>
                  <a:pt x="0" y="2477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3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376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650138"/>
            <a:ext cx="16230600" cy="1405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b="true" sz="12000">
                <a:solidFill>
                  <a:srgbClr val="CAE8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GRACIAS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722671" y="-2258858"/>
            <a:ext cx="18659536" cy="16963214"/>
          </a:xfrm>
          <a:custGeom>
            <a:avLst/>
            <a:gdLst/>
            <a:ahLst/>
            <a:cxnLst/>
            <a:rect r="r" b="b" t="t" l="l"/>
            <a:pathLst>
              <a:path h="16963214" w="18659536">
                <a:moveTo>
                  <a:pt x="0" y="0"/>
                </a:moveTo>
                <a:lnTo>
                  <a:pt x="18659536" y="0"/>
                </a:lnTo>
                <a:lnTo>
                  <a:pt x="18659536" y="16963214"/>
                </a:lnTo>
                <a:lnTo>
                  <a:pt x="0" y="16963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3094207" y="-2258858"/>
            <a:ext cx="18659536" cy="16963214"/>
          </a:xfrm>
          <a:custGeom>
            <a:avLst/>
            <a:gdLst/>
            <a:ahLst/>
            <a:cxnLst/>
            <a:rect r="r" b="b" t="t" l="l"/>
            <a:pathLst>
              <a:path h="16963214" w="18659536">
                <a:moveTo>
                  <a:pt x="0" y="0"/>
                </a:moveTo>
                <a:lnTo>
                  <a:pt x="18659536" y="0"/>
                </a:lnTo>
                <a:lnTo>
                  <a:pt x="18659536" y="16963214"/>
                </a:lnTo>
                <a:lnTo>
                  <a:pt x="0" y="16963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14372" y="324853"/>
            <a:ext cx="2477091" cy="2477091"/>
          </a:xfrm>
          <a:custGeom>
            <a:avLst/>
            <a:gdLst/>
            <a:ahLst/>
            <a:cxnLst/>
            <a:rect r="r" b="b" t="t" l="l"/>
            <a:pathLst>
              <a:path h="2477091" w="2477091">
                <a:moveTo>
                  <a:pt x="0" y="0"/>
                </a:moveTo>
                <a:lnTo>
                  <a:pt x="2477091" y="0"/>
                </a:lnTo>
                <a:lnTo>
                  <a:pt x="2477091" y="2477091"/>
                </a:lnTo>
                <a:lnTo>
                  <a:pt x="0" y="24770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3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DAGyHck6STE</dc:identifier>
  <dcterms:modified xsi:type="dcterms:W3CDTF">2011-08-01T06:04:30Z</dcterms:modified>
  <cp:revision>1</cp:revision>
  <dc:title>Presentación proyecto final figuras geométricas azul</dc:title>
</cp:coreProperties>
</file>