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311" r:id="rId3"/>
    <p:sldId id="375" r:id="rId4"/>
    <p:sldId id="376" r:id="rId5"/>
    <p:sldId id="382" r:id="rId6"/>
    <p:sldId id="338" r:id="rId7"/>
    <p:sldId id="377" r:id="rId8"/>
    <p:sldId id="383" r:id="rId9"/>
    <p:sldId id="385" r:id="rId10"/>
    <p:sldId id="386" r:id="rId11"/>
    <p:sldId id="378" r:id="rId12"/>
    <p:sldId id="379" r:id="rId13"/>
    <p:sldId id="380" r:id="rId14"/>
    <p:sldId id="381" r:id="rId15"/>
    <p:sldId id="384" r:id="rId16"/>
    <p:sldId id="391" r:id="rId17"/>
    <p:sldId id="388" r:id="rId18"/>
    <p:sldId id="389" r:id="rId19"/>
    <p:sldId id="390" r:id="rId20"/>
    <p:sldId id="392" r:id="rId21"/>
    <p:sldId id="3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9F536-491C-43DB-B2B9-6C355C97CFFB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77315-E2B0-456F-9DE4-EBA14C13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4B1016-E6BF-4377-BCE8-39BAEA5D559D}" type="datetime1">
              <a:rPr lang="en-US" smtClean="0"/>
              <a:t>3/12/2013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41CE1E-EA4B-44FC-998E-D5E0EC17AF91}" type="datetime1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4E3A73-082D-4353-BF84-F95480209B3D}" type="datetime1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31673-8EE2-4E45-B3FA-786AC4A43DD3}" type="datetime1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502345-2297-4861-8F1F-A075898005EA}" type="datetime1">
              <a:rPr lang="en-US" smtClean="0"/>
              <a:t>3/12/2013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644196-ABB7-4798-AC04-24728FA0341B}" type="datetime1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763A4-BE3D-4C18-B4BE-6515AB695609}" type="datetime1">
              <a:rPr lang="en-US" smtClean="0"/>
              <a:t>3/12/2013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21D4A-D3B6-469D-9624-2BFA479573CA}" type="datetime1">
              <a:rPr lang="en-US" smtClean="0"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72DD8-BBE0-4F27-AA66-C3CE8D29739F}" type="datetime1">
              <a:rPr lang="en-US" smtClean="0"/>
              <a:t>3/12/2013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4669A-D139-49C4-BDE5-A28DA4959F08}" type="datetime1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D48FAD-6002-4B77-8258-76B649614E83}" type="datetime1">
              <a:rPr lang="en-US" smtClean="0"/>
              <a:t>3/12/2013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65F330-9614-4526-8354-2A2D8D640C5F}" type="datetime1">
              <a:rPr lang="en-US" smtClean="0"/>
              <a:t>3/12/2013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7635240" cy="147218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CS 423 – Operating Systems Design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Lecture 22 –  Power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740664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Klara</a:t>
            </a:r>
            <a:r>
              <a:rPr lang="en-US" dirty="0" smtClean="0"/>
              <a:t> </a:t>
            </a:r>
            <a:r>
              <a:rPr lang="en-US" dirty="0" err="1" smtClean="0"/>
              <a:t>Nahrstedt</a:t>
            </a:r>
            <a:r>
              <a:rPr lang="en-US" dirty="0" smtClean="0"/>
              <a:t> and Raoul Rivas</a:t>
            </a:r>
          </a:p>
          <a:p>
            <a:r>
              <a:rPr lang="en-US" dirty="0" smtClean="0"/>
              <a:t>Spring 2013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Performance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Used when the CPU is not fully idle</a:t>
            </a:r>
          </a:p>
          <a:p>
            <a:r>
              <a:rPr lang="en-US" dirty="0" smtClean="0"/>
              <a:t>Implemented using </a:t>
            </a:r>
            <a:r>
              <a:rPr lang="en-US" dirty="0" smtClean="0">
                <a:solidFill>
                  <a:srgbClr val="FF0000"/>
                </a:solidFill>
              </a:rPr>
              <a:t>Dynamic Voltage Scaling</a:t>
            </a:r>
          </a:p>
          <a:p>
            <a:pPr lvl="1"/>
            <a:r>
              <a:rPr lang="en-US" dirty="0" smtClean="0"/>
              <a:t>Reduce CPU’s Voltage and Frequency</a:t>
            </a:r>
          </a:p>
          <a:p>
            <a:pPr lvl="2"/>
            <a:r>
              <a:rPr lang="en-US" dirty="0"/>
              <a:t>AMD </a:t>
            </a:r>
            <a:r>
              <a:rPr lang="en-US" dirty="0" err="1"/>
              <a:t>Cool’n</a:t>
            </a:r>
            <a:r>
              <a:rPr lang="en-US" dirty="0"/>
              <a:t> Quiet, Intel </a:t>
            </a:r>
            <a:r>
              <a:rPr lang="en-US" dirty="0" err="1"/>
              <a:t>SpeedStep</a:t>
            </a:r>
            <a:endParaRPr lang="en-US" dirty="0" smtClean="0"/>
          </a:p>
          <a:p>
            <a:pPr lvl="1"/>
            <a:r>
              <a:rPr lang="en-US" dirty="0" smtClean="0"/>
              <a:t>Manufacturers try to minimize transition latency</a:t>
            </a:r>
          </a:p>
          <a:p>
            <a:r>
              <a:rPr lang="en-US" dirty="0" smtClean="0"/>
              <a:t>Performance is degraded</a:t>
            </a:r>
          </a:p>
          <a:p>
            <a:pPr lvl="1"/>
            <a:r>
              <a:rPr lang="en-US" dirty="0" smtClean="0"/>
              <a:t>Assumption is that CPU Bandwidth is larger than currently required</a:t>
            </a:r>
          </a:p>
          <a:p>
            <a:pPr lvl="1"/>
            <a:r>
              <a:rPr lang="en-US" dirty="0" smtClean="0"/>
              <a:t>OS implements Adaptive Schemes</a:t>
            </a:r>
          </a:p>
          <a:p>
            <a:pPr lvl="2"/>
            <a:r>
              <a:rPr lang="en-US" dirty="0" smtClean="0"/>
              <a:t>Adjust  based on short term statistical CPU utilization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Dynamic Power: Power consumed by charging and discharging the capacitance at each gate</a:t>
            </a:r>
          </a:p>
          <a:p>
            <a:pPr lvl="1"/>
            <a:r>
              <a:rPr lang="en-US" dirty="0" smtClean="0"/>
              <a:t>A: % of gates switching each clock</a:t>
            </a:r>
          </a:p>
          <a:p>
            <a:pPr lvl="1"/>
            <a:r>
              <a:rPr lang="en-US" dirty="0" smtClean="0"/>
              <a:t>C: Total capacitance of all gates (Store Energy)</a:t>
            </a:r>
          </a:p>
          <a:p>
            <a:pPr lvl="1"/>
            <a:r>
              <a:rPr lang="en-US" dirty="0" smtClean="0"/>
              <a:t>V: Voltage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: Frequency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is.poly.edu/cs2214rvs/eq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96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1524000"/>
            <a:ext cx="1524000" cy="762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524000"/>
            <a:ext cx="2133600" cy="762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1524000"/>
            <a:ext cx="1066800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488865"/>
            <a:ext cx="16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Dynamic Power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245" y="2499360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Short Circuit Power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3355" y="2488865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Leakage Power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Short Circuit Power: Flow of energy between the supply voltage and ground while the CMOS gates switch</a:t>
            </a:r>
          </a:p>
          <a:p>
            <a:pPr lvl="1"/>
            <a:r>
              <a:rPr lang="en-US" dirty="0" smtClean="0"/>
              <a:t>A: % of gates switching each clock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short</a:t>
            </a:r>
            <a:r>
              <a:rPr lang="en-US" dirty="0" smtClean="0"/>
              <a:t>: Current</a:t>
            </a:r>
          </a:p>
          <a:p>
            <a:pPr lvl="1"/>
            <a:r>
              <a:rPr lang="en-US" dirty="0" smtClean="0"/>
              <a:t>t: Time </a:t>
            </a:r>
          </a:p>
          <a:p>
            <a:pPr lvl="1"/>
            <a:r>
              <a:rPr lang="en-US" dirty="0" smtClean="0"/>
              <a:t>V: Voltage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: Frequency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is.poly.edu/cs2214rvs/eq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96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1524000"/>
            <a:ext cx="1524000" cy="762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524000"/>
            <a:ext cx="2133600" cy="762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1524000"/>
            <a:ext cx="1066800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488865"/>
            <a:ext cx="16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Dynamic Power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245" y="2499360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Short Circuit Power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3355" y="2488865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Leakage Power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5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Power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>
            <a:normAutofit/>
          </a:bodyPr>
          <a:lstStyle/>
          <a:p>
            <a:r>
              <a:rPr lang="en-US" dirty="0" smtClean="0"/>
              <a:t>Leakage Power: Energy lost by powering the die</a:t>
            </a:r>
          </a:p>
          <a:p>
            <a:pPr lvl="1"/>
            <a:r>
              <a:rPr lang="en-US" dirty="0" err="1" smtClean="0"/>
              <a:t>I</a:t>
            </a:r>
            <a:r>
              <a:rPr lang="en-US" baseline="-25000" dirty="0" err="1" smtClean="0"/>
              <a:t>leak</a:t>
            </a:r>
            <a:r>
              <a:rPr lang="en-US" dirty="0" smtClean="0"/>
              <a:t>: Current</a:t>
            </a:r>
          </a:p>
          <a:p>
            <a:pPr lvl="1"/>
            <a:r>
              <a:rPr lang="en-US" dirty="0" smtClean="0"/>
              <a:t>V: Voltage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cis.poly.edu/cs2214rvs/eq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96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1524000"/>
            <a:ext cx="1524000" cy="762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1524000"/>
            <a:ext cx="2133600" cy="7620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1524000"/>
            <a:ext cx="1066800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2488865"/>
            <a:ext cx="16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Dynamic Power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1245" y="2499360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Short Circuit Power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63355" y="2488865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Leakage Power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334000"/>
            <a:ext cx="809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Dynamic Power is the dominating term in this </a:t>
            </a:r>
            <a:r>
              <a:rPr lang="en-US" sz="2400" dirty="0" smtClean="0">
                <a:solidFill>
                  <a:srgbClr val="FF0000"/>
                </a:solidFill>
              </a:rPr>
              <a:t>equation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Due to Hardware constraints if  we reduce Voltage we must also reduce operating Frequency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31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Voltage Scaling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" y="1524000"/>
            <a:ext cx="887401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6248400"/>
            <a:ext cx="749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(W) vs. Core Voltage (V) for Intel Pentium-M 1.6 </a:t>
            </a:r>
            <a:r>
              <a:rPr lang="en-US" dirty="0" err="1" smtClean="0"/>
              <a:t>Ghz</a:t>
            </a:r>
            <a:r>
              <a:rPr lang="en-US" dirty="0" smtClean="0"/>
              <a:t>. Source: Intel Corp.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5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Hard-Drive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Spin-down platters</a:t>
            </a:r>
          </a:p>
          <a:p>
            <a:pPr lvl="1"/>
            <a:r>
              <a:rPr lang="en-US" dirty="0" smtClean="0"/>
              <a:t>Higher Latency (Spin Up Time)</a:t>
            </a:r>
          </a:p>
          <a:p>
            <a:pPr lvl="1"/>
            <a:r>
              <a:rPr lang="en-US" dirty="0" smtClean="0"/>
              <a:t>Increased Wake-Up Energy Consumption</a:t>
            </a:r>
          </a:p>
          <a:p>
            <a:pPr lvl="2"/>
            <a:r>
              <a:rPr lang="en-US" dirty="0" smtClean="0"/>
              <a:t>Friction, Inertia</a:t>
            </a:r>
          </a:p>
          <a:p>
            <a:r>
              <a:rPr lang="en-US" dirty="0" smtClean="0"/>
              <a:t>Slow-down </a:t>
            </a:r>
            <a:r>
              <a:rPr lang="en-US" dirty="0" smtClean="0"/>
              <a:t>platter </a:t>
            </a:r>
            <a:r>
              <a:rPr lang="en-US" dirty="0" smtClean="0"/>
              <a:t>rotation</a:t>
            </a:r>
            <a:endParaRPr lang="en-US" dirty="0" smtClean="0"/>
          </a:p>
          <a:p>
            <a:pPr lvl="1"/>
            <a:r>
              <a:rPr lang="en-US" dirty="0" smtClean="0"/>
              <a:t>Green Hard Drives</a:t>
            </a:r>
          </a:p>
          <a:p>
            <a:pPr lvl="1"/>
            <a:r>
              <a:rPr lang="en-US" dirty="0" smtClean="0"/>
              <a:t>Lower Transfer Rate</a:t>
            </a:r>
          </a:p>
          <a:p>
            <a:pPr lvl="1"/>
            <a:r>
              <a:rPr lang="en-US" dirty="0" smtClean="0"/>
              <a:t>Higher Seek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88" y="3962400"/>
            <a:ext cx="18669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Radio Listening is expensive</a:t>
            </a:r>
          </a:p>
          <a:p>
            <a:r>
              <a:rPr lang="en-US" dirty="0" smtClean="0"/>
              <a:t>Can we turn off the antenna to save power?</a:t>
            </a:r>
          </a:p>
          <a:p>
            <a:pPr lvl="1"/>
            <a:r>
              <a:rPr lang="en-US" dirty="0" smtClean="0"/>
              <a:t>Notify the Access Point</a:t>
            </a:r>
          </a:p>
          <a:p>
            <a:pPr lvl="1"/>
            <a:r>
              <a:rPr lang="en-US" dirty="0" smtClean="0"/>
              <a:t>Turn off client antenna</a:t>
            </a:r>
          </a:p>
          <a:p>
            <a:pPr lvl="1"/>
            <a:r>
              <a:rPr lang="en-US" dirty="0" smtClean="0"/>
              <a:t>AP buffers packets and periodically notify clients on who has packets</a:t>
            </a:r>
          </a:p>
          <a:p>
            <a:pPr lvl="1"/>
            <a:r>
              <a:rPr lang="en-US" dirty="0" smtClean="0"/>
              <a:t>Client Polls the Access Point</a:t>
            </a:r>
            <a:r>
              <a:rPr lang="en-US" dirty="0"/>
              <a:t> </a:t>
            </a:r>
            <a:r>
              <a:rPr lang="en-US" dirty="0" smtClean="0"/>
              <a:t>for stored Packets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Aproaches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Power Aware-Scheduling</a:t>
            </a:r>
          </a:p>
          <a:p>
            <a:pPr lvl="1"/>
            <a:r>
              <a:rPr lang="en-US" dirty="0" smtClean="0"/>
              <a:t>Linux Power-aware Scheduler</a:t>
            </a:r>
          </a:p>
          <a:p>
            <a:pPr lvl="2"/>
            <a:r>
              <a:rPr lang="en-US" dirty="0" smtClean="0"/>
              <a:t>Do not distribute the load across cores.</a:t>
            </a:r>
          </a:p>
          <a:p>
            <a:pPr lvl="2"/>
            <a:r>
              <a:rPr lang="en-US" dirty="0" smtClean="0"/>
              <a:t>Aggregate all tasks in one core so other cores can sleep</a:t>
            </a:r>
          </a:p>
          <a:p>
            <a:pPr lvl="1"/>
            <a:r>
              <a:rPr lang="en-US" dirty="0" err="1" smtClean="0"/>
              <a:t>GraceOS</a:t>
            </a:r>
            <a:endParaRPr lang="en-US" dirty="0" smtClean="0"/>
          </a:p>
          <a:p>
            <a:pPr lvl="2"/>
            <a:r>
              <a:rPr lang="en-US" dirty="0" smtClean="0"/>
              <a:t>Power-aware Real-time Scheduler</a:t>
            </a:r>
          </a:p>
          <a:p>
            <a:pPr lvl="2"/>
            <a:r>
              <a:rPr lang="en-US" dirty="0" smtClean="0"/>
              <a:t>University of Illinois Research Project</a:t>
            </a:r>
          </a:p>
          <a:p>
            <a:r>
              <a:rPr lang="en-US" dirty="0" smtClean="0"/>
              <a:t>Imprecise Computing</a:t>
            </a:r>
          </a:p>
          <a:p>
            <a:pPr lvl="1"/>
            <a:r>
              <a:rPr lang="en-US" dirty="0" smtClean="0"/>
              <a:t>Reduce the precision of your computation so CPU sleeps more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Aproaches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01586"/>
            <a:ext cx="7498080" cy="50754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Group Timers</a:t>
            </a:r>
          </a:p>
          <a:p>
            <a:pPr lvl="1"/>
            <a:r>
              <a:rPr lang="en-US" dirty="0" smtClean="0"/>
              <a:t>Aggregate multiple timers into one</a:t>
            </a:r>
          </a:p>
          <a:p>
            <a:pPr lvl="2"/>
            <a:r>
              <a:rPr lang="en-US" dirty="0" smtClean="0"/>
              <a:t>One interrupt for many timers</a:t>
            </a:r>
            <a:endParaRPr lang="en-US" dirty="0"/>
          </a:p>
          <a:p>
            <a:pPr lvl="2"/>
            <a:r>
              <a:rPr lang="en-US" dirty="0" smtClean="0"/>
              <a:t>Longer sleep time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Tickless</a:t>
            </a:r>
            <a:r>
              <a:rPr lang="en-US" dirty="0" smtClean="0"/>
              <a:t> Kernel</a:t>
            </a:r>
            <a:endParaRPr lang="en-US" dirty="0"/>
          </a:p>
          <a:p>
            <a:pPr lvl="1"/>
            <a:r>
              <a:rPr lang="en-US" dirty="0" smtClean="0"/>
              <a:t>Do not use periodic timer to measure time</a:t>
            </a:r>
          </a:p>
          <a:p>
            <a:pPr lvl="1"/>
            <a:r>
              <a:rPr lang="en-US" dirty="0" smtClean="0"/>
              <a:t>Update time when other event/interrupt occurs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00" y="3113176"/>
            <a:ext cx="556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3575" y="4412914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Timer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6100" y="3202499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Power aware scheduler for Multimedia</a:t>
            </a:r>
          </a:p>
          <a:p>
            <a:pPr lvl="1"/>
            <a:r>
              <a:rPr lang="en-US" dirty="0"/>
              <a:t>Minimize Power </a:t>
            </a:r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Trade-off </a:t>
            </a:r>
            <a:r>
              <a:rPr lang="en-US" dirty="0"/>
              <a:t>between Quality and </a:t>
            </a:r>
            <a:r>
              <a:rPr lang="en-US" dirty="0" smtClean="0"/>
              <a:t>Power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err="1" smtClean="0"/>
              <a:t>Realtime</a:t>
            </a:r>
            <a:r>
              <a:rPr lang="en-US" dirty="0" smtClean="0"/>
              <a:t> Scheduler</a:t>
            </a:r>
          </a:p>
          <a:p>
            <a:pPr lvl="1"/>
            <a:r>
              <a:rPr lang="en-US" dirty="0" smtClean="0"/>
              <a:t>Earliest Deadline First policy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Dynamic Voltage Scaling</a:t>
            </a:r>
          </a:p>
          <a:p>
            <a:pPr lvl="1"/>
            <a:r>
              <a:rPr lang="en-US" dirty="0" smtClean="0"/>
              <a:t>Reduce CPU Speed as much as possible without missing any deadlines</a:t>
            </a:r>
          </a:p>
          <a:p>
            <a:pPr lvl="1"/>
            <a:endParaRPr lang="en-US" dirty="0"/>
          </a:p>
          <a:p>
            <a:r>
              <a:rPr lang="en-US" dirty="0" smtClean="0"/>
              <a:t>Online Application Profiler</a:t>
            </a:r>
          </a:p>
          <a:p>
            <a:pPr lvl="1"/>
            <a:r>
              <a:rPr lang="en-US" dirty="0" smtClean="0"/>
              <a:t>Adapt the CPU Reservation to the actual utilization of the application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2211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Administrative </a:t>
            </a:r>
            <a:r>
              <a:rPr lang="en-US" dirty="0" smtClean="0"/>
              <a:t>announcements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MP3 still going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ACPI</a:t>
            </a:r>
          </a:p>
          <a:p>
            <a:pPr lvl="1"/>
            <a:r>
              <a:rPr lang="en-US" dirty="0" smtClean="0"/>
              <a:t>CPU Management</a:t>
            </a:r>
          </a:p>
          <a:p>
            <a:pPr lvl="2"/>
            <a:r>
              <a:rPr lang="en-US" dirty="0" smtClean="0"/>
              <a:t>DVS, Sleep States</a:t>
            </a:r>
          </a:p>
          <a:p>
            <a:pPr lvl="1"/>
            <a:r>
              <a:rPr lang="en-US" dirty="0" smtClean="0"/>
              <a:t>Wireless Management</a:t>
            </a:r>
          </a:p>
          <a:p>
            <a:pPr lvl="1"/>
            <a:r>
              <a:rPr lang="en-US" dirty="0" smtClean="0"/>
              <a:t>Hard-Drive Management</a:t>
            </a:r>
          </a:p>
          <a:p>
            <a:pPr lvl="1"/>
            <a:r>
              <a:rPr lang="en-US" dirty="0" smtClean="0"/>
              <a:t>Software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 OS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6248400" cy="51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9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1088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management is important</a:t>
            </a:r>
          </a:p>
          <a:p>
            <a:pPr lvl="1"/>
            <a:r>
              <a:rPr lang="en-US" dirty="0" smtClean="0"/>
              <a:t>Battery, Cooling Costs, Environment</a:t>
            </a:r>
          </a:p>
          <a:p>
            <a:r>
              <a:rPr lang="en-US" dirty="0" smtClean="0"/>
              <a:t>Power savings come at cost</a:t>
            </a:r>
          </a:p>
          <a:p>
            <a:pPr lvl="1"/>
            <a:r>
              <a:rPr lang="en-US" dirty="0" smtClean="0"/>
              <a:t>Reduced Performance</a:t>
            </a:r>
          </a:p>
          <a:p>
            <a:pPr lvl="1"/>
            <a:r>
              <a:rPr lang="en-US" dirty="0" smtClean="0"/>
              <a:t>Higher Latency</a:t>
            </a:r>
          </a:p>
          <a:p>
            <a:r>
              <a:rPr lang="en-US" dirty="0" smtClean="0"/>
              <a:t>Basic Principles</a:t>
            </a:r>
          </a:p>
          <a:p>
            <a:pPr lvl="1"/>
            <a:r>
              <a:rPr lang="en-US" dirty="0" err="1" smtClean="0"/>
              <a:t>Amdhal’s</a:t>
            </a:r>
            <a:r>
              <a:rPr lang="en-US" dirty="0" smtClean="0"/>
              <a:t> Law</a:t>
            </a:r>
          </a:p>
          <a:p>
            <a:pPr lvl="1"/>
            <a:r>
              <a:rPr lang="en-US" dirty="0" smtClean="0"/>
              <a:t>Power off idle systems</a:t>
            </a:r>
          </a:p>
          <a:p>
            <a:pPr lvl="1"/>
            <a:r>
              <a:rPr lang="en-US" dirty="0" smtClean="0"/>
              <a:t>Slow down underutilized systems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857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Mobile </a:t>
            </a:r>
            <a:r>
              <a:rPr lang="en-US" dirty="0" smtClean="0"/>
              <a:t>Devices are ubiquitous</a:t>
            </a:r>
            <a:endParaRPr lang="en-US" dirty="0"/>
          </a:p>
          <a:p>
            <a:pPr lvl="1"/>
            <a:r>
              <a:rPr lang="en-US" dirty="0"/>
              <a:t>Laptops, iPads, Smartphones</a:t>
            </a:r>
          </a:p>
          <a:p>
            <a:pPr lvl="1"/>
            <a:r>
              <a:rPr lang="en-US" dirty="0"/>
              <a:t>Battery is the limiting factor of these devices</a:t>
            </a:r>
          </a:p>
          <a:p>
            <a:r>
              <a:rPr lang="en-US" dirty="0"/>
              <a:t>Power Management is driven by</a:t>
            </a:r>
          </a:p>
          <a:p>
            <a:pPr lvl="1"/>
            <a:r>
              <a:rPr lang="en-US" dirty="0"/>
              <a:t>More functionality</a:t>
            </a:r>
          </a:p>
          <a:p>
            <a:pPr lvl="1"/>
            <a:r>
              <a:rPr lang="en-US" dirty="0"/>
              <a:t>More processing </a:t>
            </a:r>
          </a:p>
          <a:p>
            <a:pPr lvl="1"/>
            <a:r>
              <a:rPr lang="en-US" dirty="0"/>
              <a:t>Longer battery lifetime</a:t>
            </a:r>
          </a:p>
          <a:p>
            <a:pPr lvl="1"/>
            <a:r>
              <a:rPr lang="en-US" dirty="0"/>
              <a:t>Smaller factor devices (weight and size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Battery capacity </a:t>
            </a:r>
            <a:r>
              <a:rPr lang="en-US" dirty="0" smtClean="0">
                <a:solidFill>
                  <a:srgbClr val="FF0000"/>
                </a:solidFill>
              </a:rPr>
              <a:t>is improving at much slower 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Computing Improvement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51505"/>
            <a:ext cx="7239000" cy="50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3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Approaches to Reduce Energy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 </a:t>
            </a:r>
            <a:r>
              <a:rPr lang="en-US" dirty="0"/>
              <a:t>off parts of the computer when are not in use (mostly IO devices such as display) </a:t>
            </a:r>
          </a:p>
          <a:p>
            <a:pPr lvl="1"/>
            <a:r>
              <a:rPr lang="en-US" dirty="0" smtClean="0"/>
              <a:t>Reduced responsiveness/performance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Which </a:t>
            </a:r>
            <a:r>
              <a:rPr lang="en-US" dirty="0">
                <a:solidFill>
                  <a:srgbClr val="FF0000"/>
                </a:solidFill>
              </a:rPr>
              <a:t>hardware/software component takes most energy?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Software Approaches</a:t>
            </a:r>
          </a:p>
          <a:p>
            <a:pPr lvl="1"/>
            <a:r>
              <a:rPr lang="en-US" dirty="0" smtClean="0"/>
              <a:t>Reduced responsiveness/performance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  <p:sp>
        <p:nvSpPr>
          <p:cNvPr id="105165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Idle Power Consumption Breakdown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87" y="1417638"/>
            <a:ext cx="7812001" cy="49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Advanced Control Power Interface</a:t>
            </a:r>
          </a:p>
          <a:p>
            <a:pPr lvl="1"/>
            <a:r>
              <a:rPr lang="en-US" dirty="0" smtClean="0"/>
              <a:t>Open Standard for device configuration and power management</a:t>
            </a:r>
          </a:p>
          <a:p>
            <a:pPr lvl="1"/>
            <a:r>
              <a:rPr lang="en-US" dirty="0" smtClean="0"/>
              <a:t>By Intel, Microsoft, Toshiba – 1996</a:t>
            </a:r>
          </a:p>
          <a:p>
            <a:pPr lvl="1"/>
            <a:r>
              <a:rPr lang="en-US" dirty="0" smtClean="0"/>
              <a:t>Interface between OS and Hardware</a:t>
            </a:r>
          </a:p>
          <a:p>
            <a:pPr lvl="1"/>
            <a:endParaRPr lang="en-US" dirty="0"/>
          </a:p>
          <a:p>
            <a:r>
              <a:rPr lang="en-US" dirty="0" smtClean="0"/>
              <a:t>Defines Power States</a:t>
            </a:r>
          </a:p>
          <a:p>
            <a:pPr lvl="1"/>
            <a:r>
              <a:rPr lang="en-US" dirty="0" smtClean="0"/>
              <a:t>Global System (G and S States)</a:t>
            </a:r>
          </a:p>
          <a:p>
            <a:pPr lvl="1"/>
            <a:r>
              <a:rPr lang="en-US" dirty="0" smtClean="0"/>
              <a:t>Device (D-State), Processor (C-State)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Defines Performance States (P-States)</a:t>
            </a:r>
          </a:p>
          <a:p>
            <a:pPr lvl="1"/>
            <a:r>
              <a:rPr lang="en-US" dirty="0" smtClean="0"/>
              <a:t>Device, Processor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ACPI States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1" y="1253821"/>
            <a:ext cx="6345656" cy="4343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7494" y="451955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Suspend to RAM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6987103" y="3425521"/>
            <a:ext cx="924758" cy="1094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69075" y="193508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Suspend to Disk</a:t>
            </a: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7069075" y="2304414"/>
            <a:ext cx="932307" cy="979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24400" y="103777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 Power States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37878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States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5813271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Performance</a:t>
            </a:r>
          </a:p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8356" y="561359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Power</a:t>
            </a:r>
          </a:p>
          <a:p>
            <a:r>
              <a:rPr lang="en-US" dirty="0" smtClean="0"/>
              <a:t>States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12" idx="0"/>
          </p:cNvCxnSpPr>
          <p:nvPr/>
        </p:nvCxnSpPr>
        <p:spPr>
          <a:xfrm flipH="1" flipV="1">
            <a:off x="6172200" y="5181600"/>
            <a:ext cx="601218" cy="431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V="1">
            <a:off x="4305087" y="4572000"/>
            <a:ext cx="647913" cy="1241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3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Power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Used when CPU is idle for some time</a:t>
            </a:r>
          </a:p>
          <a:p>
            <a:r>
              <a:rPr lang="en-US" dirty="0" smtClean="0"/>
              <a:t>Power State Approaches</a:t>
            </a:r>
          </a:p>
          <a:p>
            <a:pPr lvl="1"/>
            <a:r>
              <a:rPr lang="en-US" dirty="0" smtClean="0"/>
              <a:t>Stop Core and Bus Clock</a:t>
            </a:r>
          </a:p>
          <a:p>
            <a:pPr lvl="1"/>
            <a:r>
              <a:rPr lang="en-US" dirty="0" smtClean="0"/>
              <a:t>Clear Caches</a:t>
            </a:r>
          </a:p>
          <a:p>
            <a:pPr lvl="1"/>
            <a:r>
              <a:rPr lang="en-US" dirty="0" smtClean="0"/>
              <a:t>Reduce Processor’s Voltage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Deeper States incur higher transition latency</a:t>
            </a:r>
          </a:p>
          <a:p>
            <a:pPr lvl="1"/>
            <a:r>
              <a:rPr lang="en-US" dirty="0" smtClean="0"/>
              <a:t>Performance reduction</a:t>
            </a:r>
          </a:p>
          <a:p>
            <a:pPr lvl="1"/>
            <a:r>
              <a:rPr lang="en-US" dirty="0" smtClean="0"/>
              <a:t>Effective only when sleeping for long time</a:t>
            </a:r>
          </a:p>
          <a:p>
            <a:r>
              <a:rPr lang="en-US" dirty="0" smtClean="0"/>
              <a:t>Loss of Functionality</a:t>
            </a:r>
          </a:p>
          <a:p>
            <a:pPr lvl="1"/>
            <a:r>
              <a:rPr lang="en-US" dirty="0" smtClean="0"/>
              <a:t>Unable to handle interrupts</a:t>
            </a:r>
          </a:p>
          <a:p>
            <a:pPr lvl="1"/>
            <a:r>
              <a:rPr lang="en-US" dirty="0" smtClean="0"/>
              <a:t>Cold Cache after wake up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423 - Spring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0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12570</TotalTime>
  <Words>773</Words>
  <Application>Microsoft Office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Verdana</vt:lpstr>
      <vt:lpstr>Wingdings 2</vt:lpstr>
      <vt:lpstr>Solstice</vt:lpstr>
      <vt:lpstr>CS 423 – Operating Systems Design  Lecture 22 –  Power Management</vt:lpstr>
      <vt:lpstr>Overview</vt:lpstr>
      <vt:lpstr>Importance of Power Management</vt:lpstr>
      <vt:lpstr>Mobile Computing Improvement</vt:lpstr>
      <vt:lpstr>Approaches to Reduce Energy Consumption</vt:lpstr>
      <vt:lpstr>Idle Power Consumption Breakdown</vt:lpstr>
      <vt:lpstr>ACPI</vt:lpstr>
      <vt:lpstr>ACPI States</vt:lpstr>
      <vt:lpstr>CPU Power States</vt:lpstr>
      <vt:lpstr>CPU Performance States</vt:lpstr>
      <vt:lpstr>CPU Power Consumption</vt:lpstr>
      <vt:lpstr>CPU Power Consumption</vt:lpstr>
      <vt:lpstr>CPU Power Consumption</vt:lpstr>
      <vt:lpstr>Dynamic Voltage Scaling Example</vt:lpstr>
      <vt:lpstr>Hard-Drive Power Management</vt:lpstr>
      <vt:lpstr>Wireless Power Management</vt:lpstr>
      <vt:lpstr>Software Aproaches</vt:lpstr>
      <vt:lpstr>Software Aproaches</vt:lpstr>
      <vt:lpstr>Grace OS</vt:lpstr>
      <vt:lpstr>Grace OS Architecture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423 – Operating Systems Design  Lecture 4 – Processes and Threads</dc:title>
  <dc:creator>Nahrstedt, Klara</dc:creator>
  <cp:lastModifiedBy>Raoul Rivas</cp:lastModifiedBy>
  <cp:revision>217</cp:revision>
  <dcterms:created xsi:type="dcterms:W3CDTF">2006-08-16T00:00:00Z</dcterms:created>
  <dcterms:modified xsi:type="dcterms:W3CDTF">2013-03-12T21:51:36Z</dcterms:modified>
</cp:coreProperties>
</file>