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85800" y="3839400"/>
            <a:ext cx="777204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85800" y="38394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68480" y="38394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313800" y="13716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941440" y="13716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85800" y="38394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313800" y="38394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5941440" y="38394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1A3F71-65BA-4FCE-93B4-B2B72E76622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972665-DA10-4BFD-AF29-1FA99C19758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730147-7C6D-421B-901C-E4466DFB186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8A6AEB-265D-4AC2-8F54-5C09B73B758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0AD4B8-CEED-4487-A6F8-6AF640B824C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5800" y="457200"/>
            <a:ext cx="7772040" cy="31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B45BEA-F63C-4818-9256-4E1EB9B79B9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85800" y="38394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6C782C-1008-44F4-8AD9-F87B2C8E0C0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668480" y="38394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3669A3-5086-4392-9D31-4BB2131EA11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5800" y="3839400"/>
            <a:ext cx="777204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391126-AF95-4A7B-9F65-A1364CA9C907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85800" y="3839400"/>
            <a:ext cx="777204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5089D3-5A26-4AD2-8ED2-C0AEA886961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85800" y="38394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668480" y="38394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E49EAE-8F1E-4CB6-9D3E-CAE75067768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313800" y="13716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5941440" y="13716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85800" y="38394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313800" y="38394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5941440" y="3839400"/>
            <a:ext cx="250236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9FF64E-3183-40FC-88A9-A39CE94E6A3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5800" y="457200"/>
            <a:ext cx="7772040" cy="31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85800" y="38394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47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68480" y="38394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68480" y="1371600"/>
            <a:ext cx="379260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85800" y="3839400"/>
            <a:ext cx="7772040" cy="22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029"/>
          <p:cNvSpPr/>
          <p:nvPr/>
        </p:nvSpPr>
        <p:spPr>
          <a:xfrm>
            <a:off x="228600" y="6248160"/>
            <a:ext cx="8610480" cy="360"/>
          </a:xfrm>
          <a:prstGeom prst="line">
            <a:avLst/>
          </a:prstGeom>
          <a:ln w="38100">
            <a:solidFill>
              <a:srgbClr val="00cc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1030"/>
          <p:cNvSpPr/>
          <p:nvPr/>
        </p:nvSpPr>
        <p:spPr>
          <a:xfrm>
            <a:off x="228600" y="152280"/>
            <a:ext cx="7848360" cy="360"/>
          </a:xfrm>
          <a:prstGeom prst="line">
            <a:avLst/>
          </a:prstGeom>
          <a:ln w="38100">
            <a:solidFill>
              <a:srgbClr val="00cc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Text Box 1031" hidden="1"/>
          <p:cNvSpPr/>
          <p:nvPr/>
        </p:nvSpPr>
        <p:spPr>
          <a:xfrm>
            <a:off x="160200" y="6248520"/>
            <a:ext cx="920160" cy="22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900" spc="-1" strike="noStrike">
                <a:solidFill>
                  <a:srgbClr val="000000"/>
                </a:solidFill>
                <a:latin typeface="Times New Roman"/>
              </a:rPr>
              <a:t>© F.M.Zanzotto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" name="Text Box 1032" hidden="1"/>
          <p:cNvSpPr/>
          <p:nvPr/>
        </p:nvSpPr>
        <p:spPr>
          <a:xfrm>
            <a:off x="3174120" y="6248520"/>
            <a:ext cx="3046320" cy="22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it-IT" sz="900" spc="-1" strike="noStrike">
                <a:solidFill>
                  <a:srgbClr val="000000"/>
                </a:solidFill>
                <a:latin typeface="Times New Roman"/>
              </a:rPr>
              <a:t>Logica per la Programmazione e la Dimostrazione Automatica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" name="Picture 1033" descr="U:\Lavoro\Articoli\Presentazioni\tvlogo.gif"/>
          <p:cNvPicPr/>
          <p:nvPr/>
        </p:nvPicPr>
        <p:blipFill>
          <a:blip r:embed="rId2"/>
          <a:stretch/>
        </p:blipFill>
        <p:spPr>
          <a:xfrm>
            <a:off x="25560" y="0"/>
            <a:ext cx="202680" cy="304560"/>
          </a:xfrm>
          <a:prstGeom prst="rect">
            <a:avLst/>
          </a:prstGeom>
          <a:ln w="9525">
            <a:noFill/>
          </a:ln>
        </p:spPr>
      </p:pic>
      <p:sp>
        <p:nvSpPr>
          <p:cNvPr id="5" name="Text Box 1034" hidden="1"/>
          <p:cNvSpPr/>
          <p:nvPr/>
        </p:nvSpPr>
        <p:spPr>
          <a:xfrm>
            <a:off x="-106920" y="131760"/>
            <a:ext cx="2066400" cy="22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900" spc="-1" strike="noStrike">
                <a:solidFill>
                  <a:srgbClr val="00cc99"/>
                </a:solidFill>
                <a:latin typeface="Monotype Corsiva"/>
              </a:rPr>
              <a:t>University of Rome “Tor Vergata”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6" name="Picture 1035" descr="C:\HOME\LAVORO\Laboratorio\Logo\logo art2 copy.gif"/>
          <p:cNvPicPr/>
          <p:nvPr/>
        </p:nvPicPr>
        <p:blipFill>
          <a:blip r:embed="rId3"/>
          <a:stretch/>
        </p:blipFill>
        <p:spPr>
          <a:xfrm>
            <a:off x="8153280" y="0"/>
            <a:ext cx="837720" cy="469440"/>
          </a:xfrm>
          <a:prstGeom prst="rect">
            <a:avLst/>
          </a:prstGeom>
          <a:ln w="9525">
            <a:noFill/>
          </a:ln>
        </p:spPr>
      </p:pic>
      <p:sp>
        <p:nvSpPr>
          <p:cNvPr id="7" name="Line 4"/>
          <p:cNvSpPr/>
          <p:nvPr/>
        </p:nvSpPr>
        <p:spPr>
          <a:xfrm>
            <a:off x="457200" y="3657600"/>
            <a:ext cx="8610480" cy="360"/>
          </a:xfrm>
          <a:prstGeom prst="line">
            <a:avLst/>
          </a:prstGeom>
          <a:ln w="38100">
            <a:solidFill>
              <a:srgbClr val="00cc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4000" spc="-1" strike="noStrike">
                <a:solidFill>
                  <a:srgbClr val="3399ff"/>
                </a:solidFill>
                <a:latin typeface="Times New Roman"/>
              </a:rPr>
              <a:t>Fare clic per </a:t>
            </a:r>
            <a:r>
              <a:rPr b="0" lang="it-IT" sz="4000" spc="-1" strike="noStrike">
                <a:solidFill>
                  <a:srgbClr val="3399ff"/>
                </a:solidFill>
                <a:latin typeface="Times New Roman"/>
              </a:rPr>
              <a:t>modificare </a:t>
            </a:r>
            <a:r>
              <a:rPr b="0" lang="it-IT" sz="4000" spc="-1" strike="noStrike">
                <a:solidFill>
                  <a:srgbClr val="3399ff"/>
                </a:solidFill>
                <a:latin typeface="Times New Roman"/>
              </a:rPr>
              <a:t>lo stile del </a:t>
            </a:r>
            <a:r>
              <a:rPr b="0" lang="it-IT" sz="4000" spc="-1" strike="noStrike">
                <a:solidFill>
                  <a:srgbClr val="3399ff"/>
                </a:solidFill>
                <a:latin typeface="Times New Roman"/>
              </a:rPr>
              <a:t>titolo dello </a:t>
            </a:r>
            <a:r>
              <a:rPr b="0" lang="it-IT" sz="4000" spc="-1" strike="noStrike">
                <a:solidFill>
                  <a:srgbClr val="3399ff"/>
                </a:solidFill>
                <a:latin typeface="Times New Roman"/>
              </a:rPr>
              <a:t>schema</a:t>
            </a:r>
            <a:endParaRPr b="0" lang="it-IT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029"/>
          <p:cNvSpPr/>
          <p:nvPr/>
        </p:nvSpPr>
        <p:spPr>
          <a:xfrm>
            <a:off x="228600" y="6248160"/>
            <a:ext cx="8610480" cy="360"/>
          </a:xfrm>
          <a:prstGeom prst="line">
            <a:avLst/>
          </a:prstGeom>
          <a:ln w="38100">
            <a:solidFill>
              <a:srgbClr val="00cc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030"/>
          <p:cNvSpPr/>
          <p:nvPr/>
        </p:nvSpPr>
        <p:spPr>
          <a:xfrm>
            <a:off x="228600" y="152280"/>
            <a:ext cx="7848360" cy="360"/>
          </a:xfrm>
          <a:prstGeom prst="line">
            <a:avLst/>
          </a:prstGeom>
          <a:ln w="38100">
            <a:solidFill>
              <a:srgbClr val="00cc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 Box 1031"/>
          <p:cNvSpPr/>
          <p:nvPr/>
        </p:nvSpPr>
        <p:spPr>
          <a:xfrm>
            <a:off x="160200" y="6248520"/>
            <a:ext cx="920160" cy="22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900" spc="-1" strike="noStrike">
                <a:solidFill>
                  <a:srgbClr val="000000"/>
                </a:solidFill>
                <a:latin typeface="Times New Roman"/>
              </a:rPr>
              <a:t>© F.M.Zanzotto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9" name="Text Box 1032"/>
          <p:cNvSpPr/>
          <p:nvPr/>
        </p:nvSpPr>
        <p:spPr>
          <a:xfrm>
            <a:off x="3174120" y="6248520"/>
            <a:ext cx="3046320" cy="22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it-IT" sz="900" spc="-1" strike="noStrike">
                <a:solidFill>
                  <a:srgbClr val="000000"/>
                </a:solidFill>
                <a:latin typeface="Times New Roman"/>
              </a:rPr>
              <a:t>Logica per la Programmazione e la Dimostrazione Automatica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50" name="Picture 1033" descr="U:\Lavoro\Articoli\Presentazioni\tvlogo.gif"/>
          <p:cNvPicPr/>
          <p:nvPr/>
        </p:nvPicPr>
        <p:blipFill>
          <a:blip r:embed="rId2"/>
          <a:stretch/>
        </p:blipFill>
        <p:spPr>
          <a:xfrm>
            <a:off x="25560" y="0"/>
            <a:ext cx="202680" cy="304560"/>
          </a:xfrm>
          <a:prstGeom prst="rect">
            <a:avLst/>
          </a:prstGeom>
          <a:ln w="9525">
            <a:noFill/>
          </a:ln>
        </p:spPr>
      </p:pic>
      <p:sp>
        <p:nvSpPr>
          <p:cNvPr id="51" name="Text Box 1034"/>
          <p:cNvSpPr/>
          <p:nvPr/>
        </p:nvSpPr>
        <p:spPr>
          <a:xfrm>
            <a:off x="-106920" y="131760"/>
            <a:ext cx="2066400" cy="22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900" spc="-1" strike="noStrike">
                <a:solidFill>
                  <a:srgbClr val="00cc99"/>
                </a:solidFill>
                <a:latin typeface="Monotype Corsiva"/>
              </a:rPr>
              <a:t>University of Rome “Tor Vergata”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52" name="Picture 1035" descr="C:\HOME\LAVORO\Laboratorio\Logo\logo art2 copy.gif"/>
          <p:cNvPicPr/>
          <p:nvPr/>
        </p:nvPicPr>
        <p:blipFill>
          <a:blip r:embed="rId3"/>
          <a:stretch/>
        </p:blipFill>
        <p:spPr>
          <a:xfrm>
            <a:off x="8153280" y="0"/>
            <a:ext cx="837720" cy="469440"/>
          </a:xfrm>
          <a:prstGeom prst="rect">
            <a:avLst/>
          </a:prstGeom>
          <a:ln w="9525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F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a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r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 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c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li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c 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p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r 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m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d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i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f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i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c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a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r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 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l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 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s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ti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l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 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d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l 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ti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t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l</a:t>
            </a: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Fare clic per modificare stili del testo dello schema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Secondo livello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Terzo livello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Quarto livello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Quinto livello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1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A7571C-B8F5-41DB-81A1-C219BDCADEEC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4000" spc="-1" strike="noStrike">
                <a:solidFill>
                  <a:srgbClr val="3399ff"/>
                </a:solidFill>
                <a:latin typeface="Times New Roman"/>
              </a:rPr>
              <a:t>Esecuzione dei programmi Prolog</a:t>
            </a:r>
            <a:br>
              <a:rPr sz="4000"/>
            </a:br>
            <a:r>
              <a:rPr b="0" lang="it-IT" sz="4000" spc="-1" strike="noStrike">
                <a:solidFill>
                  <a:srgbClr val="3399ff"/>
                </a:solidFill>
                <a:latin typeface="Times New Roman"/>
              </a:rPr>
              <a:t>Liste ed operatori aritmetici</a:t>
            </a:r>
            <a:endParaRPr b="0" lang="it-IT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Fabio Massimo Zanzotto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In Prolog le liste sono molto utilizzate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Lista: sequenza di vari elementi (anche ripetuti), che possono essere a loro volta delle liste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Es: [primo, secondo, [primo2, secondo2]].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Lista composta da tre elementi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Il terzo elemento è a sa volta una lista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La lista può essere vuota (caso molto importante e utilizzato)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Liste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Ogni lista è composta da due parti: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Head: è il primo elemento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Tail: è il resto della lista (a sua volta una lista)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Le liste possono essere rappresentati in due modi: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[a,b,c,d]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.(a, .(b, .(c, .(d, []))))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Liste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Per estrarre la Testa di una lista si usa la notazione: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[H | T ], dove H è la testa e T è la lista rimanente senza il primo elemento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Si possono estrarre più elementi contemporaneamente: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[H1, H2 | T]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H1 e H2 sono il primo e il secondo elemento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T è la lista rimanente (la lista di partenza meno i primi due elementi)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Liste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member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it-IT" sz="2800" spc="-1" strike="noStrike">
                <a:solidFill>
                  <a:srgbClr val="000000"/>
                </a:solidFill>
                <a:latin typeface="Times New Roman"/>
              </a:rPr>
              <a:t>?Elem, ?List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Restituisce true se Elem si trova nella lista, può essere usato in vari modi: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member(b, [a, b, c, d]).  -&gt; true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member(e, [a, b, c, d]).  -&gt; false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member(X,[a, b, c, d]).   -&gt; X = a ; X=b ; … 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member(c, [a, b, X, d]).  -&gt; X = c 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Operatori su liste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member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it-IT" sz="2800" spc="-1" strike="noStrike">
                <a:solidFill>
                  <a:srgbClr val="000000"/>
                </a:solidFill>
                <a:latin typeface="Times New Roman"/>
              </a:rPr>
              <a:t>?Elem, ?List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possibile implementazione: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member2(X, [X|_]).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member2(X,[_|T]):-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member2(X,T).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Operatori su liste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append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0" i="1" lang="it-IT" sz="2800" spc="-1" strike="noStrike">
                <a:solidFill>
                  <a:srgbClr val="000000"/>
                </a:solidFill>
                <a:latin typeface="Times New Roman"/>
              </a:rPr>
              <a:t>?List1, ?List2, ?List1AndList2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) 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i="1" lang="it-IT" sz="2400" spc="-1" strike="noStrike">
                <a:solidFill>
                  <a:srgbClr val="000000"/>
                </a:solidFill>
                <a:latin typeface="Times New Roman"/>
              </a:rPr>
              <a:t>List1AndList2 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è la concatenazione di </a:t>
            </a:r>
            <a:r>
              <a:rPr b="0" i="1" lang="it-IT" sz="2400" spc="-1" strike="noStrike">
                <a:solidFill>
                  <a:srgbClr val="000000"/>
                </a:solidFill>
                <a:latin typeface="Times New Roman"/>
              </a:rPr>
              <a:t>List1 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e </a:t>
            </a:r>
            <a:r>
              <a:rPr b="0" i="1" lang="it-IT" sz="2400" spc="-1" strike="noStrike">
                <a:solidFill>
                  <a:srgbClr val="000000"/>
                </a:solidFill>
                <a:latin typeface="Times New Roman"/>
              </a:rPr>
              <a:t>List2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. Vari utilizzi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append([a,b],[c,d], X). -&gt; X = [a,b,c,d]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append([a,b],X, [a,b,c,d]). -&gt; X = [c,d]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append([a,b],[X,d], [a,b,c,d]). -&gt; X = c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append(X, Y, [a,b,c,d]). </a:t>
            </a:r>
            <a:endParaRPr b="0" lang="it-IT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Operatori su liste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Segno 06/03/2014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Scrivere una possibile implementazione della append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Scrivere la regola per invertire tutti gli elementi di una lista, in modo da avere: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?- reversed([a,b,c,d,e,f], X).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743040" indent="-28584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X=[f,e,d,c,b,a]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Esercizio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In Prolog è possibile definire nuovi operatori, ma ne esistono già alcuni definiti (esempio gli operatori aritmetici)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1*2+3*4 ha i due operatori + e *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la scrittura in Prolog sarebbe: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+(*(1,2), *(3,4))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Operatori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CasellaDiTesto 3"/>
          <p:cNvSpPr/>
          <p:nvPr/>
        </p:nvSpPr>
        <p:spPr>
          <a:xfrm>
            <a:off x="4284000" y="5877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asellaDiTesto 4"/>
          <p:cNvSpPr/>
          <p:nvPr/>
        </p:nvSpPr>
        <p:spPr>
          <a:xfrm>
            <a:off x="5220000" y="5877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2" name="CasellaDiTesto 5"/>
          <p:cNvSpPr/>
          <p:nvPr/>
        </p:nvSpPr>
        <p:spPr>
          <a:xfrm>
            <a:off x="6444360" y="5877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3" name="CasellaDiTesto 6"/>
          <p:cNvSpPr/>
          <p:nvPr/>
        </p:nvSpPr>
        <p:spPr>
          <a:xfrm>
            <a:off x="7452360" y="586800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asellaDiTesto 8"/>
          <p:cNvSpPr/>
          <p:nvPr/>
        </p:nvSpPr>
        <p:spPr>
          <a:xfrm>
            <a:off x="6876360" y="5229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CasellaDiTesto 9"/>
          <p:cNvSpPr/>
          <p:nvPr/>
        </p:nvSpPr>
        <p:spPr>
          <a:xfrm>
            <a:off x="5796000" y="428364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6" name="CasellaDiTesto 10"/>
          <p:cNvSpPr/>
          <p:nvPr/>
        </p:nvSpPr>
        <p:spPr>
          <a:xfrm>
            <a:off x="4788000" y="522000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7" name="Connettore 1 12"/>
          <p:cNvSpPr/>
          <p:nvPr/>
        </p:nvSpPr>
        <p:spPr>
          <a:xfrm flipV="1">
            <a:off x="5004000" y="4468320"/>
            <a:ext cx="792000" cy="7513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Connettore 1 14"/>
          <p:cNvSpPr/>
          <p:nvPr/>
        </p:nvSpPr>
        <p:spPr>
          <a:xfrm flipV="1">
            <a:off x="4499640" y="5404320"/>
            <a:ext cx="288360" cy="472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Connettore 1 17"/>
          <p:cNvSpPr/>
          <p:nvPr/>
        </p:nvSpPr>
        <p:spPr>
          <a:xfrm flipH="1" flipV="1">
            <a:off x="6228000" y="4468320"/>
            <a:ext cx="864000" cy="760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0" name="Connettore 1 21"/>
          <p:cNvSpPr/>
          <p:nvPr/>
        </p:nvSpPr>
        <p:spPr>
          <a:xfrm flipH="1" flipV="1">
            <a:off x="5220000" y="5404320"/>
            <a:ext cx="216000" cy="472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1" name="Connettore 1 24"/>
          <p:cNvSpPr/>
          <p:nvPr/>
        </p:nvSpPr>
        <p:spPr>
          <a:xfrm flipV="1">
            <a:off x="6660000" y="5413680"/>
            <a:ext cx="216000" cy="4633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2" name="Connettore 1 27"/>
          <p:cNvSpPr/>
          <p:nvPr/>
        </p:nvSpPr>
        <p:spPr>
          <a:xfrm flipH="1" flipV="1">
            <a:off x="7308000" y="5413680"/>
            <a:ext cx="360000" cy="4539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Ogni operatore ha una sua priorità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a + b*c come deve essere letto?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+(a, *(b,c)  ?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*( +(a,b), c) ?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In matematica * lega di più di +, e quindi + ha priorità più alta di *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Definire un operatore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CasellaDiTesto 14"/>
          <p:cNvSpPr/>
          <p:nvPr/>
        </p:nvSpPr>
        <p:spPr>
          <a:xfrm>
            <a:off x="2915640" y="581472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6" name="CasellaDiTesto 15"/>
          <p:cNvSpPr/>
          <p:nvPr/>
        </p:nvSpPr>
        <p:spPr>
          <a:xfrm>
            <a:off x="3924000" y="5805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asellaDiTesto 16"/>
          <p:cNvSpPr/>
          <p:nvPr/>
        </p:nvSpPr>
        <p:spPr>
          <a:xfrm>
            <a:off x="3348000" y="5166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CasellaDiTesto 17"/>
          <p:cNvSpPr/>
          <p:nvPr/>
        </p:nvSpPr>
        <p:spPr>
          <a:xfrm>
            <a:off x="2267640" y="422100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asellaDiTesto 18"/>
          <p:cNvSpPr/>
          <p:nvPr/>
        </p:nvSpPr>
        <p:spPr>
          <a:xfrm>
            <a:off x="1259640" y="5157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Connettore 1 19"/>
          <p:cNvSpPr/>
          <p:nvPr/>
        </p:nvSpPr>
        <p:spPr>
          <a:xfrm flipV="1">
            <a:off x="1475640" y="4405680"/>
            <a:ext cx="792000" cy="7513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onnettore 1 21"/>
          <p:cNvSpPr/>
          <p:nvPr/>
        </p:nvSpPr>
        <p:spPr>
          <a:xfrm flipH="1" flipV="1">
            <a:off x="2699640" y="4405680"/>
            <a:ext cx="864000" cy="760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2" name="Connettore 1 23"/>
          <p:cNvSpPr/>
          <p:nvPr/>
        </p:nvSpPr>
        <p:spPr>
          <a:xfrm flipV="1">
            <a:off x="3131640" y="5351040"/>
            <a:ext cx="216000" cy="4633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Connettore 1 24"/>
          <p:cNvSpPr/>
          <p:nvPr/>
        </p:nvSpPr>
        <p:spPr>
          <a:xfrm flipH="1" flipV="1">
            <a:off x="3779640" y="5351040"/>
            <a:ext cx="360000" cy="4539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CasellaDiTesto 25"/>
          <p:cNvSpPr/>
          <p:nvPr/>
        </p:nvSpPr>
        <p:spPr>
          <a:xfrm>
            <a:off x="5004000" y="574272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asellaDiTesto 26"/>
          <p:cNvSpPr/>
          <p:nvPr/>
        </p:nvSpPr>
        <p:spPr>
          <a:xfrm>
            <a:off x="5940000" y="574272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asellaDiTesto 29"/>
          <p:cNvSpPr/>
          <p:nvPr/>
        </p:nvSpPr>
        <p:spPr>
          <a:xfrm>
            <a:off x="7596360" y="5094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CasellaDiTesto 30"/>
          <p:cNvSpPr/>
          <p:nvPr/>
        </p:nvSpPr>
        <p:spPr>
          <a:xfrm>
            <a:off x="6516360" y="414900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asellaDiTesto 31"/>
          <p:cNvSpPr/>
          <p:nvPr/>
        </p:nvSpPr>
        <p:spPr>
          <a:xfrm>
            <a:off x="5508000" y="5085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onnettore 1 32"/>
          <p:cNvSpPr/>
          <p:nvPr/>
        </p:nvSpPr>
        <p:spPr>
          <a:xfrm flipV="1">
            <a:off x="5724000" y="4333680"/>
            <a:ext cx="792000" cy="7513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Connettore 1 33"/>
          <p:cNvSpPr/>
          <p:nvPr/>
        </p:nvSpPr>
        <p:spPr>
          <a:xfrm flipV="1">
            <a:off x="5220000" y="5269680"/>
            <a:ext cx="288000" cy="472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1" name="Connettore 1 34"/>
          <p:cNvSpPr/>
          <p:nvPr/>
        </p:nvSpPr>
        <p:spPr>
          <a:xfrm flipH="1" flipV="1">
            <a:off x="6948000" y="4333680"/>
            <a:ext cx="864360" cy="760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Connettore 1 35"/>
          <p:cNvSpPr/>
          <p:nvPr/>
        </p:nvSpPr>
        <p:spPr>
          <a:xfrm flipH="1" flipV="1">
            <a:off x="5940000" y="5269680"/>
            <a:ext cx="216000" cy="472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Algoritmo di Risoluzione 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… 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by examples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edge(a,b).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edge(b,c).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edge(a,e).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edge(c,d).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edge(d,e).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edge(f,e).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path(X,Y):- edge(X,Y).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path(X,Y):- path(X,Z),path(Z,Y).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CasellaDiTesto 3"/>
          <p:cNvSpPr/>
          <p:nvPr/>
        </p:nvSpPr>
        <p:spPr>
          <a:xfrm>
            <a:off x="5950800" y="476640"/>
            <a:ext cx="1351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path(a,d).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asellaDiTesto 4"/>
          <p:cNvSpPr/>
          <p:nvPr/>
        </p:nvSpPr>
        <p:spPr>
          <a:xfrm>
            <a:off x="5374800" y="476640"/>
            <a:ext cx="418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?-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CasellaDiTesto 5"/>
          <p:cNvSpPr/>
          <p:nvPr/>
        </p:nvSpPr>
        <p:spPr>
          <a:xfrm>
            <a:off x="3425760" y="1484640"/>
            <a:ext cx="1401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edge(a,d).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Connettore 1 8"/>
          <p:cNvSpPr/>
          <p:nvPr/>
        </p:nvSpPr>
        <p:spPr>
          <a:xfrm flipH="1">
            <a:off x="4126680" y="938160"/>
            <a:ext cx="2499840" cy="546480"/>
          </a:xfrm>
          <a:prstGeom prst="line">
            <a:avLst/>
          </a:prstGeom>
          <a:ln>
            <a:solidFill>
              <a:srgbClr val="00c79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asellaDiTesto 9"/>
          <p:cNvSpPr/>
          <p:nvPr/>
        </p:nvSpPr>
        <p:spPr>
          <a:xfrm>
            <a:off x="5804640" y="4983480"/>
            <a:ext cx="1359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X=a,Y=d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Freccia a destra 12"/>
          <p:cNvSpPr/>
          <p:nvPr/>
        </p:nvSpPr>
        <p:spPr>
          <a:xfrm>
            <a:off x="179640" y="5157360"/>
            <a:ext cx="35964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>
            <a:solidFill>
              <a:srgbClr val="0096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onnettore 2 14"/>
          <p:cNvSpPr/>
          <p:nvPr/>
        </p:nvSpPr>
        <p:spPr>
          <a:xfrm>
            <a:off x="359640" y="1772640"/>
            <a:ext cx="360" cy="33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c795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onnettore 2 16"/>
          <p:cNvSpPr/>
          <p:nvPr/>
        </p:nvSpPr>
        <p:spPr>
          <a:xfrm>
            <a:off x="4127040" y="1946520"/>
            <a:ext cx="360" cy="618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c795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asellaDiTesto 17"/>
          <p:cNvSpPr/>
          <p:nvPr/>
        </p:nvSpPr>
        <p:spPr>
          <a:xfrm>
            <a:off x="3831840" y="2592360"/>
            <a:ext cx="589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fail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onnettore 2 18"/>
          <p:cNvSpPr/>
          <p:nvPr/>
        </p:nvSpPr>
        <p:spPr>
          <a:xfrm flipV="1">
            <a:off x="4428000" y="907560"/>
            <a:ext cx="1761120" cy="31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c795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onnettore 1 22"/>
          <p:cNvSpPr/>
          <p:nvPr/>
        </p:nvSpPr>
        <p:spPr>
          <a:xfrm>
            <a:off x="6732000" y="950400"/>
            <a:ext cx="529200" cy="546480"/>
          </a:xfrm>
          <a:prstGeom prst="line">
            <a:avLst/>
          </a:prstGeom>
          <a:ln>
            <a:solidFill>
              <a:srgbClr val="00c79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Freccia a destra 24"/>
          <p:cNvSpPr/>
          <p:nvPr/>
        </p:nvSpPr>
        <p:spPr>
          <a:xfrm>
            <a:off x="179640" y="5661360"/>
            <a:ext cx="35964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>
            <a:solidFill>
              <a:srgbClr val="00967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asellaDiTesto 25"/>
          <p:cNvSpPr/>
          <p:nvPr/>
        </p:nvSpPr>
        <p:spPr>
          <a:xfrm>
            <a:off x="5804640" y="5517360"/>
            <a:ext cx="1359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X=a,Y=d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CasellaDiTesto 26"/>
          <p:cNvSpPr/>
          <p:nvPr/>
        </p:nvSpPr>
        <p:spPr>
          <a:xfrm>
            <a:off x="6440400" y="1497240"/>
            <a:ext cx="281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path(a,Z),path(Z,d).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onnettore 1 28"/>
          <p:cNvSpPr/>
          <p:nvPr/>
        </p:nvSpPr>
        <p:spPr>
          <a:xfrm flipH="1">
            <a:off x="6194160" y="1958760"/>
            <a:ext cx="1510200" cy="296640"/>
          </a:xfrm>
          <a:prstGeom prst="line">
            <a:avLst/>
          </a:prstGeom>
          <a:ln>
            <a:solidFill>
              <a:srgbClr val="00c79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asellaDiTesto 29"/>
          <p:cNvSpPr/>
          <p:nvPr/>
        </p:nvSpPr>
        <p:spPr>
          <a:xfrm>
            <a:off x="4716000" y="2247120"/>
            <a:ext cx="281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edge(a,Z),path(Z,d).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asellaDiTesto 31"/>
          <p:cNvSpPr/>
          <p:nvPr/>
        </p:nvSpPr>
        <p:spPr>
          <a:xfrm>
            <a:off x="4788000" y="2751480"/>
            <a:ext cx="2811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edge(a,b),path(b,d).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asellaDiTesto 40"/>
          <p:cNvSpPr/>
          <p:nvPr/>
        </p:nvSpPr>
        <p:spPr>
          <a:xfrm>
            <a:off x="3345480" y="3285000"/>
            <a:ext cx="3786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edge(a,b),path(b,Z),path(Z,d).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CasellaDiTesto 41"/>
          <p:cNvSpPr/>
          <p:nvPr/>
        </p:nvSpPr>
        <p:spPr>
          <a:xfrm>
            <a:off x="3345480" y="3789000"/>
            <a:ext cx="3786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edge(a,b),edge(b,c),path(c,d).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" name="CasellaDiTesto 42"/>
          <p:cNvSpPr/>
          <p:nvPr/>
        </p:nvSpPr>
        <p:spPr>
          <a:xfrm>
            <a:off x="3345480" y="4341600"/>
            <a:ext cx="3786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Times New Roman"/>
              </a:rPr>
              <a:t>edge(a,b),edge(b,c),edge(c,d).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CasellaDiTesto 43"/>
          <p:cNvSpPr/>
          <p:nvPr/>
        </p:nvSpPr>
        <p:spPr>
          <a:xfrm>
            <a:off x="6746760" y="4341600"/>
            <a:ext cx="1249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Success!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:- op(Priorità, Tipo, Operatore).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Priorità è un numero tra 0 e 1200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Tipo: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infisso : xfx, xfy, yfx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prefisso: fx, fy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postfisso: xf, fy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Operatore: il nome/simbolo dell’operatore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Definire un operatore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Il tipo serve ad indicare anche la precedenza degli operatori: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x : la sua priorità deve essere minore di quella dell’operatore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y: la sua priorità deve essere minore o uguale a quella dell’operatore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:- op(700, yfx, somma).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Qual è l’albero risultante di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9 somma 5 somma 7  ?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Definire un operatore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:- op(700, yfx, somma).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9 somma 5 somma 7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Quello a sinistra è corretto, perché?  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Definire un operatore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CasellaDiTesto 3"/>
          <p:cNvSpPr/>
          <p:nvPr/>
        </p:nvSpPr>
        <p:spPr>
          <a:xfrm>
            <a:off x="251640" y="4230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asellaDiTesto 4"/>
          <p:cNvSpPr/>
          <p:nvPr/>
        </p:nvSpPr>
        <p:spPr>
          <a:xfrm>
            <a:off x="2051640" y="4230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asellaDiTesto 5"/>
          <p:cNvSpPr/>
          <p:nvPr/>
        </p:nvSpPr>
        <p:spPr>
          <a:xfrm>
            <a:off x="3204000" y="358236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asellaDiTesto 6"/>
          <p:cNvSpPr/>
          <p:nvPr/>
        </p:nvSpPr>
        <p:spPr>
          <a:xfrm>
            <a:off x="1763640" y="2637000"/>
            <a:ext cx="107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somma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CasellaDiTesto 7"/>
          <p:cNvSpPr/>
          <p:nvPr/>
        </p:nvSpPr>
        <p:spPr>
          <a:xfrm>
            <a:off x="827640" y="3573000"/>
            <a:ext cx="1007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somma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Connettore 1 8"/>
          <p:cNvSpPr/>
          <p:nvPr/>
        </p:nvSpPr>
        <p:spPr>
          <a:xfrm flipV="1">
            <a:off x="1331640" y="2821320"/>
            <a:ext cx="432000" cy="751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5" name="Connettore 1 9"/>
          <p:cNvSpPr/>
          <p:nvPr/>
        </p:nvSpPr>
        <p:spPr>
          <a:xfrm flipV="1">
            <a:off x="467280" y="3757680"/>
            <a:ext cx="360000" cy="472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6" name="Connettore 1 10"/>
          <p:cNvSpPr/>
          <p:nvPr/>
        </p:nvSpPr>
        <p:spPr>
          <a:xfrm flipH="1" flipV="1">
            <a:off x="2843640" y="2821320"/>
            <a:ext cx="576000" cy="760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7" name="Connettore 1 11"/>
          <p:cNvSpPr/>
          <p:nvPr/>
        </p:nvSpPr>
        <p:spPr>
          <a:xfrm flipH="1" flipV="1">
            <a:off x="1835640" y="3757680"/>
            <a:ext cx="432000" cy="47268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8" name="CasellaDiTesto 21"/>
          <p:cNvSpPr/>
          <p:nvPr/>
        </p:nvSpPr>
        <p:spPr>
          <a:xfrm>
            <a:off x="6228360" y="435564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9" name="CasellaDiTesto 22"/>
          <p:cNvSpPr/>
          <p:nvPr/>
        </p:nvSpPr>
        <p:spPr>
          <a:xfrm>
            <a:off x="8100360" y="434664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CasellaDiTesto 23"/>
          <p:cNvSpPr/>
          <p:nvPr/>
        </p:nvSpPr>
        <p:spPr>
          <a:xfrm>
            <a:off x="6804360" y="3573000"/>
            <a:ext cx="107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somma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asellaDiTesto 24"/>
          <p:cNvSpPr/>
          <p:nvPr/>
        </p:nvSpPr>
        <p:spPr>
          <a:xfrm>
            <a:off x="5796000" y="2762280"/>
            <a:ext cx="1007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somma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CasellaDiTesto 25"/>
          <p:cNvSpPr/>
          <p:nvPr/>
        </p:nvSpPr>
        <p:spPr>
          <a:xfrm>
            <a:off x="5148000" y="3698280"/>
            <a:ext cx="431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onnettore 1 26"/>
          <p:cNvSpPr/>
          <p:nvPr/>
        </p:nvSpPr>
        <p:spPr>
          <a:xfrm flipV="1">
            <a:off x="5364000" y="2946960"/>
            <a:ext cx="432000" cy="75132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Connettore 1 27"/>
          <p:cNvSpPr/>
          <p:nvPr/>
        </p:nvSpPr>
        <p:spPr>
          <a:xfrm flipH="1" flipV="1">
            <a:off x="6804000" y="2946960"/>
            <a:ext cx="540000" cy="626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5" name="Connettore 1 28"/>
          <p:cNvSpPr/>
          <p:nvPr/>
        </p:nvSpPr>
        <p:spPr>
          <a:xfrm flipV="1">
            <a:off x="6444000" y="3757680"/>
            <a:ext cx="360000" cy="5979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Connettore 1 29"/>
          <p:cNvSpPr/>
          <p:nvPr/>
        </p:nvSpPr>
        <p:spPr>
          <a:xfrm flipH="1" flipV="1">
            <a:off x="7884360" y="3757680"/>
            <a:ext cx="432000" cy="5886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Prolog può essere usato anche per fare dei calcoli, con alcune limitazioni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Come detto gli operatori aritmetici sono già definiti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A = B + C   assegna ad A </a:t>
            </a: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non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 il risultato della somma ma assegna proprio B + C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per eseguire l’operazione bisogna usare </a:t>
            </a: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Aritmentica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A is 5 + 6  fa sì che in A venga messo il valore 11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B is 8 + 2 * 3  mette in B 14 (rispetta la priorità)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A destra di </a:t>
            </a: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 non possono esserci variabile non ancora istanziate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Aritmetica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A = 3 , B is A + 4.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A = 3 e B = 7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A = 3, B = A + C.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A = 3 e B = 3+C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A = 3, B is A+C, C=4.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ERROR: is/2: Arguments are not sufficiently instantiated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Aritmetica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 fontScale="97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Gli operatori direttamente utilizzabili sono: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+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/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**   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(elevamento a potenza)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// 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(divisione intera)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mod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(modulo, resto della divisione)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&lt;, &gt;, &gt;=, =&lt;, =, \=  (sono confronti booleani utili come predicati, ma non utilizzabili a sinistra di </a:t>
            </a:r>
            <a:r>
              <a:rPr b="1" lang="it-IT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number(X)  (vero se X è un numero, falso negli altri casi)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Operatori per i calcoli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Vedere il file prolog-2.pl per avere un esempio di regole che usano gli operatori per i calcoli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l-PL" sz="2800" spc="-1" strike="noStrike">
                <a:solidFill>
                  <a:srgbClr val="000000"/>
                </a:solidFill>
                <a:latin typeface="Times New Roman"/>
              </a:rPr>
              <a:t>calcola(X + Y, Z):-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pl-PL" sz="2800" spc="-1" strike="noStrike">
                <a:solidFill>
                  <a:srgbClr val="000000"/>
                </a:solidFill>
                <a:latin typeface="Times New Roman"/>
              </a:rPr>
              <a:t>Z is X+Y.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calcola(5+8,Y).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Y = 13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calcola(5+8+2,X).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X = 15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Esempio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Implementare l’operatore div in modo tale che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A is 12 div 6 div 2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A = 4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Definire la regola  max(A, B, Max) in modo che in Max ci vada il massimo tra A e B 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Pensare anche al caso: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max(A, 5, 9)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A = 9.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Esercizio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Esercizio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/*max(L,M). 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max è vera se L è una lista e M è il massimo di questa lista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*/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68616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rmAutofit fontScale="83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Analizza i fatti/regole dall’alto verso il basso (quindi è importante l’ordine con cui vengono scritti)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Utilizzo del </a:t>
            </a: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BACKTRACKING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 per tornare indietro a prima che una variabile fosse unificata o che una certa regola fosse esplorata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Utilizzo della induzione</a:t>
            </a: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per chiamare le altre regole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Per avere altre risposte, e quindi forzare il backtracking anche se il programma ne ha già trovata una che funziona, basta premere </a:t>
            </a: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;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Esecuzione programma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«Letture» dei programmi Prolog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Il mondo dei </a:t>
            </a:r>
            <a:r>
              <a:rPr b="1" lang="it-IT" sz="2800" spc="-1" strike="noStrike">
                <a:solidFill>
                  <a:srgbClr val="000000"/>
                </a:solidFill>
                <a:latin typeface="Times New Roman"/>
              </a:rPr>
              <a:t>se 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può essere letto in maniera: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Dichiarativa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I problemi sono risolubili attraverso la scrittura di un insieme di regole 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Procedurale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I problemi sono risolubili attraverso la scrittura sequenze di istruzioni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«Lettura» Dichiarativa del Prolog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È la lettura classica (e più corretta):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Una clausola con variabili come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grandparent(X,Y):-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parent(X,Z),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parent(Z,Y).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viene letta: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Per ogni X e Y e Z, 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grandparent(X,Y) è vero se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parent(X,Z) è vero e 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parent(Z,Y) è vero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«Lettura» Dichiarativa del Prolog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È la lettura classica (e più corretta):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Una query come: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?- grandparent(X,mario).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viene letta come: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esiste un X che tale che grandparent(X,mario) è vero?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«Lettura» Procedurale del Prolog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È una lettura necessaria: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Una clausola con variabili come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grandparent(X,Y):-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parent(X,Z),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parent(Z,Y).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Può essere anche letta: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Per qualsiasi valore delle variabili X e Y e Z, 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per soddisfare il goal </a:t>
            </a:r>
            <a:r>
              <a:rPr b="1" lang="it-IT" sz="2400" spc="-1" strike="noStrike">
                <a:solidFill>
                  <a:srgbClr val="000000"/>
                </a:solidFill>
                <a:latin typeface="Times New Roman"/>
              </a:rPr>
              <a:t>grandparent(X,Y) </a:t>
            </a:r>
            <a:r>
              <a:rPr b="0" lang="it-IT" sz="2400" spc="-1" strike="noStrike">
                <a:solidFill>
                  <a:srgbClr val="000000"/>
                </a:solidFill>
                <a:latin typeface="Times New Roman"/>
              </a:rPr>
              <a:t>soddisfa prima il goal parent(X,Z) e poi il parent(Z,Y).</a:t>
            </a: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CasellaDiTesto 3"/>
          <p:cNvSpPr/>
          <p:nvPr/>
        </p:nvSpPr>
        <p:spPr>
          <a:xfrm>
            <a:off x="863640" y="6027120"/>
            <a:ext cx="7380000" cy="821160"/>
          </a:xfrm>
          <a:prstGeom prst="rect">
            <a:avLst/>
          </a:prstGeom>
          <a:solidFill>
            <a:srgbClr val="00cc99"/>
          </a:solidFill>
          <a:ln>
            <a:solidFill>
              <a:srgbClr val="ffffff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2400" spc="-1" strike="noStrike">
                <a:solidFill>
                  <a:srgbClr val="ffffff"/>
                </a:solidFill>
                <a:latin typeface="Times New Roman"/>
              </a:rPr>
              <a:t>ATTENZIONE: le variabili NON variano valore durante il soddisfamento del goal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«Lettura» Procedurale del Prolog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È una lettura necessaria: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Una query come: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?- grandparent(X,mario).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viene letta come: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Soddisfare il goal grandparent(X,mario) trovando il valore della variabile X?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0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it-IT" sz="3200" spc="-1" strike="noStrike">
                <a:solidFill>
                  <a:srgbClr val="3399ff"/>
                </a:solidFill>
                <a:latin typeface="Times New Roman"/>
              </a:rPr>
              <a:t>Osservazioni</a:t>
            </a:r>
            <a:endParaRPr b="0" lang="it-IT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7772040" cy="4723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Importanza dell’ordine delle clausole e nelle clausole.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path(X,Y):- path(X,Z),path(Z,Y).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path(X,Y):- edge(X,Y).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it-IT" sz="2800" spc="-1" strike="noStrike">
                <a:solidFill>
                  <a:srgbClr val="000000"/>
                </a:solidFill>
                <a:latin typeface="Times New Roman"/>
              </a:rPr>
              <a:t>Genera un loop infinito!!!</a:t>
            </a:r>
            <a:endParaRPr b="0" lang="it-IT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8798</TotalTime>
  <Application>LibreOffice/7.3.7.2$Linux_X86_64 LibreOffice_project/30$Build-2</Application>
  <AppVersion>15.0000</AppVersion>
  <Words>1238</Words>
  <Paragraphs>275</Paragraphs>
  <Company>DISP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2006-11-03T14:20:30Z</dcterms:created>
  <dc:creator>fabio</dc:creator>
  <dc:description/>
  <dc:language>en-US</dc:language>
  <cp:lastModifiedBy/>
  <dcterms:modified xsi:type="dcterms:W3CDTF">2024-03-11T12:22:10Z</dcterms:modified>
  <cp:revision>138</cp:revision>
  <dc:subject/>
  <dc:title>Presentazione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3</vt:i4>
  </property>
  <property fmtid="{D5CDD505-2E9C-101B-9397-08002B2CF9AE}" pid="3" name="PresentationFormat">
    <vt:lpwstr>Presentazione su schermo (4:3)</vt:lpwstr>
  </property>
  <property fmtid="{D5CDD505-2E9C-101B-9397-08002B2CF9AE}" pid="4" name="Slides">
    <vt:i4>29</vt:i4>
  </property>
</Properties>
</file>