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413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90833" autoAdjust="0"/>
  </p:normalViewPr>
  <p:slideViewPr>
    <p:cSldViewPr>
      <p:cViewPr varScale="1">
        <p:scale>
          <a:sx n="70" d="100"/>
          <a:sy n="70" d="100"/>
        </p:scale>
        <p:origin x="-19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13/03/2014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1446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baseline="0" dirty="0" err="1" smtClean="0"/>
              <a:t>A.Turbati</a:t>
            </a:r>
            <a:r>
              <a:rPr lang="it-IT" sz="900" baseline="0" dirty="0" smtClean="0"/>
              <a:t>,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Definire operatori</a:t>
            </a:r>
            <a:br>
              <a:rPr lang="it-IT" dirty="0" smtClean="0"/>
            </a:br>
            <a:r>
              <a:rPr lang="it-IT" dirty="0" smtClean="0"/>
              <a:t>Strutture dati 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Fabio Massimo Zanzotto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slides</a:t>
            </a:r>
            <a:r>
              <a:rPr lang="it-IT" dirty="0" smtClean="0"/>
              <a:t> di Andrea Turbati)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485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?- </a:t>
            </a:r>
            <a:r>
              <a:rPr lang="it-IT" dirty="0" err="1" smtClean="0"/>
              <a:t>exists</a:t>
            </a:r>
            <a:r>
              <a:rPr lang="it-IT" dirty="0" smtClean="0"/>
              <a:t>(</a:t>
            </a:r>
            <a:r>
              <a:rPr lang="it-IT" dirty="0" err="1" smtClean="0"/>
              <a:t>person</a:t>
            </a:r>
            <a:r>
              <a:rPr lang="it-IT" dirty="0" smtClean="0"/>
              <a:t>(</a:t>
            </a:r>
            <a:r>
              <a:rPr lang="it-IT" dirty="0" err="1" smtClean="0"/>
              <a:t>mario</a:t>
            </a:r>
            <a:r>
              <a:rPr lang="it-IT" dirty="0" smtClean="0"/>
              <a:t>, rossi, _, _)).</a:t>
            </a:r>
          </a:p>
          <a:p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exists</a:t>
            </a:r>
            <a:r>
              <a:rPr lang="it-IT" dirty="0" smtClean="0"/>
              <a:t>(</a:t>
            </a:r>
            <a:r>
              <a:rPr lang="it-IT" dirty="0" err="1" smtClean="0"/>
              <a:t>person</a:t>
            </a:r>
            <a:r>
              <a:rPr lang="it-IT" dirty="0" smtClean="0"/>
              <a:t>(</a:t>
            </a:r>
            <a:r>
              <a:rPr lang="it-IT" dirty="0" err="1" smtClean="0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Surname</a:t>
            </a:r>
            <a:r>
              <a:rPr lang="it-IT" dirty="0" smtClean="0"/>
              <a:t>, _, _)).</a:t>
            </a:r>
          </a:p>
          <a:p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child</a:t>
            </a:r>
            <a:r>
              <a:rPr lang="it-IT" dirty="0" smtClean="0"/>
              <a:t>(X),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dateOfBirth</a:t>
            </a:r>
            <a:r>
              <a:rPr lang="it-IT" dirty="0" smtClean="0"/>
              <a:t>(X, date(_,_,Y)),</a:t>
            </a:r>
          </a:p>
          <a:p>
            <a:pPr>
              <a:buNone/>
            </a:pPr>
            <a:r>
              <a:rPr lang="it-IT" dirty="0" smtClean="0"/>
              <a:t>		Y &lt; 2000.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exists</a:t>
            </a:r>
            <a:r>
              <a:rPr lang="it-IT" dirty="0" smtClean="0"/>
              <a:t>(X),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salary</a:t>
            </a:r>
            <a:r>
              <a:rPr lang="it-IT" dirty="0" smtClean="0"/>
              <a:t>(X, Y),</a:t>
            </a:r>
          </a:p>
          <a:p>
            <a:pPr>
              <a:buNone/>
            </a:pPr>
            <a:r>
              <a:rPr lang="it-IT" dirty="0" smtClean="0"/>
              <a:t>		Y &gt;30000.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Possibili </a:t>
            </a:r>
            <a:r>
              <a:rPr lang="it-IT" dirty="0" err="1" smtClean="0"/>
              <a:t>query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03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Automa non deterministico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214456" y="4869160"/>
            <a:ext cx="62935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s4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142448" y="2564904"/>
            <a:ext cx="62935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s1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796136" y="4869160"/>
            <a:ext cx="629352" cy="519351"/>
          </a:xfrm>
          <a:prstGeom prst="ellipse">
            <a:avLst/>
          </a:prstGeom>
          <a:noFill/>
          <a:ln w="762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s3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796136" y="2564904"/>
            <a:ext cx="62935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s2</a:t>
            </a:r>
            <a:endParaRPr lang="it-IT" dirty="0"/>
          </a:p>
        </p:txBody>
      </p:sp>
      <p:cxnSp>
        <p:nvCxnSpPr>
          <p:cNvPr id="10" name="Connettore 2 9"/>
          <p:cNvCxnSpPr>
            <a:stCxn id="6" idx="6"/>
            <a:endCxn id="8" idx="2"/>
          </p:cNvCxnSpPr>
          <p:nvPr/>
        </p:nvCxnSpPr>
        <p:spPr>
          <a:xfrm>
            <a:off x="2771800" y="2824580"/>
            <a:ext cx="30243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8" idx="3"/>
            <a:endCxn id="5" idx="7"/>
          </p:cNvCxnSpPr>
          <p:nvPr/>
        </p:nvCxnSpPr>
        <p:spPr>
          <a:xfrm rot="5400000">
            <a:off x="3351463" y="2408376"/>
            <a:ext cx="1937019" cy="313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7" idx="1"/>
            <a:endCxn id="6" idx="5"/>
          </p:cNvCxnSpPr>
          <p:nvPr/>
        </p:nvCxnSpPr>
        <p:spPr>
          <a:xfrm rot="16200000" flipV="1">
            <a:off x="3315459" y="2372373"/>
            <a:ext cx="1937019" cy="320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8" idx="4"/>
            <a:endCxn id="7" idx="0"/>
          </p:cNvCxnSpPr>
          <p:nvPr/>
        </p:nvCxnSpPr>
        <p:spPr>
          <a:xfrm rot="5400000">
            <a:off x="5218360" y="3976707"/>
            <a:ext cx="17849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2"/>
            <a:endCxn id="5" idx="6"/>
          </p:cNvCxnSpPr>
          <p:nvPr/>
        </p:nvCxnSpPr>
        <p:spPr>
          <a:xfrm rot="10800000">
            <a:off x="2843808" y="5128836"/>
            <a:ext cx="29523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156176" y="37890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4211960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4932040" y="41397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null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403648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427984" y="32756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null</a:t>
            </a:r>
            <a:endParaRPr lang="it-IT" dirty="0"/>
          </a:p>
        </p:txBody>
      </p:sp>
      <p:cxnSp>
        <p:nvCxnSpPr>
          <p:cNvPr id="39" name="Forma 32"/>
          <p:cNvCxnSpPr>
            <a:stCxn id="6" idx="4"/>
            <a:endCxn id="6" idx="2"/>
          </p:cNvCxnSpPr>
          <p:nvPr/>
        </p:nvCxnSpPr>
        <p:spPr>
          <a:xfrm rot="5400000" flipH="1">
            <a:off x="2169948" y="2797080"/>
            <a:ext cx="259675" cy="314676"/>
          </a:xfrm>
          <a:prstGeom prst="curvedConnector4">
            <a:avLst>
              <a:gd name="adj1" fmla="val -82700"/>
              <a:gd name="adj2" fmla="val 24749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Forma 32"/>
          <p:cNvCxnSpPr>
            <a:stCxn id="6" idx="1"/>
            <a:endCxn id="6" idx="7"/>
          </p:cNvCxnSpPr>
          <p:nvPr/>
        </p:nvCxnSpPr>
        <p:spPr>
          <a:xfrm rot="5400000" flipH="1" flipV="1">
            <a:off x="2457124" y="2418452"/>
            <a:ext cx="1588" cy="445018"/>
          </a:xfrm>
          <a:prstGeom prst="curvedConnector3">
            <a:avLst>
              <a:gd name="adj1" fmla="val 453585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4076328" y="25732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2555776" y="17728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69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err="1" smtClean="0"/>
              <a:t>final</a:t>
            </a:r>
            <a:r>
              <a:rPr lang="it-IT" dirty="0" smtClean="0"/>
              <a:t>(s3).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trans(s1, a, s1).</a:t>
            </a:r>
          </a:p>
          <a:p>
            <a:pPr>
              <a:buNone/>
            </a:pPr>
            <a:r>
              <a:rPr lang="it-IT" dirty="0" smtClean="0"/>
              <a:t>trans(s1, a, s2).</a:t>
            </a:r>
          </a:p>
          <a:p>
            <a:pPr>
              <a:buNone/>
            </a:pPr>
            <a:r>
              <a:rPr lang="it-IT" dirty="0" smtClean="0"/>
              <a:t>trans(s1, b, s1).</a:t>
            </a:r>
          </a:p>
          <a:p>
            <a:pPr>
              <a:buNone/>
            </a:pPr>
            <a:r>
              <a:rPr lang="it-IT" dirty="0" smtClean="0"/>
              <a:t>trans(s2, b, s3).</a:t>
            </a:r>
          </a:p>
          <a:p>
            <a:pPr>
              <a:buNone/>
            </a:pPr>
            <a:r>
              <a:rPr lang="it-IT" dirty="0" smtClean="0"/>
              <a:t>trans(s3, b, s2).</a:t>
            </a:r>
          </a:p>
          <a:p>
            <a:pPr>
              <a:buNone/>
            </a:pPr>
            <a:r>
              <a:rPr lang="it-IT" dirty="0" smtClean="0"/>
              <a:t>trans(s1, a, s4).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silent</a:t>
            </a:r>
            <a:r>
              <a:rPr lang="it-IT" dirty="0" smtClean="0"/>
              <a:t>(s2, s4).</a:t>
            </a:r>
          </a:p>
          <a:p>
            <a:pPr>
              <a:buNone/>
            </a:pPr>
            <a:r>
              <a:rPr lang="it-IT" dirty="0" err="1" smtClean="0"/>
              <a:t>silent</a:t>
            </a:r>
            <a:r>
              <a:rPr lang="it-IT" dirty="0" smtClean="0"/>
              <a:t>(s3, s1).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Automa non deterministico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707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err="1" smtClean="0"/>
              <a:t>accepts</a:t>
            </a:r>
            <a:r>
              <a:rPr lang="it-IT" dirty="0" smtClean="0"/>
              <a:t>(State, []):-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err="1" smtClean="0"/>
              <a:t>final</a:t>
            </a:r>
            <a:r>
              <a:rPr lang="it-IT" dirty="0" smtClean="0"/>
              <a:t>(State).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accepts</a:t>
            </a:r>
            <a:r>
              <a:rPr lang="it-IT" dirty="0" smtClean="0"/>
              <a:t>(State, [</a:t>
            </a:r>
            <a:r>
              <a:rPr lang="it-IT" dirty="0" err="1" smtClean="0"/>
              <a:t>X|Rest</a:t>
            </a:r>
            <a:r>
              <a:rPr lang="it-IT" dirty="0" smtClean="0"/>
              <a:t>]):-</a:t>
            </a:r>
          </a:p>
          <a:p>
            <a:pPr>
              <a:buNone/>
            </a:pPr>
            <a:r>
              <a:rPr lang="it-IT" dirty="0" smtClean="0"/>
              <a:t>	trans(State, X, State1),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err="1" smtClean="0"/>
              <a:t>accepts</a:t>
            </a:r>
            <a:r>
              <a:rPr lang="it-IT" dirty="0" smtClean="0"/>
              <a:t>(State1, </a:t>
            </a:r>
            <a:r>
              <a:rPr lang="it-IT" dirty="0" err="1" smtClean="0"/>
              <a:t>Rest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accepts</a:t>
            </a:r>
            <a:r>
              <a:rPr lang="it-IT" dirty="0" smtClean="0"/>
              <a:t>(State, </a:t>
            </a:r>
            <a:r>
              <a:rPr lang="it-IT" dirty="0" err="1" smtClean="0"/>
              <a:t>Rest</a:t>
            </a:r>
            <a:r>
              <a:rPr lang="it-IT" dirty="0" smtClean="0"/>
              <a:t>):-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err="1" smtClean="0"/>
              <a:t>silent</a:t>
            </a:r>
            <a:r>
              <a:rPr lang="it-IT" dirty="0" smtClean="0"/>
              <a:t>(State, State1),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err="1" smtClean="0"/>
              <a:t>accepts</a:t>
            </a:r>
            <a:r>
              <a:rPr lang="it-IT" dirty="0" smtClean="0"/>
              <a:t>(State1, </a:t>
            </a:r>
            <a:r>
              <a:rPr lang="it-IT" dirty="0" err="1" smtClean="0"/>
              <a:t>Rest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Automa non deterministico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74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?- </a:t>
            </a:r>
            <a:r>
              <a:rPr lang="it-IT" dirty="0" err="1" smtClean="0"/>
              <a:t>accepts</a:t>
            </a:r>
            <a:r>
              <a:rPr lang="it-IT" dirty="0" smtClean="0"/>
              <a:t>(s1, [a,</a:t>
            </a:r>
            <a:r>
              <a:rPr lang="it-IT" dirty="0" err="1" smtClean="0"/>
              <a:t>a</a:t>
            </a:r>
            <a:r>
              <a:rPr lang="it-IT" dirty="0" smtClean="0"/>
              <a:t>,</a:t>
            </a:r>
            <a:r>
              <a:rPr lang="it-IT" dirty="0" err="1" smtClean="0"/>
              <a:t>a</a:t>
            </a:r>
            <a:r>
              <a:rPr lang="it-IT" dirty="0" smtClean="0"/>
              <a:t>,b]).</a:t>
            </a:r>
          </a:p>
          <a:p>
            <a:pPr lvl="1"/>
            <a:r>
              <a:rPr lang="it-IT" dirty="0" err="1" smtClean="0"/>
              <a:t>true</a:t>
            </a:r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accepts</a:t>
            </a:r>
            <a:r>
              <a:rPr lang="it-IT" dirty="0" smtClean="0"/>
              <a:t>(S, [a,b]).</a:t>
            </a:r>
          </a:p>
          <a:p>
            <a:pPr lvl="1"/>
            <a:r>
              <a:rPr lang="it-IT" dirty="0" smtClean="0"/>
              <a:t>S=s1;</a:t>
            </a:r>
          </a:p>
          <a:p>
            <a:pPr lvl="1"/>
            <a:r>
              <a:rPr lang="it-IT" dirty="0" smtClean="0"/>
              <a:t>S=s3;</a:t>
            </a:r>
          </a:p>
          <a:p>
            <a:r>
              <a:rPr lang="it-IT" dirty="0" smtClean="0"/>
              <a:t>?- </a:t>
            </a:r>
            <a:r>
              <a:rPr lang="it-IT" dirty="0" err="1" smtClean="0"/>
              <a:t>accepts</a:t>
            </a:r>
            <a:r>
              <a:rPr lang="it-IT" dirty="0" smtClean="0"/>
              <a:t>(s1, [X1,X2,X3]).</a:t>
            </a:r>
          </a:p>
          <a:p>
            <a:pPr lvl="1"/>
            <a:r>
              <a:rPr lang="it-IT" dirty="0" smtClean="0"/>
              <a:t>X1=a   X2=a    X3=b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?- </a:t>
            </a:r>
            <a:r>
              <a:rPr lang="it-IT" dirty="0" err="1" smtClean="0"/>
              <a:t>String=</a:t>
            </a:r>
            <a:r>
              <a:rPr lang="it-IT" dirty="0" smtClean="0"/>
              <a:t>[_,_,_], </a:t>
            </a:r>
            <a:r>
              <a:rPr lang="it-IT" dirty="0" err="1" smtClean="0"/>
              <a:t>accepts</a:t>
            </a:r>
            <a:r>
              <a:rPr lang="it-IT" dirty="0" smtClean="0"/>
              <a:t>(s1, </a:t>
            </a:r>
            <a:r>
              <a:rPr lang="it-IT" dirty="0" err="1" smtClean="0"/>
              <a:t>String</a:t>
            </a:r>
            <a:r>
              <a:rPr lang="it-IT" dirty="0" smtClean="0"/>
              <a:t>).</a:t>
            </a:r>
          </a:p>
          <a:p>
            <a:pPr lvl="1"/>
            <a:r>
              <a:rPr lang="it-IT" dirty="0" err="1" smtClean="0"/>
              <a:t>String</a:t>
            </a:r>
            <a:r>
              <a:rPr lang="it-IT" dirty="0" smtClean="0"/>
              <a:t> = [a,</a:t>
            </a:r>
            <a:r>
              <a:rPr lang="it-IT" dirty="0" err="1" smtClean="0"/>
              <a:t>a</a:t>
            </a:r>
            <a:r>
              <a:rPr lang="it-IT" dirty="0" smtClean="0"/>
              <a:t>,b];</a:t>
            </a:r>
          </a:p>
          <a:p>
            <a:pPr lvl="1"/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Query</a:t>
            </a:r>
            <a:r>
              <a:rPr lang="it-IT" dirty="0" smtClean="0"/>
              <a:t> Automa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563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Posizionare 8 regine su di una scacchiera vuota in modo che nessuna possa mangiare o essere mangiata da un’altra</a:t>
            </a:r>
          </a:p>
          <a:p>
            <a:endParaRPr lang="it-IT" dirty="0" smtClean="0"/>
          </a:p>
          <a:p>
            <a:r>
              <a:rPr lang="it-IT" dirty="0" smtClean="0"/>
              <a:t>Esistono varie soluzione in </a:t>
            </a:r>
            <a:r>
              <a:rPr lang="it-IT" dirty="0" err="1" smtClean="0"/>
              <a:t>Prolog</a:t>
            </a:r>
            <a:r>
              <a:rPr lang="it-IT" dirty="0" smtClean="0"/>
              <a:t>, qui ne viene presentata una semplice con il minimo numero </a:t>
            </a:r>
            <a:r>
              <a:rPr lang="it-IT" smtClean="0"/>
              <a:t>di </a:t>
            </a:r>
            <a:r>
              <a:rPr lang="it-IT" smtClean="0"/>
              <a:t>variabili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 delle 8 Regine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906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t-IT" dirty="0" err="1" smtClean="0"/>
              <a:t>solution</a:t>
            </a:r>
            <a:r>
              <a:rPr lang="it-IT" dirty="0" smtClean="0"/>
              <a:t>( [] 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solution</a:t>
            </a:r>
            <a:r>
              <a:rPr lang="it-IT" dirty="0" smtClean="0"/>
              <a:t>( [X/Y | </a:t>
            </a:r>
            <a:r>
              <a:rPr lang="it-IT" dirty="0" err="1" smtClean="0"/>
              <a:t>Others</a:t>
            </a:r>
            <a:r>
              <a:rPr lang="it-IT" dirty="0" smtClean="0"/>
              <a:t>] )  :-      % First queen at X/Y,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queens</a:t>
            </a:r>
            <a:r>
              <a:rPr lang="it-IT" dirty="0" smtClean="0"/>
              <a:t> at </a:t>
            </a:r>
            <a:r>
              <a:rPr lang="it-IT" dirty="0" err="1" smtClean="0"/>
              <a:t>Others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 </a:t>
            </a:r>
            <a:r>
              <a:rPr lang="it-IT" dirty="0" err="1" smtClean="0"/>
              <a:t>solution</a:t>
            </a:r>
            <a:r>
              <a:rPr lang="it-IT" dirty="0" smtClean="0"/>
              <a:t>( </a:t>
            </a:r>
            <a:r>
              <a:rPr lang="it-IT" dirty="0" err="1" smtClean="0"/>
              <a:t>Others</a:t>
            </a:r>
            <a:r>
              <a:rPr lang="it-IT" dirty="0" smtClean="0"/>
              <a:t>),</a:t>
            </a:r>
          </a:p>
          <a:p>
            <a:pPr>
              <a:buNone/>
            </a:pPr>
            <a:r>
              <a:rPr lang="it-IT" dirty="0" smtClean="0"/>
              <a:t>  </a:t>
            </a:r>
            <a:r>
              <a:rPr lang="it-IT" dirty="0" err="1" smtClean="0"/>
              <a:t>member</a:t>
            </a:r>
            <a:r>
              <a:rPr lang="it-IT" dirty="0" smtClean="0"/>
              <a:t>( Y, [1,2,3,4,5,6,7,8] ),</a:t>
            </a:r>
          </a:p>
          <a:p>
            <a:pPr>
              <a:buNone/>
            </a:pPr>
            <a:r>
              <a:rPr lang="it-IT" dirty="0" smtClean="0"/>
              <a:t>  </a:t>
            </a:r>
            <a:r>
              <a:rPr lang="it-IT" dirty="0" err="1" smtClean="0"/>
              <a:t>noattack</a:t>
            </a:r>
            <a:r>
              <a:rPr lang="it-IT" dirty="0" smtClean="0"/>
              <a:t>( X/Y, </a:t>
            </a:r>
            <a:r>
              <a:rPr lang="it-IT" dirty="0" err="1" smtClean="0"/>
              <a:t>Others</a:t>
            </a:r>
            <a:r>
              <a:rPr lang="it-IT" dirty="0" smtClean="0"/>
              <a:t>).           % First queen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</a:t>
            </a:r>
            <a:r>
              <a:rPr lang="it-IT" dirty="0" err="1" smtClean="0"/>
              <a:t>others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noattack</a:t>
            </a:r>
            <a:r>
              <a:rPr lang="it-IT" dirty="0" smtClean="0"/>
              <a:t>( _, [] ).                  % </a:t>
            </a:r>
            <a:r>
              <a:rPr lang="it-IT" dirty="0" err="1" smtClean="0"/>
              <a:t>Nothing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noattack</a:t>
            </a:r>
            <a:r>
              <a:rPr lang="it-IT" dirty="0" smtClean="0"/>
              <a:t>( X/Y, [X1/Y1 | </a:t>
            </a:r>
            <a:r>
              <a:rPr lang="it-IT" dirty="0" err="1" smtClean="0"/>
              <a:t>Others</a:t>
            </a:r>
            <a:r>
              <a:rPr lang="it-IT" dirty="0" smtClean="0"/>
              <a:t>] )  :-</a:t>
            </a:r>
          </a:p>
          <a:p>
            <a:pPr>
              <a:buNone/>
            </a:pPr>
            <a:r>
              <a:rPr lang="it-IT" dirty="0" smtClean="0"/>
              <a:t>  Y =\= Y1,                         %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Y-coordinates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 Y1-Y =\= X1-X,                    %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diagonals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 Y1-Y =\= X-X1,</a:t>
            </a:r>
          </a:p>
          <a:p>
            <a:pPr>
              <a:buNone/>
            </a:pPr>
            <a:r>
              <a:rPr lang="it-IT" dirty="0" smtClean="0"/>
              <a:t>  </a:t>
            </a:r>
            <a:r>
              <a:rPr lang="it-IT" dirty="0" err="1" smtClean="0"/>
              <a:t>noattack</a:t>
            </a:r>
            <a:r>
              <a:rPr lang="it-IT" dirty="0" smtClean="0"/>
              <a:t>( X/Y, </a:t>
            </a:r>
            <a:r>
              <a:rPr lang="it-IT" dirty="0" err="1" smtClean="0"/>
              <a:t>Others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%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template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template</a:t>
            </a:r>
            <a:r>
              <a:rPr lang="it-IT" dirty="0" smtClean="0"/>
              <a:t>( [1/Y1,2/Y2,3/Y3,4/Y4,5/Y5,6/Y6,7/Y7,8/Y8] 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8 Regine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12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Famiglia: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Scrivere la regola per avere le famiglie senza figli</a:t>
            </a:r>
          </a:p>
          <a:p>
            <a:endParaRPr lang="it-IT" dirty="0" smtClean="0"/>
          </a:p>
          <a:p>
            <a:pPr lvl="1"/>
            <a:r>
              <a:rPr lang="it-IT" dirty="0" smtClean="0"/>
              <a:t>Scrivere la regola per avere Il reddito totale di una famiglia</a:t>
            </a:r>
          </a:p>
          <a:p>
            <a:endParaRPr lang="it-IT" dirty="0" smtClean="0"/>
          </a:p>
          <a:p>
            <a:pPr lvl="1"/>
            <a:r>
              <a:rPr lang="it-IT" dirty="0" smtClean="0"/>
              <a:t>Scrivere la regola per avere le famiglie in cui i figli guadagnano più dei genitori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74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Automa:</a:t>
            </a:r>
          </a:p>
          <a:p>
            <a:pPr lvl="1"/>
            <a:r>
              <a:rPr lang="it-IT" dirty="0" smtClean="0"/>
              <a:t>Scrivere una regola che accetti lo stato iniziale e due numeri che rappresentino il numero minimo e massimo di transizioni (non nulle) che si possono fare. Tale regola dovrà accettare anche una variabile che conterrà la lista dei simboli di input usati per andare dallo stato iniziare a quello finale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19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8 Regine: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Modificare il programma per trattare un numero variabile di regine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Scrivere una nuova versione della soluzione al problema delle 8 regine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421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 smtClean="0"/>
              <a:t>Le strutture dati, anche complesse, sono alla base dei vari linguaggi di programmazione</a:t>
            </a:r>
          </a:p>
          <a:p>
            <a:endParaRPr lang="it-IT" dirty="0" smtClean="0"/>
          </a:p>
          <a:p>
            <a:r>
              <a:rPr lang="it-IT" dirty="0" smtClean="0"/>
              <a:t>In </a:t>
            </a:r>
            <a:r>
              <a:rPr lang="it-IT" dirty="0" err="1" smtClean="0"/>
              <a:t>Prolog</a:t>
            </a:r>
            <a:r>
              <a:rPr lang="it-IT" dirty="0" smtClean="0"/>
              <a:t> è possibile creare ed utilizzarle in modo palese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Strutture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7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</a:t>
            </a:r>
            <a:r>
              <a:rPr lang="it-IT" dirty="0" err="1" smtClean="0"/>
              <a:t>Prolog</a:t>
            </a:r>
            <a:r>
              <a:rPr lang="it-IT" dirty="0" smtClean="0"/>
              <a:t> è possibile definire nuovi operatori, ma ne esistono già alcuni definiti (esempio gli operatori aritmetici)</a:t>
            </a:r>
          </a:p>
          <a:p>
            <a:endParaRPr lang="it-IT" dirty="0" smtClean="0"/>
          </a:p>
          <a:p>
            <a:r>
              <a:rPr lang="it-IT" dirty="0" smtClean="0"/>
              <a:t>1*2+3*4 ha i due operatori + e *</a:t>
            </a:r>
          </a:p>
          <a:p>
            <a:r>
              <a:rPr lang="it-IT" dirty="0" smtClean="0"/>
              <a:t>la scrittura in </a:t>
            </a:r>
            <a:r>
              <a:rPr lang="it-IT" dirty="0" err="1" smtClean="0"/>
              <a:t>Prolog</a:t>
            </a:r>
            <a:r>
              <a:rPr lang="it-IT" dirty="0" smtClean="0"/>
              <a:t> sarebbe:</a:t>
            </a:r>
          </a:p>
          <a:p>
            <a:pPr lvl="1"/>
            <a:r>
              <a:rPr lang="it-IT" dirty="0" smtClean="0"/>
              <a:t>+(*(1,2), *(3,4))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283968" y="58772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220072" y="58772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444208" y="58772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452320" y="58679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6876256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96136" y="42838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+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788024" y="52199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cxnSp>
        <p:nvCxnSpPr>
          <p:cNvPr id="13" name="Connettore 1 12"/>
          <p:cNvCxnSpPr>
            <a:stCxn id="11" idx="0"/>
            <a:endCxn id="10" idx="1"/>
          </p:cNvCxnSpPr>
          <p:nvPr/>
        </p:nvCxnSpPr>
        <p:spPr>
          <a:xfrm rot="5400000" flipH="1" flipV="1">
            <a:off x="5024373" y="4448145"/>
            <a:ext cx="751438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4" idx="0"/>
            <a:endCxn id="11" idx="1"/>
          </p:cNvCxnSpPr>
          <p:nvPr/>
        </p:nvCxnSpPr>
        <p:spPr>
          <a:xfrm rot="5400000" flipH="1" flipV="1">
            <a:off x="4407659" y="5496907"/>
            <a:ext cx="47269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9" idx="0"/>
            <a:endCxn id="10" idx="3"/>
          </p:cNvCxnSpPr>
          <p:nvPr/>
        </p:nvCxnSpPr>
        <p:spPr>
          <a:xfrm rot="16200000" flipV="1">
            <a:off x="6279867" y="4416787"/>
            <a:ext cx="76073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5" idx="0"/>
            <a:endCxn id="11" idx="3"/>
          </p:cNvCxnSpPr>
          <p:nvPr/>
        </p:nvCxnSpPr>
        <p:spPr>
          <a:xfrm rot="16200000" flipV="1">
            <a:off x="5091735" y="5532911"/>
            <a:ext cx="472698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6" idx="0"/>
            <a:endCxn id="9" idx="1"/>
          </p:cNvCxnSpPr>
          <p:nvPr/>
        </p:nvCxnSpPr>
        <p:spPr>
          <a:xfrm rot="5400000" flipH="1" flipV="1">
            <a:off x="6536541" y="5537557"/>
            <a:ext cx="463406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7" idx="0"/>
            <a:endCxn id="9" idx="3"/>
          </p:cNvCxnSpPr>
          <p:nvPr/>
        </p:nvCxnSpPr>
        <p:spPr>
          <a:xfrm rot="16200000" flipV="1">
            <a:off x="7261267" y="5460903"/>
            <a:ext cx="45411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Ogni operatore ha una sua priorità</a:t>
            </a:r>
          </a:p>
          <a:p>
            <a:r>
              <a:rPr lang="it-IT" dirty="0" smtClean="0"/>
              <a:t>a + </a:t>
            </a:r>
            <a:r>
              <a:rPr lang="it-IT" dirty="0" err="1" smtClean="0"/>
              <a:t>b*c</a:t>
            </a:r>
            <a:r>
              <a:rPr lang="it-IT" dirty="0" smtClean="0"/>
              <a:t> come deve essere letto?</a:t>
            </a:r>
          </a:p>
          <a:p>
            <a:pPr lvl="1"/>
            <a:r>
              <a:rPr lang="it-IT" dirty="0" smtClean="0"/>
              <a:t>+(a, *(b,c)  ?</a:t>
            </a:r>
          </a:p>
          <a:p>
            <a:pPr lvl="1"/>
            <a:r>
              <a:rPr lang="it-IT" dirty="0" smtClean="0"/>
              <a:t>*( +(a,b), c) ?</a:t>
            </a:r>
          </a:p>
          <a:p>
            <a:r>
              <a:rPr lang="it-IT" dirty="0" smtClean="0"/>
              <a:t>Nel senso comune trasmessoci,  * lega di più di +,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Definire un operatore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915816" y="58145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923928" y="58052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347864" y="51664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267744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+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259632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cxnSp>
        <p:nvCxnSpPr>
          <p:cNvPr id="20" name="Connettore 1 19"/>
          <p:cNvCxnSpPr>
            <a:stCxn id="19" idx="0"/>
            <a:endCxn id="18" idx="1"/>
          </p:cNvCxnSpPr>
          <p:nvPr/>
        </p:nvCxnSpPr>
        <p:spPr>
          <a:xfrm rot="5400000" flipH="1" flipV="1">
            <a:off x="1495981" y="4385429"/>
            <a:ext cx="751438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17" idx="0"/>
            <a:endCxn id="18" idx="3"/>
          </p:cNvCxnSpPr>
          <p:nvPr/>
        </p:nvCxnSpPr>
        <p:spPr>
          <a:xfrm rot="16200000" flipV="1">
            <a:off x="2751475" y="4354071"/>
            <a:ext cx="76073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>
            <a:stCxn id="15" idx="0"/>
            <a:endCxn id="17" idx="1"/>
          </p:cNvCxnSpPr>
          <p:nvPr/>
        </p:nvCxnSpPr>
        <p:spPr>
          <a:xfrm rot="5400000" flipH="1" flipV="1">
            <a:off x="3008149" y="5474841"/>
            <a:ext cx="463406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16" idx="0"/>
            <a:endCxn id="17" idx="3"/>
          </p:cNvCxnSpPr>
          <p:nvPr/>
        </p:nvCxnSpPr>
        <p:spPr>
          <a:xfrm rot="16200000" flipV="1">
            <a:off x="3732875" y="5398187"/>
            <a:ext cx="45411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004048" y="5742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5940152" y="5742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7596336" y="50944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516216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5508104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+</a:t>
            </a:r>
            <a:endParaRPr lang="it-IT" dirty="0"/>
          </a:p>
        </p:txBody>
      </p:sp>
      <p:cxnSp>
        <p:nvCxnSpPr>
          <p:cNvPr id="33" name="Connettore 1 32"/>
          <p:cNvCxnSpPr>
            <a:stCxn id="32" idx="0"/>
            <a:endCxn id="31" idx="1"/>
          </p:cNvCxnSpPr>
          <p:nvPr/>
        </p:nvCxnSpPr>
        <p:spPr>
          <a:xfrm rot="5400000" flipH="1" flipV="1">
            <a:off x="5744453" y="4313421"/>
            <a:ext cx="751438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1 33"/>
          <p:cNvCxnSpPr>
            <a:stCxn id="26" idx="0"/>
            <a:endCxn id="32" idx="1"/>
          </p:cNvCxnSpPr>
          <p:nvPr/>
        </p:nvCxnSpPr>
        <p:spPr>
          <a:xfrm rot="5400000" flipH="1" flipV="1">
            <a:off x="5127739" y="5362183"/>
            <a:ext cx="47269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30" idx="0"/>
            <a:endCxn id="31" idx="3"/>
          </p:cNvCxnSpPr>
          <p:nvPr/>
        </p:nvCxnSpPr>
        <p:spPr>
          <a:xfrm rot="16200000" flipV="1">
            <a:off x="6999947" y="4282063"/>
            <a:ext cx="76073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27" idx="0"/>
            <a:endCxn id="32" idx="3"/>
          </p:cNvCxnSpPr>
          <p:nvPr/>
        </p:nvCxnSpPr>
        <p:spPr>
          <a:xfrm rot="16200000" flipV="1">
            <a:off x="5811815" y="5398187"/>
            <a:ext cx="472698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Definire un operatore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Codificare la priorità: l’albero delle interpretazioni ha priorità decrescenti</a:t>
            </a:r>
          </a:p>
          <a:p>
            <a:pPr marL="0" indent="0">
              <a:buNone/>
            </a:pPr>
            <a:r>
              <a:rPr lang="it-IT" dirty="0" smtClean="0"/>
              <a:t>+ ha priorità 500</a:t>
            </a:r>
          </a:p>
          <a:p>
            <a:pPr marL="0" indent="0">
              <a:buNone/>
            </a:pPr>
            <a:r>
              <a:rPr lang="it-IT" dirty="0" smtClean="0"/>
              <a:t>* ha priorità 400</a:t>
            </a:r>
          </a:p>
          <a:p>
            <a:pPr marL="0" indent="0">
              <a:buNone/>
            </a:pPr>
            <a:r>
              <a:rPr lang="it-IT" dirty="0" smtClean="0"/>
              <a:t>(</a:t>
            </a:r>
            <a:r>
              <a:rPr lang="it-IT" dirty="0"/>
              <a:t>e quindi + ha priorità più alta di </a:t>
            </a:r>
            <a:r>
              <a:rPr lang="it-IT" dirty="0" smtClean="0"/>
              <a:t>*)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915816" y="58145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923928" y="58052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347864" y="51664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267744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+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59632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cxnSp>
        <p:nvCxnSpPr>
          <p:cNvPr id="9" name="Connettore 1 8"/>
          <p:cNvCxnSpPr>
            <a:stCxn id="8" idx="0"/>
            <a:endCxn id="7" idx="1"/>
          </p:cNvCxnSpPr>
          <p:nvPr/>
        </p:nvCxnSpPr>
        <p:spPr>
          <a:xfrm rot="5400000" flipH="1" flipV="1">
            <a:off x="1495981" y="4385429"/>
            <a:ext cx="751438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1 9"/>
          <p:cNvCxnSpPr>
            <a:stCxn id="6" idx="0"/>
            <a:endCxn id="7" idx="3"/>
          </p:cNvCxnSpPr>
          <p:nvPr/>
        </p:nvCxnSpPr>
        <p:spPr>
          <a:xfrm rot="16200000" flipV="1">
            <a:off x="2751475" y="4354071"/>
            <a:ext cx="76073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4" idx="0"/>
            <a:endCxn id="6" idx="1"/>
          </p:cNvCxnSpPr>
          <p:nvPr/>
        </p:nvCxnSpPr>
        <p:spPr>
          <a:xfrm rot="5400000" flipH="1" flipV="1">
            <a:off x="3008149" y="5474841"/>
            <a:ext cx="463406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5" idx="0"/>
            <a:endCxn id="6" idx="3"/>
          </p:cNvCxnSpPr>
          <p:nvPr/>
        </p:nvCxnSpPr>
        <p:spPr>
          <a:xfrm rot="16200000" flipV="1">
            <a:off x="3732875" y="5398187"/>
            <a:ext cx="45411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5004048" y="5742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940152" y="5742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596336" y="50944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6516216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08104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+</a:t>
            </a:r>
            <a:endParaRPr lang="it-IT" dirty="0"/>
          </a:p>
        </p:txBody>
      </p:sp>
      <p:cxnSp>
        <p:nvCxnSpPr>
          <p:cNvPr id="18" name="Connettore 1 17"/>
          <p:cNvCxnSpPr>
            <a:stCxn id="17" idx="0"/>
            <a:endCxn id="16" idx="1"/>
          </p:cNvCxnSpPr>
          <p:nvPr/>
        </p:nvCxnSpPr>
        <p:spPr>
          <a:xfrm rot="5400000" flipH="1" flipV="1">
            <a:off x="5744453" y="4313421"/>
            <a:ext cx="751438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13" idx="0"/>
            <a:endCxn id="17" idx="1"/>
          </p:cNvCxnSpPr>
          <p:nvPr/>
        </p:nvCxnSpPr>
        <p:spPr>
          <a:xfrm rot="5400000" flipH="1" flipV="1">
            <a:off x="5127739" y="5362183"/>
            <a:ext cx="47269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15" idx="0"/>
            <a:endCxn id="16" idx="3"/>
          </p:cNvCxnSpPr>
          <p:nvPr/>
        </p:nvCxnSpPr>
        <p:spPr>
          <a:xfrm rot="16200000" flipV="1">
            <a:off x="6999947" y="4282063"/>
            <a:ext cx="76073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14" idx="0"/>
            <a:endCxn id="17" idx="3"/>
          </p:cNvCxnSpPr>
          <p:nvPr/>
        </p:nvCxnSpPr>
        <p:spPr>
          <a:xfrm rot="16200000" flipV="1">
            <a:off x="5811815" y="5398187"/>
            <a:ext cx="472698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899592" y="4102912"/>
            <a:ext cx="3456384" cy="24944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3987545" y="3861048"/>
            <a:ext cx="116891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it-IT" dirty="0"/>
              <a:t>a + b*c </a:t>
            </a:r>
          </a:p>
        </p:txBody>
      </p:sp>
    </p:spTree>
    <p:extLst>
      <p:ext uri="{BB962C8B-B14F-4D97-AF65-F5344CB8AC3E}">
        <p14:creationId xmlns:p14="http://schemas.microsoft.com/office/powerpoint/2010/main" val="153449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:- op(Priorità, Tipo, Operatore).</a:t>
            </a:r>
          </a:p>
          <a:p>
            <a:endParaRPr lang="it-IT" dirty="0" smtClean="0"/>
          </a:p>
          <a:p>
            <a:r>
              <a:rPr lang="it-IT" dirty="0" smtClean="0"/>
              <a:t>Priorità è un numero tra 0 e 1200</a:t>
            </a:r>
          </a:p>
          <a:p>
            <a:endParaRPr lang="it-IT" dirty="0" smtClean="0"/>
          </a:p>
          <a:p>
            <a:r>
              <a:rPr lang="it-IT" dirty="0" smtClean="0"/>
              <a:t>Tipo:</a:t>
            </a:r>
          </a:p>
          <a:p>
            <a:pPr lvl="1"/>
            <a:r>
              <a:rPr lang="it-IT" dirty="0" smtClean="0"/>
              <a:t>infisso : </a:t>
            </a:r>
            <a:r>
              <a:rPr lang="it-IT" dirty="0" err="1" smtClean="0"/>
              <a:t>xfx</a:t>
            </a:r>
            <a:r>
              <a:rPr lang="it-IT" dirty="0" smtClean="0"/>
              <a:t>, </a:t>
            </a:r>
            <a:r>
              <a:rPr lang="it-IT" dirty="0" err="1" smtClean="0"/>
              <a:t>xfy</a:t>
            </a:r>
            <a:r>
              <a:rPr lang="it-IT" dirty="0" smtClean="0"/>
              <a:t>, </a:t>
            </a:r>
            <a:r>
              <a:rPr lang="it-IT" dirty="0" err="1" smtClean="0"/>
              <a:t>yfx</a:t>
            </a:r>
            <a:endParaRPr lang="it-IT" dirty="0" smtClean="0"/>
          </a:p>
          <a:p>
            <a:pPr lvl="1"/>
            <a:r>
              <a:rPr lang="it-IT" dirty="0" smtClean="0"/>
              <a:t>prefisso: </a:t>
            </a:r>
            <a:r>
              <a:rPr lang="it-IT" dirty="0" err="1" smtClean="0"/>
              <a:t>fx</a:t>
            </a:r>
            <a:r>
              <a:rPr lang="it-IT" dirty="0" smtClean="0"/>
              <a:t>, </a:t>
            </a:r>
            <a:r>
              <a:rPr lang="it-IT" dirty="0" err="1" smtClean="0"/>
              <a:t>fy</a:t>
            </a:r>
            <a:endParaRPr lang="it-IT" dirty="0" smtClean="0"/>
          </a:p>
          <a:p>
            <a:pPr lvl="1"/>
            <a:r>
              <a:rPr lang="it-IT" dirty="0" smtClean="0"/>
              <a:t>postfisso: </a:t>
            </a:r>
            <a:r>
              <a:rPr lang="it-IT" dirty="0" err="1" smtClean="0"/>
              <a:t>xf</a:t>
            </a:r>
            <a:r>
              <a:rPr lang="it-IT" dirty="0" smtClean="0"/>
              <a:t>, </a:t>
            </a:r>
            <a:r>
              <a:rPr lang="it-IT" dirty="0" err="1" smtClean="0"/>
              <a:t>fy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Operatore: il nome/simbolo dell’operatore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Definire un operatore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19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tipo serve ad indicare anche la precedenza degli operatori:</a:t>
            </a:r>
          </a:p>
          <a:p>
            <a:pPr lvl="1"/>
            <a:r>
              <a:rPr lang="it-IT" dirty="0" smtClean="0"/>
              <a:t>x : la sua priorità deve essere minore di quella dell’operatore</a:t>
            </a:r>
          </a:p>
          <a:p>
            <a:pPr lvl="1"/>
            <a:r>
              <a:rPr lang="it-IT" dirty="0" smtClean="0"/>
              <a:t>y: la sua priorità deve essere minore o uguale a quella dell’operatore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:- op(700, </a:t>
            </a:r>
            <a:r>
              <a:rPr lang="it-IT" dirty="0" err="1" smtClean="0"/>
              <a:t>yfx</a:t>
            </a:r>
            <a:r>
              <a:rPr lang="it-IT" dirty="0" smtClean="0"/>
              <a:t>, somma).</a:t>
            </a:r>
          </a:p>
          <a:p>
            <a:r>
              <a:rPr lang="it-IT" dirty="0" smtClean="0"/>
              <a:t>Qual è l’albero risultante di</a:t>
            </a:r>
          </a:p>
          <a:p>
            <a:pPr lvl="1"/>
            <a:r>
              <a:rPr lang="it-IT" dirty="0" smtClean="0"/>
              <a:t>9 somma 5 somma 7  ?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Definire un operatore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68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:- op(700, </a:t>
            </a:r>
            <a:r>
              <a:rPr lang="it-IT" dirty="0" err="1" smtClean="0"/>
              <a:t>yfx</a:t>
            </a:r>
            <a:r>
              <a:rPr lang="it-IT" dirty="0" smtClean="0"/>
              <a:t>, somma).</a:t>
            </a:r>
          </a:p>
          <a:p>
            <a:r>
              <a:rPr lang="it-IT" dirty="0" smtClean="0"/>
              <a:t>9 somma 5 somma 7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Quello a sinistra è corretto, perché? 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Definire un operatore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42303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51720" y="42303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203848" y="35823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763688" y="2636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somma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7584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somma</a:t>
            </a:r>
            <a:endParaRPr lang="it-IT" dirty="0"/>
          </a:p>
        </p:txBody>
      </p:sp>
      <p:cxnSp>
        <p:nvCxnSpPr>
          <p:cNvPr id="9" name="Connettore 1 8"/>
          <p:cNvCxnSpPr>
            <a:stCxn id="8" idx="0"/>
            <a:endCxn id="7" idx="1"/>
          </p:cNvCxnSpPr>
          <p:nvPr/>
        </p:nvCxnSpPr>
        <p:spPr>
          <a:xfrm rot="5400000" flipH="1" flipV="1">
            <a:off x="1171945" y="2981273"/>
            <a:ext cx="751438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1 9"/>
          <p:cNvCxnSpPr>
            <a:stCxn id="4" idx="0"/>
            <a:endCxn id="8" idx="1"/>
          </p:cNvCxnSpPr>
          <p:nvPr/>
        </p:nvCxnSpPr>
        <p:spPr>
          <a:xfrm rot="5400000" flipH="1" flipV="1">
            <a:off x="411215" y="3814011"/>
            <a:ext cx="472698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6" idx="0"/>
            <a:endCxn id="7" idx="3"/>
          </p:cNvCxnSpPr>
          <p:nvPr/>
        </p:nvCxnSpPr>
        <p:spPr>
          <a:xfrm rot="16200000" flipV="1">
            <a:off x="2751475" y="2913911"/>
            <a:ext cx="76073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5" idx="0"/>
            <a:endCxn id="8" idx="3"/>
          </p:cNvCxnSpPr>
          <p:nvPr/>
        </p:nvCxnSpPr>
        <p:spPr>
          <a:xfrm rot="16200000" flipV="1">
            <a:off x="1815371" y="3778007"/>
            <a:ext cx="472698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228184" y="43558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100392" y="43465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6804248" y="35730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somma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96136" y="27623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somma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148064" y="36984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</a:t>
            </a:r>
            <a:endParaRPr lang="it-IT" dirty="0"/>
          </a:p>
        </p:txBody>
      </p:sp>
      <p:cxnSp>
        <p:nvCxnSpPr>
          <p:cNvPr id="27" name="Connettore 1 26"/>
          <p:cNvCxnSpPr>
            <a:stCxn id="26" idx="0"/>
            <a:endCxn id="25" idx="1"/>
          </p:cNvCxnSpPr>
          <p:nvPr/>
        </p:nvCxnSpPr>
        <p:spPr>
          <a:xfrm rot="5400000" flipH="1" flipV="1">
            <a:off x="5204393" y="3106705"/>
            <a:ext cx="751438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24" idx="0"/>
            <a:endCxn id="25" idx="3"/>
          </p:cNvCxnSpPr>
          <p:nvPr/>
        </p:nvCxnSpPr>
        <p:spPr>
          <a:xfrm rot="16200000" flipV="1">
            <a:off x="6761275" y="2989983"/>
            <a:ext cx="626006" cy="54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stCxn id="22" idx="0"/>
            <a:endCxn id="24" idx="1"/>
          </p:cNvCxnSpPr>
          <p:nvPr/>
        </p:nvCxnSpPr>
        <p:spPr>
          <a:xfrm rot="5400000" flipH="1" flipV="1">
            <a:off x="6325163" y="3876727"/>
            <a:ext cx="59813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23" idx="0"/>
            <a:endCxn id="24" idx="3"/>
          </p:cNvCxnSpPr>
          <p:nvPr/>
        </p:nvCxnSpPr>
        <p:spPr>
          <a:xfrm rot="16200000" flipV="1">
            <a:off x="7805973" y="3836077"/>
            <a:ext cx="588838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1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Studiamo la sintassi della lingua</a:t>
            </a:r>
          </a:p>
          <a:p>
            <a:pPr marL="0" indent="0">
              <a:buNone/>
            </a:pPr>
            <a:r>
              <a:rPr lang="it-IT" dirty="0" smtClean="0"/>
              <a:t>Realizziamo gli operatori «ha» e «di»,  di modo che con frasi:</a:t>
            </a:r>
          </a:p>
          <a:p>
            <a:r>
              <a:rPr lang="it-IT" dirty="0" smtClean="0"/>
              <a:t>mario ha la macchina di </a:t>
            </a:r>
            <a:r>
              <a:rPr lang="it-IT" dirty="0" err="1" smtClean="0"/>
              <a:t>dario</a:t>
            </a:r>
            <a:endParaRPr lang="it-IT" dirty="0" smtClean="0"/>
          </a:p>
          <a:p>
            <a:r>
              <a:rPr lang="it-IT" dirty="0" err="1" smtClean="0"/>
              <a:t>giovanni</a:t>
            </a:r>
            <a:r>
              <a:rPr lang="it-IT" dirty="0" smtClean="0"/>
              <a:t> ha il cestino di mario</a:t>
            </a:r>
          </a:p>
          <a:p>
            <a:pPr marL="0" indent="0">
              <a:buNone/>
            </a:pPr>
            <a:r>
              <a:rPr lang="it-IT" dirty="0" smtClean="0"/>
              <a:t>Risponda a interrogazioni come </a:t>
            </a:r>
          </a:p>
          <a:p>
            <a:pPr marL="0" indent="0" algn="ctr">
              <a:buNone/>
            </a:pPr>
            <a:r>
              <a:rPr lang="it-IT" dirty="0" smtClean="0"/>
              <a:t>Chi ha Cosa di X</a:t>
            </a:r>
          </a:p>
          <a:p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567591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Definire </a:t>
            </a:r>
            <a:r>
              <a:rPr lang="it-IT" dirty="0" smtClean="0"/>
              <a:t>la regola  </a:t>
            </a:r>
            <a:r>
              <a:rPr lang="it-IT" dirty="0" err="1" smtClean="0"/>
              <a:t>max</a:t>
            </a:r>
            <a:r>
              <a:rPr lang="it-IT" dirty="0" smtClean="0"/>
              <a:t>(A, B, Max) in modo che in Max ci vada il massimo tra A e B </a:t>
            </a:r>
          </a:p>
          <a:p>
            <a:r>
              <a:rPr lang="it-IT" dirty="0" smtClean="0"/>
              <a:t>Pensare anche al caso:</a:t>
            </a:r>
          </a:p>
          <a:p>
            <a:pPr lvl="1"/>
            <a:r>
              <a:rPr lang="it-IT" dirty="0" err="1" smtClean="0"/>
              <a:t>max</a:t>
            </a:r>
            <a:r>
              <a:rPr lang="it-IT" dirty="0" smtClean="0"/>
              <a:t>(A, 5, 9)</a:t>
            </a:r>
          </a:p>
          <a:p>
            <a:pPr lvl="1"/>
            <a:r>
              <a:rPr lang="it-IT" dirty="0" smtClean="0"/>
              <a:t>A = 9.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43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 database può essere rappresentato in </a:t>
            </a:r>
            <a:r>
              <a:rPr lang="it-IT" dirty="0" err="1" smtClean="0"/>
              <a:t>Prolog</a:t>
            </a:r>
            <a:r>
              <a:rPr lang="it-IT" dirty="0" smtClean="0"/>
              <a:t> come un elenco di fatti</a:t>
            </a:r>
          </a:p>
          <a:p>
            <a:endParaRPr lang="it-IT" dirty="0" smtClean="0"/>
          </a:p>
          <a:p>
            <a:r>
              <a:rPr lang="it-IT" dirty="0" smtClean="0"/>
              <a:t>Per comprendere come creare/usare le strutture dati in </a:t>
            </a:r>
            <a:r>
              <a:rPr lang="it-IT" dirty="0" err="1" smtClean="0"/>
              <a:t>Prolog</a:t>
            </a:r>
            <a:r>
              <a:rPr lang="it-IT" dirty="0" smtClean="0"/>
              <a:t> useremo i seguenti esempi:</a:t>
            </a:r>
          </a:p>
          <a:p>
            <a:pPr lvl="1"/>
            <a:r>
              <a:rPr lang="it-IT" dirty="0" smtClean="0"/>
              <a:t>Famiglia</a:t>
            </a:r>
          </a:p>
          <a:p>
            <a:pPr lvl="1"/>
            <a:r>
              <a:rPr lang="it-IT" dirty="0" smtClean="0"/>
              <a:t>Automa non deterministico</a:t>
            </a:r>
          </a:p>
          <a:p>
            <a:pPr lvl="1"/>
            <a:r>
              <a:rPr lang="it-IT" dirty="0" smtClean="0"/>
              <a:t>Problema delle 8 Regine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Strutture dati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9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Una famiglia può essere rappresentata da un fatto, </a:t>
            </a:r>
            <a:r>
              <a:rPr lang="it-IT" i="1" dirty="0" smtClean="0"/>
              <a:t>family</a:t>
            </a:r>
            <a:r>
              <a:rPr lang="it-IT" dirty="0" smtClean="0"/>
              <a:t>, con 3 argomenti:</a:t>
            </a:r>
          </a:p>
          <a:p>
            <a:pPr lvl="1"/>
            <a:r>
              <a:rPr lang="it-IT" dirty="0" smtClean="0"/>
              <a:t>Padre</a:t>
            </a:r>
          </a:p>
          <a:p>
            <a:pPr lvl="1"/>
            <a:r>
              <a:rPr lang="it-IT" dirty="0" smtClean="0"/>
              <a:t>Madre</a:t>
            </a:r>
          </a:p>
          <a:p>
            <a:pPr lvl="1"/>
            <a:r>
              <a:rPr lang="it-IT" dirty="0" smtClean="0"/>
              <a:t>Figli (tramite una lista)</a:t>
            </a:r>
          </a:p>
          <a:p>
            <a:endParaRPr lang="it-IT" dirty="0" smtClean="0"/>
          </a:p>
          <a:p>
            <a:r>
              <a:rPr lang="it-IT" dirty="0" smtClean="0"/>
              <a:t>Gli elementi della famiglia sono delle persone (</a:t>
            </a:r>
            <a:r>
              <a:rPr lang="it-IT" i="1" dirty="0" err="1" smtClean="0"/>
              <a:t>person</a:t>
            </a:r>
            <a:r>
              <a:rPr lang="it-IT" dirty="0" smtClean="0"/>
              <a:t>), rappresentati a sua volta da dei termini complessi formati da 4 elementi: nome, cognome, data di nascita e salario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Famiglia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Rappresentazione della famiglia Smith</a:t>
            </a:r>
          </a:p>
          <a:p>
            <a:endParaRPr lang="it-IT" dirty="0" smtClean="0"/>
          </a:p>
          <a:p>
            <a:r>
              <a:rPr lang="it-IT" dirty="0" smtClean="0"/>
              <a:t>family(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person</a:t>
            </a:r>
            <a:r>
              <a:rPr lang="it-IT" dirty="0" smtClean="0"/>
              <a:t>(bob, </a:t>
            </a:r>
            <a:r>
              <a:rPr lang="it-IT" dirty="0" err="1" smtClean="0"/>
              <a:t>smith</a:t>
            </a:r>
            <a:r>
              <a:rPr lang="it-IT" dirty="0" smtClean="0"/>
              <a:t>, date(7, </a:t>
            </a:r>
            <a:r>
              <a:rPr lang="it-IT" dirty="0" err="1" smtClean="0"/>
              <a:t>may</a:t>
            </a:r>
            <a:r>
              <a:rPr lang="it-IT" dirty="0" smtClean="0"/>
              <a:t>,1968),30000),</a:t>
            </a:r>
          </a:p>
          <a:p>
            <a:pPr lvl="1">
              <a:buNone/>
            </a:pPr>
            <a:r>
              <a:rPr lang="it-IT" dirty="0" smtClean="0"/>
              <a:t>	 </a:t>
            </a:r>
            <a:r>
              <a:rPr lang="it-IT" dirty="0" err="1" smtClean="0"/>
              <a:t>person</a:t>
            </a:r>
            <a:r>
              <a:rPr lang="it-IT" dirty="0" smtClean="0"/>
              <a:t>(</a:t>
            </a:r>
            <a:r>
              <a:rPr lang="it-IT" dirty="0" err="1" smtClean="0"/>
              <a:t>ann</a:t>
            </a:r>
            <a:r>
              <a:rPr lang="it-IT" dirty="0" smtClean="0"/>
              <a:t>, </a:t>
            </a:r>
            <a:r>
              <a:rPr lang="it-IT" dirty="0" err="1" smtClean="0"/>
              <a:t>smith</a:t>
            </a:r>
            <a:r>
              <a:rPr lang="it-IT" dirty="0" smtClean="0"/>
              <a:t>, date(18, </a:t>
            </a:r>
            <a:r>
              <a:rPr lang="it-IT" dirty="0" err="1" smtClean="0"/>
              <a:t>july</a:t>
            </a:r>
            <a:r>
              <a:rPr lang="it-IT" dirty="0" smtClean="0"/>
              <a:t>,1970),32000),</a:t>
            </a:r>
          </a:p>
          <a:p>
            <a:pPr lvl="1">
              <a:buNone/>
            </a:pPr>
            <a:r>
              <a:rPr lang="it-IT" dirty="0" smtClean="0"/>
              <a:t>	 [</a:t>
            </a:r>
            <a:r>
              <a:rPr lang="it-IT" dirty="0" err="1" smtClean="0"/>
              <a:t>person</a:t>
            </a:r>
            <a:r>
              <a:rPr lang="it-IT" dirty="0" smtClean="0"/>
              <a:t>(</a:t>
            </a:r>
            <a:r>
              <a:rPr lang="it-IT" dirty="0" err="1" smtClean="0"/>
              <a:t>dave</a:t>
            </a:r>
            <a:r>
              <a:rPr lang="it-IT" dirty="0" smtClean="0"/>
              <a:t>, </a:t>
            </a:r>
            <a:r>
              <a:rPr lang="it-IT" dirty="0" err="1" smtClean="0"/>
              <a:t>smith</a:t>
            </a:r>
            <a:r>
              <a:rPr lang="it-IT" dirty="0" smtClean="0"/>
              <a:t>, date(1, </a:t>
            </a:r>
            <a:r>
              <a:rPr lang="it-IT" dirty="0" err="1" smtClean="0"/>
              <a:t>june</a:t>
            </a:r>
            <a:r>
              <a:rPr lang="it-IT" dirty="0" smtClean="0"/>
              <a:t>,1984),0),</a:t>
            </a:r>
          </a:p>
          <a:p>
            <a:pPr lvl="1">
              <a:buNone/>
            </a:pPr>
            <a:r>
              <a:rPr lang="it-IT" dirty="0" smtClean="0"/>
              <a:t>	 </a:t>
            </a:r>
            <a:r>
              <a:rPr lang="it-IT" dirty="0" err="1" smtClean="0"/>
              <a:t>person</a:t>
            </a:r>
            <a:r>
              <a:rPr lang="it-IT" dirty="0" smtClean="0"/>
              <a:t>(</a:t>
            </a:r>
            <a:r>
              <a:rPr lang="it-IT" dirty="0" err="1" smtClean="0"/>
              <a:t>edna</a:t>
            </a:r>
            <a:r>
              <a:rPr lang="it-IT" dirty="0" smtClean="0"/>
              <a:t>, </a:t>
            </a:r>
            <a:r>
              <a:rPr lang="it-IT" dirty="0" err="1" smtClean="0"/>
              <a:t>smith</a:t>
            </a:r>
            <a:r>
              <a:rPr lang="it-IT" dirty="0" smtClean="0"/>
              <a:t>, date(25, </a:t>
            </a:r>
            <a:r>
              <a:rPr lang="it-IT" dirty="0" err="1" smtClean="0"/>
              <a:t>may</a:t>
            </a:r>
            <a:r>
              <a:rPr lang="it-IT" dirty="0" smtClean="0"/>
              <a:t>,1990),0)]).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Famiglia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1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Possiamo effettuare varie </a:t>
            </a:r>
            <a:r>
              <a:rPr lang="it-IT" dirty="0" err="1" smtClean="0"/>
              <a:t>query</a:t>
            </a:r>
            <a:r>
              <a:rPr lang="it-IT" dirty="0" smtClean="0"/>
              <a:t>, basandoci non solo sui valori ma anche sulla </a:t>
            </a:r>
            <a:r>
              <a:rPr lang="it-IT" b="1" dirty="0" smtClean="0"/>
              <a:t>struttura</a:t>
            </a:r>
            <a:r>
              <a:rPr lang="it-IT" dirty="0" smtClean="0"/>
              <a:t> stessa</a:t>
            </a:r>
          </a:p>
          <a:p>
            <a:endParaRPr lang="it-IT" dirty="0" smtClean="0"/>
          </a:p>
          <a:p>
            <a:r>
              <a:rPr lang="it-IT" dirty="0" smtClean="0"/>
              <a:t>family(</a:t>
            </a:r>
            <a:r>
              <a:rPr lang="it-IT" dirty="0" err="1" smtClean="0"/>
              <a:t>person</a:t>
            </a:r>
            <a:r>
              <a:rPr lang="it-IT" dirty="0" smtClean="0"/>
              <a:t>(_,</a:t>
            </a:r>
            <a:r>
              <a:rPr lang="it-IT" dirty="0" err="1" smtClean="0"/>
              <a:t>fox</a:t>
            </a:r>
            <a:r>
              <a:rPr lang="it-IT" dirty="0" smtClean="0"/>
              <a:t>, _, _), _, _).  si riferisce alla famiglia </a:t>
            </a:r>
            <a:r>
              <a:rPr lang="it-IT" dirty="0" err="1" smtClean="0"/>
              <a:t>fox</a:t>
            </a:r>
            <a:r>
              <a:rPr lang="it-IT" dirty="0" smtClean="0"/>
              <a:t>, usando solo il cognome del padre e nessun altra informazione</a:t>
            </a:r>
          </a:p>
          <a:p>
            <a:endParaRPr lang="it-IT" dirty="0" smtClean="0"/>
          </a:p>
          <a:p>
            <a:r>
              <a:rPr lang="it-IT" dirty="0" smtClean="0"/>
              <a:t>Esiste un altro modo per riferirsi alla famiglia </a:t>
            </a:r>
            <a:r>
              <a:rPr lang="it-IT" dirty="0" err="1" smtClean="0"/>
              <a:t>fox</a:t>
            </a:r>
            <a:r>
              <a:rPr lang="it-IT" dirty="0" smtClean="0"/>
              <a:t>?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Famiglia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78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family(_, _, [_,_,_]). Indica una famiglia con 3 figli</a:t>
            </a:r>
          </a:p>
          <a:p>
            <a:endParaRPr lang="it-IT" dirty="0" smtClean="0"/>
          </a:p>
          <a:p>
            <a:r>
              <a:rPr lang="it-IT" dirty="0" smtClean="0"/>
              <a:t>Come si può indicare una famiglia con </a:t>
            </a:r>
            <a:r>
              <a:rPr lang="it-IT" b="1" dirty="0" smtClean="0"/>
              <a:t>almeno</a:t>
            </a:r>
            <a:r>
              <a:rPr lang="it-IT" dirty="0" smtClean="0"/>
              <a:t> 3 figli ?</a:t>
            </a:r>
          </a:p>
          <a:p>
            <a:endParaRPr lang="it-IT" dirty="0" smtClean="0"/>
          </a:p>
          <a:p>
            <a:r>
              <a:rPr lang="it-IT" dirty="0" smtClean="0"/>
              <a:t>Creiamo ora delle regole  più “generiche” che però si appoggiano sempre al termine </a:t>
            </a:r>
            <a:r>
              <a:rPr lang="it-IT" i="1" dirty="0" smtClean="0"/>
              <a:t>family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Famiglia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3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 smtClean="0"/>
              <a:t>husband</a:t>
            </a:r>
            <a:r>
              <a:rPr lang="it-IT" dirty="0" smtClean="0"/>
              <a:t>(X):-</a:t>
            </a:r>
          </a:p>
          <a:p>
            <a:pPr>
              <a:buNone/>
            </a:pPr>
            <a:r>
              <a:rPr lang="it-IT" dirty="0" smtClean="0"/>
              <a:t>		family(X, _, _).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wife</a:t>
            </a:r>
            <a:r>
              <a:rPr lang="it-IT" dirty="0" smtClean="0"/>
              <a:t>(X):-</a:t>
            </a:r>
          </a:p>
          <a:p>
            <a:pPr>
              <a:buNone/>
            </a:pPr>
            <a:r>
              <a:rPr lang="it-IT" dirty="0" smtClean="0"/>
              <a:t>		family(_, X, _).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child</a:t>
            </a:r>
            <a:r>
              <a:rPr lang="it-IT" dirty="0" smtClean="0"/>
              <a:t>(X):-</a:t>
            </a:r>
          </a:p>
          <a:p>
            <a:pPr>
              <a:buNone/>
            </a:pPr>
            <a:r>
              <a:rPr lang="it-IT" dirty="0" smtClean="0"/>
              <a:t>		family(_, _, </a:t>
            </a:r>
            <a:r>
              <a:rPr lang="it-IT" dirty="0" err="1" smtClean="0"/>
              <a:t>Children</a:t>
            </a:r>
            <a:r>
              <a:rPr lang="it-IT" dirty="0" smtClean="0"/>
              <a:t>),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member</a:t>
            </a:r>
            <a:r>
              <a:rPr lang="it-IT" dirty="0" smtClean="0"/>
              <a:t>(X, </a:t>
            </a:r>
            <a:r>
              <a:rPr lang="it-IT" dirty="0" err="1" smtClean="0"/>
              <a:t>Children</a:t>
            </a:r>
            <a:r>
              <a:rPr lang="it-IT" dirty="0" smtClean="0"/>
              <a:t>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Regole per </a:t>
            </a:r>
            <a:r>
              <a:rPr lang="it-IT" i="1" dirty="0" smtClean="0"/>
              <a:t>family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77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err="1" smtClean="0"/>
              <a:t>exists</a:t>
            </a:r>
            <a:r>
              <a:rPr lang="it-IT" dirty="0" smtClean="0"/>
              <a:t>(X):-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husband</a:t>
            </a:r>
            <a:r>
              <a:rPr lang="it-IT" dirty="0" smtClean="0"/>
              <a:t>(X) </a:t>
            </a:r>
          </a:p>
          <a:p>
            <a:pPr>
              <a:buNone/>
            </a:pPr>
            <a:r>
              <a:rPr lang="it-IT" dirty="0" smtClean="0"/>
              <a:t>		;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wife</a:t>
            </a:r>
            <a:r>
              <a:rPr lang="it-IT" dirty="0" smtClean="0"/>
              <a:t>(X) </a:t>
            </a:r>
          </a:p>
          <a:p>
            <a:pPr>
              <a:buNone/>
            </a:pPr>
            <a:r>
              <a:rPr lang="it-IT" dirty="0" smtClean="0"/>
              <a:t>		;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child</a:t>
            </a:r>
            <a:r>
              <a:rPr lang="it-IT" dirty="0" smtClean="0"/>
              <a:t>(X).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salary</a:t>
            </a:r>
            <a:r>
              <a:rPr lang="it-IT" dirty="0" smtClean="0"/>
              <a:t>(</a:t>
            </a:r>
            <a:r>
              <a:rPr lang="it-IT" dirty="0" err="1" smtClean="0"/>
              <a:t>person</a:t>
            </a:r>
            <a:r>
              <a:rPr lang="it-IT" dirty="0" smtClean="0"/>
              <a:t>(_, _, _, S), </a:t>
            </a:r>
            <a:r>
              <a:rPr lang="it-IT" dirty="0" err="1" smtClean="0"/>
              <a:t>S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dateOfBirth</a:t>
            </a:r>
            <a:r>
              <a:rPr lang="it-IT" dirty="0" smtClean="0"/>
              <a:t>(</a:t>
            </a:r>
            <a:r>
              <a:rPr lang="it-IT" dirty="0" err="1" smtClean="0"/>
              <a:t>person</a:t>
            </a:r>
            <a:r>
              <a:rPr lang="it-IT" dirty="0" smtClean="0"/>
              <a:t>(_, _, Date, _),</a:t>
            </a:r>
            <a:r>
              <a:rPr lang="it-IT" dirty="0" err="1" smtClean="0"/>
              <a:t>Date</a:t>
            </a:r>
            <a:r>
              <a:rPr lang="it-IT" dirty="0" smtClean="0"/>
              <a:t>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Regole per </a:t>
            </a:r>
            <a:r>
              <a:rPr lang="it-IT" i="1" dirty="0" smtClean="0"/>
              <a:t>family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31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8894</TotalTime>
  <Words>992</Words>
  <Application>Microsoft Office PowerPoint</Application>
  <PresentationFormat>Presentazione su schermo (4:3)</PresentationFormat>
  <Paragraphs>261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Template</vt:lpstr>
      <vt:lpstr>Definire operatori Strutture dati </vt:lpstr>
      <vt:lpstr>Strutture dati</vt:lpstr>
      <vt:lpstr>Strutture dati</vt:lpstr>
      <vt:lpstr>Famiglia</vt:lpstr>
      <vt:lpstr>Famiglia</vt:lpstr>
      <vt:lpstr>Famiglia</vt:lpstr>
      <vt:lpstr>Famiglia</vt:lpstr>
      <vt:lpstr>Regole per family</vt:lpstr>
      <vt:lpstr>Regole per family</vt:lpstr>
      <vt:lpstr>Possibili query</vt:lpstr>
      <vt:lpstr>Automa non deterministico</vt:lpstr>
      <vt:lpstr>Automa non deterministico</vt:lpstr>
      <vt:lpstr>Automa non deterministico</vt:lpstr>
      <vt:lpstr>Query Automa</vt:lpstr>
      <vt:lpstr>Problema delle 8 Regine</vt:lpstr>
      <vt:lpstr>8 Regine</vt:lpstr>
      <vt:lpstr>Esercizi</vt:lpstr>
      <vt:lpstr>Esercizi</vt:lpstr>
      <vt:lpstr>Esercizi</vt:lpstr>
      <vt:lpstr>Operatori</vt:lpstr>
      <vt:lpstr>Definire un operatore</vt:lpstr>
      <vt:lpstr>Definire un operatore</vt:lpstr>
      <vt:lpstr>Definire un operatore</vt:lpstr>
      <vt:lpstr>Definire un operatore</vt:lpstr>
      <vt:lpstr>Definire un operatore</vt:lpstr>
      <vt:lpstr>Esercizio</vt:lpstr>
      <vt:lpstr>Esercizio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140</cp:revision>
  <dcterms:created xsi:type="dcterms:W3CDTF">2006-11-03T14:20:30Z</dcterms:created>
  <dcterms:modified xsi:type="dcterms:W3CDTF">2014-03-13T09:41:14Z</dcterms:modified>
</cp:coreProperties>
</file>