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regular.fntdata"/><Relationship Id="rId14" Type="http://schemas.openxmlformats.org/officeDocument/2006/relationships/slide" Target="slides/slide10.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hyperlink" Target="https://www.owasp.org/index.php/Top_10-2017_A5-Broken_Access_Control" TargetMode="External"/><Relationship Id="rId4" Type="http://schemas.openxmlformats.org/officeDocument/2006/relationships/hyperlink" Target="http://www.hackeone.info/2017/12/broken-access-control.html?m=1" TargetMode="External"/><Relationship Id="rId5" Type="http://schemas.openxmlformats.org/officeDocument/2006/relationships/hyperlink" Target="http://www.hackeone.info/2017/12/broken-access-control.html?m=1" TargetMode="External"/><Relationship Id="rId6" Type="http://schemas.openxmlformats.org/officeDocument/2006/relationships/hyperlink" Target="https://www.hack2secure.com/blogs/understanding-broken-access-control-risk" TargetMode="External"/><Relationship Id="rId7" Type="http://schemas.openxmlformats.org/officeDocument/2006/relationships/hyperlink" Target="https://www.kiuwan.com/blog/owasp-top-10-2017-a5-broken-access-contro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474850"/>
            <a:ext cx="7688100" cy="1664700"/>
          </a:xfrm>
          <a:prstGeom prst="rect">
            <a:avLst/>
          </a:prstGeom>
        </p:spPr>
        <p:txBody>
          <a:bodyPr anchorCtr="0" anchor="t" bIns="91425" lIns="91425" spcFirstLastPara="1" rIns="91425" wrap="square" tIns="91425">
            <a:noAutofit/>
          </a:bodyPr>
          <a:lstStyle/>
          <a:p>
            <a:pPr indent="-546100" lvl="0" marL="457200" rtl="0">
              <a:lnSpc>
                <a:spcPct val="130000"/>
              </a:lnSpc>
              <a:spcBef>
                <a:spcPts val="0"/>
              </a:spcBef>
              <a:spcAft>
                <a:spcPts val="0"/>
              </a:spcAft>
              <a:buClr>
                <a:srgbClr val="000000"/>
              </a:buClr>
              <a:buSzPts val="5000"/>
              <a:buFont typeface="Droid Serif"/>
              <a:buChar char="-"/>
            </a:pPr>
            <a:r>
              <a:rPr lang="en" sz="5000">
                <a:solidFill>
                  <a:srgbClr val="000000"/>
                </a:solidFill>
                <a:latin typeface="Droid Serif"/>
                <a:ea typeface="Droid Serif"/>
                <a:cs typeface="Droid Serif"/>
                <a:sym typeface="Droid Serif"/>
              </a:rPr>
              <a:t>A5  -</a:t>
            </a:r>
            <a:endParaRPr sz="5000">
              <a:solidFill>
                <a:srgbClr val="000000"/>
              </a:solidFill>
              <a:latin typeface="Droid Serif"/>
              <a:ea typeface="Droid Serif"/>
              <a:cs typeface="Droid Serif"/>
              <a:sym typeface="Droid Serif"/>
            </a:endParaRPr>
          </a:p>
          <a:p>
            <a:pPr indent="0" lvl="0" marL="0" rtl="0">
              <a:lnSpc>
                <a:spcPct val="130000"/>
              </a:lnSpc>
              <a:spcBef>
                <a:spcPts val="600"/>
              </a:spcBef>
              <a:spcAft>
                <a:spcPts val="600"/>
              </a:spcAft>
              <a:buNone/>
            </a:pPr>
            <a:r>
              <a:rPr lang="en" sz="5000">
                <a:solidFill>
                  <a:srgbClr val="000000"/>
                </a:solidFill>
                <a:latin typeface="Droid Serif"/>
                <a:ea typeface="Droid Serif"/>
                <a:cs typeface="Droid Serif"/>
                <a:sym typeface="Droid Serif"/>
              </a:rPr>
              <a:t>Broken Access Control</a:t>
            </a:r>
            <a:endParaRPr sz="5000">
              <a:solidFill>
                <a:srgbClr val="000000"/>
              </a:solidFill>
              <a:latin typeface="Droid Serif"/>
              <a:ea typeface="Droid Serif"/>
              <a:cs typeface="Droid Serif"/>
              <a:sym typeface="Droid Serif"/>
            </a:endParaRPr>
          </a:p>
        </p:txBody>
      </p:sp>
      <p:sp>
        <p:nvSpPr>
          <p:cNvPr id="87" name="Shape 87"/>
          <p:cNvSpPr txBox="1"/>
          <p:nvPr>
            <p:ph idx="1" type="subTitle"/>
          </p:nvPr>
        </p:nvSpPr>
        <p:spPr>
          <a:xfrm>
            <a:off x="729627" y="3553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950">
                <a:solidFill>
                  <a:srgbClr val="000000"/>
                </a:solidFill>
                <a:latin typeface="Droid Serif"/>
                <a:ea typeface="Droid Serif"/>
                <a:cs typeface="Droid Serif"/>
                <a:sym typeface="Droid Serif"/>
              </a:rPr>
              <a:t>OWASP Top 10 Application Security Risks - 2017</a:t>
            </a:r>
            <a:endParaRPr>
              <a:solidFill>
                <a:srgbClr val="000000"/>
              </a:solidFill>
              <a:latin typeface="Droid Serif"/>
              <a:ea typeface="Droid Serif"/>
              <a:cs typeface="Droid Serif"/>
              <a:sym typeface="Droid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69925" y="757175"/>
            <a:ext cx="7688400" cy="124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6000"/>
              <a:t>Reference</a:t>
            </a:r>
            <a:endParaRPr sz="6000"/>
          </a:p>
        </p:txBody>
      </p:sp>
      <p:sp>
        <p:nvSpPr>
          <p:cNvPr id="141" name="Shape 141"/>
          <p:cNvSpPr txBox="1"/>
          <p:nvPr>
            <p:ph idx="1" type="body"/>
          </p:nvPr>
        </p:nvSpPr>
        <p:spPr>
          <a:xfrm>
            <a:off x="793725" y="1781538"/>
            <a:ext cx="7688400" cy="1580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en" sz="1800" u="sng">
                <a:solidFill>
                  <a:srgbClr val="FFFFFF"/>
                </a:solidFill>
                <a:hlinkClick r:id="rId3"/>
              </a:rPr>
              <a:t>https://www.owasp.org/index.php/Top_10-2017_A5-Broken_Access_Control</a:t>
            </a:r>
            <a:r>
              <a:rPr lang="en" sz="1800">
                <a:solidFill>
                  <a:srgbClr val="FFFFFF"/>
                </a:solidFill>
              </a:rPr>
              <a:t> </a:t>
            </a:r>
            <a:endParaRPr sz="1800">
              <a:solidFill>
                <a:srgbClr val="FFFFFF"/>
              </a:solidFill>
            </a:endParaRPr>
          </a:p>
          <a:p>
            <a:pPr indent="-342900" lvl="0" marL="457200" rtl="0">
              <a:spcBef>
                <a:spcPts val="0"/>
              </a:spcBef>
              <a:spcAft>
                <a:spcPts val="0"/>
              </a:spcAft>
              <a:buClr>
                <a:srgbClr val="FFFFFF"/>
              </a:buClr>
              <a:buSzPts val="1800"/>
              <a:buChar char="●"/>
            </a:pPr>
            <a:r>
              <a:rPr lang="en" sz="1800" u="sng">
                <a:solidFill>
                  <a:srgbClr val="FFFFFF"/>
                </a:solidFill>
                <a:hlinkClick r:id="rId4"/>
              </a:rPr>
              <a:t>ht</a:t>
            </a:r>
            <a:r>
              <a:rPr lang="en" sz="1800" u="sng">
                <a:solidFill>
                  <a:srgbClr val="FFFFFF"/>
                </a:solidFill>
                <a:hlinkClick r:id="rId5"/>
              </a:rPr>
              <a:t>tp://www.hackeone.info/2017/12/broken-access-control.html?m=1</a:t>
            </a:r>
            <a:endParaRPr sz="1800">
              <a:solidFill>
                <a:srgbClr val="FFFFFF"/>
              </a:solidFill>
            </a:endParaRPr>
          </a:p>
          <a:p>
            <a:pPr indent="-342900" lvl="0" marL="457200" rtl="0">
              <a:spcBef>
                <a:spcPts val="0"/>
              </a:spcBef>
              <a:spcAft>
                <a:spcPts val="0"/>
              </a:spcAft>
              <a:buClr>
                <a:srgbClr val="FFFFFF"/>
              </a:buClr>
              <a:buSzPts val="1800"/>
              <a:buChar char="●"/>
            </a:pPr>
            <a:r>
              <a:rPr lang="en" sz="1800" u="sng">
                <a:solidFill>
                  <a:srgbClr val="FFFFFF"/>
                </a:solidFill>
                <a:hlinkClick r:id="rId6"/>
              </a:rPr>
              <a:t>https://www.hack2secure.com/blogs/understanding-broken-access-control-risk</a:t>
            </a:r>
            <a:endParaRPr sz="1800">
              <a:solidFill>
                <a:srgbClr val="FFFFFF"/>
              </a:solidFill>
            </a:endParaRPr>
          </a:p>
          <a:p>
            <a:pPr indent="-342900" lvl="0" marL="457200" rtl="0">
              <a:spcBef>
                <a:spcPts val="0"/>
              </a:spcBef>
              <a:spcAft>
                <a:spcPts val="0"/>
              </a:spcAft>
              <a:buClr>
                <a:srgbClr val="FFFFFF"/>
              </a:buClr>
              <a:buSzPts val="1800"/>
              <a:buChar char="●"/>
            </a:pPr>
            <a:r>
              <a:rPr lang="en" sz="1800" u="sng">
                <a:solidFill>
                  <a:srgbClr val="FFFFFF"/>
                </a:solidFill>
                <a:hlinkClick r:id="rId7"/>
              </a:rPr>
              <a:t>https://www.kiuwan.com/blog/owasp-top-10-2017-a5-broken-access-control/</a:t>
            </a:r>
            <a:r>
              <a:rPr lang="en" sz="1800">
                <a:solidFill>
                  <a:srgbClr val="FFFFFF"/>
                </a:solidFill>
              </a:rPr>
              <a:t> </a:t>
            </a:r>
            <a:endParaRPr sz="1800">
              <a:solidFill>
                <a:srgbClr val="FFFFFF"/>
              </a:solidFill>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00200" y="1728150"/>
            <a:ext cx="3687900" cy="1687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7000">
                <a:latin typeface="Droid Serif"/>
                <a:ea typeface="Droid Serif"/>
                <a:cs typeface="Droid Serif"/>
                <a:sym typeface="Droid Serif"/>
              </a:rPr>
              <a:t>What</a:t>
            </a:r>
            <a:r>
              <a:rPr lang="en" sz="6000">
                <a:latin typeface="Droid Serif"/>
                <a:ea typeface="Droid Serif"/>
                <a:cs typeface="Droid Serif"/>
                <a:sym typeface="Droid Serif"/>
              </a:rPr>
              <a:t> </a:t>
            </a:r>
            <a:endParaRPr sz="6000">
              <a:latin typeface="Droid Serif"/>
              <a:ea typeface="Droid Serif"/>
              <a:cs typeface="Droid Serif"/>
              <a:sym typeface="Droid Serif"/>
            </a:endParaRPr>
          </a:p>
          <a:p>
            <a:pPr indent="0" lvl="0" marL="0" algn="ctr">
              <a:spcBef>
                <a:spcPts val="0"/>
              </a:spcBef>
              <a:spcAft>
                <a:spcPts val="0"/>
              </a:spcAft>
              <a:buNone/>
            </a:pPr>
            <a:r>
              <a:rPr lang="en" sz="6000">
                <a:solidFill>
                  <a:schemeClr val="accent3"/>
                </a:solidFill>
                <a:latin typeface="Droid Serif"/>
                <a:ea typeface="Droid Serif"/>
                <a:cs typeface="Droid Serif"/>
                <a:sym typeface="Droid Serif"/>
              </a:rPr>
              <a:t>is</a:t>
            </a:r>
            <a:r>
              <a:rPr lang="en" sz="6000">
                <a:latin typeface="Droid Serif"/>
                <a:ea typeface="Droid Serif"/>
                <a:cs typeface="Droid Serif"/>
                <a:sym typeface="Droid Serif"/>
              </a:rPr>
              <a:t> it?</a:t>
            </a:r>
            <a:endParaRPr sz="6000">
              <a:latin typeface="Droid Serif"/>
              <a:ea typeface="Droid Serif"/>
              <a:cs typeface="Droid Serif"/>
              <a:sym typeface="Droid Serif"/>
            </a:endParaRPr>
          </a:p>
        </p:txBody>
      </p:sp>
      <p:sp>
        <p:nvSpPr>
          <p:cNvPr id="93" name="Shape 93"/>
          <p:cNvSpPr txBox="1"/>
          <p:nvPr>
            <p:ph idx="2" type="body"/>
          </p:nvPr>
        </p:nvSpPr>
        <p:spPr>
          <a:xfrm>
            <a:off x="5301825" y="977825"/>
            <a:ext cx="3374400" cy="3025500"/>
          </a:xfrm>
          <a:prstGeom prst="rect">
            <a:avLst/>
          </a:prstGeom>
        </p:spPr>
        <p:txBody>
          <a:bodyPr anchorCtr="0" anchor="t" bIns="91425" lIns="91425" spcFirstLastPara="1" rIns="91425" wrap="square" tIns="91425">
            <a:noAutofit/>
          </a:bodyPr>
          <a:lstStyle/>
          <a:p>
            <a:pPr indent="457200" lvl="0" marL="0">
              <a:spcBef>
                <a:spcPts val="0"/>
              </a:spcBef>
              <a:spcAft>
                <a:spcPts val="1600"/>
              </a:spcAft>
              <a:buNone/>
            </a:pPr>
            <a:r>
              <a:rPr lang="en" sz="2000">
                <a:solidFill>
                  <a:srgbClr val="000000"/>
                </a:solidFill>
                <a:latin typeface="Droid Serif"/>
                <a:ea typeface="Droid Serif"/>
                <a:cs typeface="Droid Serif"/>
                <a:sym typeface="Droid Serif"/>
              </a:rPr>
              <a:t>Access control, sometimes called authorization, is the means by which a web application grants access to specified content and functions to some users and not others.</a:t>
            </a:r>
            <a:endParaRPr sz="2000">
              <a:solidFill>
                <a:srgbClr val="000000"/>
              </a:solidFill>
              <a:latin typeface="Droid Serif"/>
              <a:ea typeface="Droid Serif"/>
              <a:cs typeface="Droid Serif"/>
              <a:sym typeface="Droid Serif"/>
            </a:endParaRPr>
          </a:p>
        </p:txBody>
      </p:sp>
      <p:pic>
        <p:nvPicPr>
          <p:cNvPr id="94" name="Shape 94"/>
          <p:cNvPicPr preferRelativeResize="0"/>
          <p:nvPr/>
        </p:nvPicPr>
        <p:blipFill rotWithShape="1">
          <a:blip r:embed="rId3">
            <a:alphaModFix/>
          </a:blip>
          <a:srcRect b="31380" l="39331" r="50290" t="52184"/>
          <a:stretch/>
        </p:blipFill>
        <p:spPr>
          <a:xfrm>
            <a:off x="7607600" y="3816450"/>
            <a:ext cx="948974" cy="845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311150" lvl="0" marL="685800" rtl="0">
              <a:spcBef>
                <a:spcPts val="300"/>
              </a:spcBef>
              <a:spcAft>
                <a:spcPts val="0"/>
              </a:spcAft>
              <a:buClr>
                <a:srgbClr val="252525"/>
              </a:buClr>
              <a:buSzPts val="1300"/>
              <a:buFont typeface="Droid Serif"/>
              <a:buChar char="●"/>
            </a:pPr>
            <a:r>
              <a:rPr lang="en">
                <a:solidFill>
                  <a:srgbClr val="252525"/>
                </a:solidFill>
                <a:latin typeface="Droid Serif"/>
                <a:ea typeface="Droid Serif"/>
                <a:cs typeface="Droid Serif"/>
                <a:sym typeface="Droid Serif"/>
              </a:rPr>
              <a:t>Bypassing access control checks by modifying the </a:t>
            </a:r>
            <a:r>
              <a:rPr lang="en">
                <a:solidFill>
                  <a:schemeClr val="accent3"/>
                </a:solidFill>
                <a:latin typeface="Droid Serif"/>
                <a:ea typeface="Droid Serif"/>
                <a:cs typeface="Droid Serif"/>
                <a:sym typeface="Droid Serif"/>
              </a:rPr>
              <a:t>URL</a:t>
            </a:r>
            <a:r>
              <a:rPr lang="en">
                <a:solidFill>
                  <a:srgbClr val="252525"/>
                </a:solidFill>
                <a:latin typeface="Droid Serif"/>
                <a:ea typeface="Droid Serif"/>
                <a:cs typeface="Droid Serif"/>
                <a:sym typeface="Droid Serif"/>
              </a:rPr>
              <a:t>, internal application state, or the HTML page, or simply using a </a:t>
            </a:r>
            <a:r>
              <a:rPr lang="en">
                <a:solidFill>
                  <a:schemeClr val="accent3"/>
                </a:solidFill>
                <a:latin typeface="Droid Serif"/>
                <a:ea typeface="Droid Serif"/>
                <a:cs typeface="Droid Serif"/>
                <a:sym typeface="Droid Serif"/>
              </a:rPr>
              <a:t>custom API attack tool</a:t>
            </a:r>
            <a:r>
              <a:rPr lang="en">
                <a:solidFill>
                  <a:srgbClr val="252525"/>
                </a:solidFill>
                <a:latin typeface="Droid Serif"/>
                <a:ea typeface="Droid Serif"/>
                <a:cs typeface="Droid Serif"/>
                <a:sym typeface="Droid Serif"/>
              </a:rPr>
              <a:t>.</a:t>
            </a:r>
            <a:endParaRPr>
              <a:solidFill>
                <a:srgbClr val="252525"/>
              </a:solidFill>
              <a:latin typeface="Droid Serif"/>
              <a:ea typeface="Droid Serif"/>
              <a:cs typeface="Droid Serif"/>
              <a:sym typeface="Droid Serif"/>
            </a:endParaRPr>
          </a:p>
          <a:p>
            <a:pPr indent="-311150" lvl="0" marL="685800" rtl="0">
              <a:spcBef>
                <a:spcPts val="0"/>
              </a:spcBef>
              <a:spcAft>
                <a:spcPts val="0"/>
              </a:spcAft>
              <a:buClr>
                <a:srgbClr val="252525"/>
              </a:buClr>
              <a:buSzPts val="1300"/>
              <a:buFont typeface="Droid Serif"/>
              <a:buChar char="●"/>
            </a:pPr>
            <a:r>
              <a:rPr lang="en">
                <a:solidFill>
                  <a:srgbClr val="252525"/>
                </a:solidFill>
                <a:latin typeface="Droid Serif"/>
                <a:ea typeface="Droid Serif"/>
                <a:cs typeface="Droid Serif"/>
                <a:sym typeface="Droid Serif"/>
              </a:rPr>
              <a:t>Allowing the </a:t>
            </a:r>
            <a:r>
              <a:rPr lang="en">
                <a:solidFill>
                  <a:schemeClr val="accent3"/>
                </a:solidFill>
                <a:latin typeface="Droid Serif"/>
                <a:ea typeface="Droid Serif"/>
                <a:cs typeface="Droid Serif"/>
                <a:sym typeface="Droid Serif"/>
              </a:rPr>
              <a:t>primary key</a:t>
            </a:r>
            <a:r>
              <a:rPr lang="en">
                <a:solidFill>
                  <a:srgbClr val="252525"/>
                </a:solidFill>
                <a:latin typeface="Droid Serif"/>
                <a:ea typeface="Droid Serif"/>
                <a:cs typeface="Droid Serif"/>
                <a:sym typeface="Droid Serif"/>
              </a:rPr>
              <a:t> to be changed to another's users record, permitting viewing or editing someone else's account.</a:t>
            </a:r>
            <a:endParaRPr>
              <a:solidFill>
                <a:srgbClr val="252525"/>
              </a:solidFill>
              <a:latin typeface="Droid Serif"/>
              <a:ea typeface="Droid Serif"/>
              <a:cs typeface="Droid Serif"/>
              <a:sym typeface="Droid Serif"/>
            </a:endParaRPr>
          </a:p>
          <a:p>
            <a:pPr indent="-311150" lvl="0" marL="685800" rtl="0">
              <a:spcBef>
                <a:spcPts val="0"/>
              </a:spcBef>
              <a:spcAft>
                <a:spcPts val="0"/>
              </a:spcAft>
              <a:buClr>
                <a:srgbClr val="252525"/>
              </a:buClr>
              <a:buSzPts val="1300"/>
              <a:buFont typeface="Droid Serif"/>
              <a:buChar char="●"/>
            </a:pPr>
            <a:r>
              <a:rPr lang="en">
                <a:solidFill>
                  <a:srgbClr val="252525"/>
                </a:solidFill>
                <a:latin typeface="Droid Serif"/>
                <a:ea typeface="Droid Serif"/>
                <a:cs typeface="Droid Serif"/>
                <a:sym typeface="Droid Serif"/>
              </a:rPr>
              <a:t>Elevation of privilege. Acting as a user </a:t>
            </a:r>
            <a:r>
              <a:rPr lang="en">
                <a:solidFill>
                  <a:schemeClr val="accent3"/>
                </a:solidFill>
                <a:latin typeface="Droid Serif"/>
                <a:ea typeface="Droid Serif"/>
                <a:cs typeface="Droid Serif"/>
                <a:sym typeface="Droid Serif"/>
              </a:rPr>
              <a:t>without being logged in</a:t>
            </a:r>
            <a:r>
              <a:rPr lang="en">
                <a:solidFill>
                  <a:srgbClr val="252525"/>
                </a:solidFill>
                <a:latin typeface="Droid Serif"/>
                <a:ea typeface="Droid Serif"/>
                <a:cs typeface="Droid Serif"/>
                <a:sym typeface="Droid Serif"/>
              </a:rPr>
              <a:t>, or acting </a:t>
            </a:r>
            <a:r>
              <a:rPr lang="en">
                <a:solidFill>
                  <a:schemeClr val="accent3"/>
                </a:solidFill>
                <a:latin typeface="Droid Serif"/>
                <a:ea typeface="Droid Serif"/>
                <a:cs typeface="Droid Serif"/>
                <a:sym typeface="Droid Serif"/>
              </a:rPr>
              <a:t>as an admin </a:t>
            </a:r>
            <a:r>
              <a:rPr lang="en">
                <a:solidFill>
                  <a:srgbClr val="252525"/>
                </a:solidFill>
                <a:latin typeface="Droid Serif"/>
                <a:ea typeface="Droid Serif"/>
                <a:cs typeface="Droid Serif"/>
                <a:sym typeface="Droid Serif"/>
              </a:rPr>
              <a:t>when logged in as a user.</a:t>
            </a:r>
            <a:endParaRPr>
              <a:solidFill>
                <a:srgbClr val="252525"/>
              </a:solidFill>
              <a:latin typeface="Droid Serif"/>
              <a:ea typeface="Droid Serif"/>
              <a:cs typeface="Droid Serif"/>
              <a:sym typeface="Droid Serif"/>
            </a:endParaRPr>
          </a:p>
          <a:p>
            <a:pPr indent="-311150" lvl="0" marL="685800" rtl="0">
              <a:spcBef>
                <a:spcPts val="0"/>
              </a:spcBef>
              <a:spcAft>
                <a:spcPts val="0"/>
              </a:spcAft>
              <a:buClr>
                <a:srgbClr val="252525"/>
              </a:buClr>
              <a:buSzPts val="1300"/>
              <a:buFont typeface="Droid Serif"/>
              <a:buChar char="●"/>
            </a:pPr>
            <a:r>
              <a:rPr lang="en">
                <a:solidFill>
                  <a:srgbClr val="252525"/>
                </a:solidFill>
                <a:latin typeface="Droid Serif"/>
                <a:ea typeface="Droid Serif"/>
                <a:cs typeface="Droid Serif"/>
                <a:sym typeface="Droid Serif"/>
              </a:rPr>
              <a:t>Metadata manipulation, such as replaying or tampering with a JSON Web Token (JWT) access control</a:t>
            </a:r>
            <a:r>
              <a:rPr lang="en">
                <a:solidFill>
                  <a:schemeClr val="accent3"/>
                </a:solidFill>
                <a:latin typeface="Droid Serif"/>
                <a:ea typeface="Droid Serif"/>
                <a:cs typeface="Droid Serif"/>
                <a:sym typeface="Droid Serif"/>
              </a:rPr>
              <a:t> token or a cookie or hidden field</a:t>
            </a:r>
            <a:r>
              <a:rPr lang="en">
                <a:solidFill>
                  <a:srgbClr val="252525"/>
                </a:solidFill>
                <a:latin typeface="Droid Serif"/>
                <a:ea typeface="Droid Serif"/>
                <a:cs typeface="Droid Serif"/>
                <a:sym typeface="Droid Serif"/>
              </a:rPr>
              <a:t> manipulated to elevate privileges, or abusing JWT invalidation</a:t>
            </a:r>
            <a:endParaRPr>
              <a:solidFill>
                <a:srgbClr val="252525"/>
              </a:solidFill>
              <a:latin typeface="Droid Serif"/>
              <a:ea typeface="Droid Serif"/>
              <a:cs typeface="Droid Serif"/>
              <a:sym typeface="Droid Serif"/>
            </a:endParaRPr>
          </a:p>
          <a:p>
            <a:pPr indent="-311150" lvl="0" marL="685800" rtl="0">
              <a:spcBef>
                <a:spcPts val="0"/>
              </a:spcBef>
              <a:spcAft>
                <a:spcPts val="0"/>
              </a:spcAft>
              <a:buClr>
                <a:srgbClr val="252525"/>
              </a:buClr>
              <a:buSzPts val="1300"/>
              <a:buFont typeface="Droid Serif"/>
              <a:buChar char="●"/>
            </a:pPr>
            <a:r>
              <a:rPr lang="en">
                <a:solidFill>
                  <a:srgbClr val="252525"/>
                </a:solidFill>
                <a:latin typeface="Droid Serif"/>
                <a:ea typeface="Droid Serif"/>
                <a:cs typeface="Droid Serif"/>
                <a:sym typeface="Droid Serif"/>
              </a:rPr>
              <a:t>CORS</a:t>
            </a:r>
            <a:r>
              <a:rPr lang="en">
                <a:solidFill>
                  <a:schemeClr val="accent3"/>
                </a:solidFill>
                <a:latin typeface="Droid Serif"/>
                <a:ea typeface="Droid Serif"/>
                <a:cs typeface="Droid Serif"/>
                <a:sym typeface="Droid Serif"/>
              </a:rPr>
              <a:t> misconfiguration </a:t>
            </a:r>
            <a:r>
              <a:rPr lang="en">
                <a:solidFill>
                  <a:srgbClr val="252525"/>
                </a:solidFill>
                <a:latin typeface="Droid Serif"/>
                <a:ea typeface="Droid Serif"/>
                <a:cs typeface="Droid Serif"/>
                <a:sym typeface="Droid Serif"/>
              </a:rPr>
              <a:t>allows unauthorized API access.</a:t>
            </a:r>
            <a:endParaRPr>
              <a:solidFill>
                <a:srgbClr val="252525"/>
              </a:solidFill>
              <a:latin typeface="Droid Serif"/>
              <a:ea typeface="Droid Serif"/>
              <a:cs typeface="Droid Serif"/>
              <a:sym typeface="Droid Serif"/>
            </a:endParaRPr>
          </a:p>
          <a:p>
            <a:pPr indent="-311150" lvl="0" marL="685800" rtl="0">
              <a:spcBef>
                <a:spcPts val="0"/>
              </a:spcBef>
              <a:spcAft>
                <a:spcPts val="0"/>
              </a:spcAft>
              <a:buClr>
                <a:srgbClr val="252525"/>
              </a:buClr>
              <a:buSzPts val="1300"/>
              <a:buFont typeface="Droid Serif"/>
              <a:buChar char="●"/>
            </a:pPr>
            <a:r>
              <a:rPr lang="en">
                <a:solidFill>
                  <a:schemeClr val="accent3"/>
                </a:solidFill>
                <a:latin typeface="Droid Serif"/>
                <a:ea typeface="Droid Serif"/>
                <a:cs typeface="Droid Serif"/>
                <a:sym typeface="Droid Serif"/>
              </a:rPr>
              <a:t>Force browsing</a:t>
            </a:r>
            <a:r>
              <a:rPr lang="en">
                <a:solidFill>
                  <a:srgbClr val="252525"/>
                </a:solidFill>
                <a:latin typeface="Droid Serif"/>
                <a:ea typeface="Droid Serif"/>
                <a:cs typeface="Droid Serif"/>
                <a:sym typeface="Droid Serif"/>
              </a:rPr>
              <a:t> to authenticated pages as an unauthenticated user or to privileged pages as a standard user. Accessing API with missing access controls for POST, PUT and DELETE.</a:t>
            </a:r>
            <a:endParaRPr>
              <a:solidFill>
                <a:srgbClr val="252525"/>
              </a:solidFill>
              <a:latin typeface="Droid Serif"/>
              <a:ea typeface="Droid Serif"/>
              <a:cs typeface="Droid Serif"/>
              <a:sym typeface="Droid Serif"/>
            </a:endParaRPr>
          </a:p>
          <a:p>
            <a:pPr indent="0" lvl="0" marL="0">
              <a:spcBef>
                <a:spcPts val="100"/>
              </a:spcBef>
              <a:spcAft>
                <a:spcPts val="1600"/>
              </a:spcAft>
              <a:buNone/>
            </a:pPr>
            <a:r>
              <a:t/>
            </a:r>
            <a:endParaRPr>
              <a:latin typeface="Droid Serif"/>
              <a:ea typeface="Droid Serif"/>
              <a:cs typeface="Droid Serif"/>
              <a:sym typeface="Droid Serif"/>
            </a:endParaRPr>
          </a:p>
        </p:txBody>
      </p:sp>
      <p:sp>
        <p:nvSpPr>
          <p:cNvPr id="100" name="Shape 100"/>
          <p:cNvSpPr txBox="1"/>
          <p:nvPr>
            <p:ph type="title"/>
          </p:nvPr>
        </p:nvSpPr>
        <p:spPr>
          <a:xfrm>
            <a:off x="729450" y="507900"/>
            <a:ext cx="7688700" cy="535200"/>
          </a:xfrm>
          <a:prstGeom prst="rect">
            <a:avLst/>
          </a:prstGeom>
        </p:spPr>
        <p:txBody>
          <a:bodyPr anchorCtr="0" anchor="t" bIns="91425" lIns="91425" spcFirstLastPara="1" rIns="91425" wrap="square" tIns="91425">
            <a:noAutofit/>
          </a:bodyPr>
          <a:lstStyle/>
          <a:p>
            <a:pPr indent="0" lvl="0" marL="0" rtl="0">
              <a:lnSpc>
                <a:spcPct val="115000"/>
              </a:lnSpc>
              <a:spcBef>
                <a:spcPts val="600"/>
              </a:spcBef>
              <a:spcAft>
                <a:spcPts val="600"/>
              </a:spcAft>
              <a:buNone/>
            </a:pPr>
            <a:r>
              <a:rPr lang="en" sz="2200">
                <a:solidFill>
                  <a:srgbClr val="252525"/>
                </a:solidFill>
                <a:latin typeface="Droid Serif"/>
                <a:ea typeface="Droid Serif"/>
                <a:cs typeface="Droid Serif"/>
                <a:sym typeface="Droid Serif"/>
              </a:rPr>
              <a:t>Common access control vulnerabilities include:</a:t>
            </a:r>
            <a:endParaRPr sz="2200">
              <a:latin typeface="Droid Serif"/>
              <a:ea typeface="Droid Serif"/>
              <a:cs typeface="Droid Serif"/>
              <a:sym typeface="Droid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71975" y="1193850"/>
            <a:ext cx="3687900" cy="168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0">
                <a:latin typeface="Droid Serif"/>
                <a:ea typeface="Droid Serif"/>
                <a:cs typeface="Droid Serif"/>
                <a:sym typeface="Droid Serif"/>
              </a:rPr>
              <a:t>Why </a:t>
            </a:r>
            <a:endParaRPr sz="8000">
              <a:latin typeface="Droid Serif"/>
              <a:ea typeface="Droid Serif"/>
              <a:cs typeface="Droid Serif"/>
              <a:sym typeface="Droid Serif"/>
            </a:endParaRPr>
          </a:p>
          <a:p>
            <a:pPr indent="0" lvl="0" marL="0" rtl="0" algn="ctr">
              <a:spcBef>
                <a:spcPts val="0"/>
              </a:spcBef>
              <a:spcAft>
                <a:spcPts val="0"/>
              </a:spcAft>
              <a:buNone/>
            </a:pPr>
            <a:r>
              <a:rPr lang="en" sz="4000">
                <a:latin typeface="Droid Serif"/>
                <a:ea typeface="Droid Serif"/>
                <a:cs typeface="Droid Serif"/>
                <a:sym typeface="Droid Serif"/>
              </a:rPr>
              <a:t>it is </a:t>
            </a:r>
            <a:r>
              <a:rPr lang="en" sz="6000">
                <a:solidFill>
                  <a:schemeClr val="accent3"/>
                </a:solidFill>
                <a:latin typeface="Droid Serif"/>
                <a:ea typeface="Droid Serif"/>
                <a:cs typeface="Droid Serif"/>
                <a:sym typeface="Droid Serif"/>
              </a:rPr>
              <a:t>harmful</a:t>
            </a:r>
            <a:endParaRPr sz="6000">
              <a:solidFill>
                <a:schemeClr val="accent3"/>
              </a:solidFill>
              <a:latin typeface="Droid Serif"/>
              <a:ea typeface="Droid Serif"/>
              <a:cs typeface="Droid Serif"/>
              <a:sym typeface="Droid Serif"/>
            </a:endParaRPr>
          </a:p>
        </p:txBody>
      </p:sp>
      <p:sp>
        <p:nvSpPr>
          <p:cNvPr id="106" name="Shape 106"/>
          <p:cNvSpPr txBox="1"/>
          <p:nvPr>
            <p:ph idx="2" type="body"/>
          </p:nvPr>
        </p:nvSpPr>
        <p:spPr>
          <a:xfrm>
            <a:off x="5027425" y="646450"/>
            <a:ext cx="3732000" cy="3025500"/>
          </a:xfrm>
          <a:prstGeom prst="rect">
            <a:avLst/>
          </a:prstGeom>
        </p:spPr>
        <p:txBody>
          <a:bodyPr anchorCtr="0" anchor="t" bIns="91425" lIns="91425" spcFirstLastPara="1" rIns="91425" wrap="square" tIns="91425">
            <a:noAutofit/>
          </a:bodyPr>
          <a:lstStyle/>
          <a:p>
            <a:pPr indent="457200" lvl="0" marL="0" rtl="0">
              <a:spcBef>
                <a:spcPts val="0"/>
              </a:spcBef>
              <a:spcAft>
                <a:spcPts val="0"/>
              </a:spcAft>
              <a:buNone/>
            </a:pPr>
            <a:r>
              <a:rPr lang="en" sz="1400">
                <a:solidFill>
                  <a:srgbClr val="000000"/>
                </a:solidFill>
                <a:highlight>
                  <a:srgbClr val="FFFFFF"/>
                </a:highlight>
                <a:latin typeface="Droid Serif"/>
                <a:ea typeface="Droid Serif"/>
                <a:cs typeface="Droid Serif"/>
                <a:sym typeface="Droid Serif"/>
              </a:rPr>
              <a:t>Broken access control is a threat that is easily exploitable and widespread, as many websites allow unauthorized users to access areas of the site with a simple cut and paste into the browser. In addition to viewing unauthorized content, an attacker might be able to change or delete content, perform unauthorized functions, or even take over site administration.</a:t>
            </a:r>
            <a:endParaRPr sz="1400">
              <a:solidFill>
                <a:srgbClr val="000000"/>
              </a:solidFill>
              <a:highlight>
                <a:srgbClr val="FFFFFF"/>
              </a:highlight>
              <a:latin typeface="Droid Serif"/>
              <a:ea typeface="Droid Serif"/>
              <a:cs typeface="Droid Serif"/>
              <a:sym typeface="Droid Serif"/>
            </a:endParaRPr>
          </a:p>
          <a:p>
            <a:pPr indent="457200" lvl="0" marL="0" rtl="0">
              <a:spcBef>
                <a:spcPts val="1600"/>
              </a:spcBef>
              <a:spcAft>
                <a:spcPts val="1600"/>
              </a:spcAft>
              <a:buNone/>
            </a:pPr>
            <a:r>
              <a:rPr lang="en" sz="1400">
                <a:solidFill>
                  <a:srgbClr val="000000"/>
                </a:solidFill>
                <a:highlight>
                  <a:srgbClr val="FFFFFF"/>
                </a:highlight>
                <a:latin typeface="Droid Serif"/>
                <a:ea typeface="Droid Serif"/>
                <a:cs typeface="Droid Serif"/>
                <a:sym typeface="Droid Serif"/>
              </a:rPr>
              <a:t>O</a:t>
            </a:r>
            <a:r>
              <a:rPr lang="en" sz="1400">
                <a:solidFill>
                  <a:srgbClr val="000000"/>
                </a:solidFill>
                <a:highlight>
                  <a:srgbClr val="FFFFFF"/>
                </a:highlight>
                <a:latin typeface="Droid Serif"/>
                <a:ea typeface="Droid Serif"/>
                <a:cs typeface="Droid Serif"/>
                <a:sym typeface="Droid Serif"/>
              </a:rPr>
              <a:t>nce they’re in, hackers can access other users’ accounts logs, there details, change permissions, and essentially take over the system as an admin.</a:t>
            </a:r>
            <a:endParaRPr sz="1400">
              <a:solidFill>
                <a:srgbClr val="000000"/>
              </a:solidFill>
              <a:latin typeface="Droid Serif"/>
              <a:ea typeface="Droid Serif"/>
              <a:cs typeface="Droid Serif"/>
              <a:sym typeface="Droid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727650" y="592975"/>
            <a:ext cx="7688700" cy="535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200"/>
              </a:spcAft>
              <a:buNone/>
            </a:pPr>
            <a:r>
              <a:rPr lang="en" sz="3000">
                <a:solidFill>
                  <a:srgbClr val="4A1647"/>
                </a:solidFill>
                <a:latin typeface="Droid Serif"/>
                <a:ea typeface="Droid Serif"/>
                <a:cs typeface="Droid Serif"/>
                <a:sym typeface="Droid Serif"/>
              </a:rPr>
              <a:t>Example Attack Scenarios</a:t>
            </a:r>
            <a:endParaRPr sz="3000">
              <a:latin typeface="Droid Serif"/>
              <a:ea typeface="Droid Serif"/>
              <a:cs typeface="Droid Serif"/>
              <a:sym typeface="Droid Serif"/>
            </a:endParaRPr>
          </a:p>
        </p:txBody>
      </p:sp>
      <p:sp>
        <p:nvSpPr>
          <p:cNvPr id="112" name="Shape 112"/>
          <p:cNvSpPr txBox="1"/>
          <p:nvPr>
            <p:ph idx="1" type="body"/>
          </p:nvPr>
        </p:nvSpPr>
        <p:spPr>
          <a:xfrm>
            <a:off x="793250" y="1549900"/>
            <a:ext cx="7688700" cy="22611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800">
                <a:solidFill>
                  <a:srgbClr val="252525"/>
                </a:solidFill>
                <a:latin typeface="Droid Serif"/>
                <a:ea typeface="Droid Serif"/>
                <a:cs typeface="Droid Serif"/>
                <a:sym typeface="Droid Serif"/>
              </a:rPr>
              <a:t>Scenario #1</a:t>
            </a:r>
            <a:r>
              <a:rPr lang="en" sz="1800">
                <a:solidFill>
                  <a:srgbClr val="252525"/>
                </a:solidFill>
                <a:latin typeface="Droid Serif"/>
                <a:ea typeface="Droid Serif"/>
                <a:cs typeface="Droid Serif"/>
                <a:sym typeface="Droid Serif"/>
              </a:rPr>
              <a:t>: The application uses unverified data in a SQL call that is accessing account information:</a:t>
            </a:r>
            <a:endParaRPr sz="1800">
              <a:solidFill>
                <a:srgbClr val="252525"/>
              </a:solidFill>
              <a:latin typeface="Droid Serif"/>
              <a:ea typeface="Droid Serif"/>
              <a:cs typeface="Droid Serif"/>
              <a:sym typeface="Droid Serif"/>
            </a:endParaRPr>
          </a:p>
          <a:p>
            <a:pPr indent="0" lvl="0" marL="228600" marR="228600" rtl="0">
              <a:spcBef>
                <a:spcPts val="600"/>
              </a:spcBef>
              <a:spcAft>
                <a:spcPts val="0"/>
              </a:spcAft>
              <a:buNone/>
            </a:pPr>
            <a:r>
              <a:rPr b="1" lang="en" sz="1800">
                <a:solidFill>
                  <a:srgbClr val="FF0000"/>
                </a:solidFill>
                <a:latin typeface="Droid Serif"/>
                <a:ea typeface="Droid Serif"/>
                <a:cs typeface="Droid Serif"/>
                <a:sym typeface="Droid Serif"/>
              </a:rPr>
              <a:t>pstmt.setString(1, request.getParameter("acct"));</a:t>
            </a:r>
            <a:endParaRPr b="1" sz="1800">
              <a:solidFill>
                <a:srgbClr val="FF0000"/>
              </a:solidFill>
              <a:latin typeface="Droid Serif"/>
              <a:ea typeface="Droid Serif"/>
              <a:cs typeface="Droid Serif"/>
              <a:sym typeface="Droid Serif"/>
            </a:endParaRPr>
          </a:p>
          <a:p>
            <a:pPr indent="0" lvl="0" marL="228600" marR="228600" rtl="0">
              <a:spcBef>
                <a:spcPts val="0"/>
              </a:spcBef>
              <a:spcAft>
                <a:spcPts val="0"/>
              </a:spcAft>
              <a:buNone/>
            </a:pPr>
            <a:r>
              <a:rPr b="1" lang="en" sz="1800">
                <a:solidFill>
                  <a:srgbClr val="252525"/>
                </a:solidFill>
                <a:latin typeface="Droid Serif"/>
                <a:ea typeface="Droid Serif"/>
                <a:cs typeface="Droid Serif"/>
                <a:sym typeface="Droid Serif"/>
              </a:rPr>
              <a:t>ResultSet results = pstmt.executeQuery( );</a:t>
            </a:r>
            <a:endParaRPr b="1" sz="1800">
              <a:solidFill>
                <a:srgbClr val="252525"/>
              </a:solidFill>
              <a:latin typeface="Droid Serif"/>
              <a:ea typeface="Droid Serif"/>
              <a:cs typeface="Droid Serif"/>
              <a:sym typeface="Droid Serif"/>
            </a:endParaRPr>
          </a:p>
          <a:p>
            <a:pPr indent="0" lvl="0" marL="0" rtl="0">
              <a:spcBef>
                <a:spcPts val="600"/>
              </a:spcBef>
              <a:spcAft>
                <a:spcPts val="0"/>
              </a:spcAft>
              <a:buNone/>
            </a:pPr>
            <a:r>
              <a:rPr lang="en" sz="1800">
                <a:solidFill>
                  <a:srgbClr val="252525"/>
                </a:solidFill>
                <a:latin typeface="Droid Serif"/>
                <a:ea typeface="Droid Serif"/>
                <a:cs typeface="Droid Serif"/>
                <a:sym typeface="Droid Serif"/>
              </a:rPr>
              <a:t>An attacker simply modifies the 'acct' parameter in the browser to send whatever account number they want. If not properly verified, the attacker can access any user's account.</a:t>
            </a:r>
            <a:endParaRPr sz="1800">
              <a:solidFill>
                <a:srgbClr val="252525"/>
              </a:solidFill>
              <a:latin typeface="Droid Serif"/>
              <a:ea typeface="Droid Serif"/>
              <a:cs typeface="Droid Serif"/>
              <a:sym typeface="Droid Serif"/>
            </a:endParaRPr>
          </a:p>
          <a:p>
            <a:pPr indent="0" lvl="0" marL="228600" marR="228600" rtl="0">
              <a:spcBef>
                <a:spcPts val="600"/>
              </a:spcBef>
              <a:spcAft>
                <a:spcPts val="0"/>
              </a:spcAft>
              <a:buNone/>
            </a:pPr>
            <a:r>
              <a:rPr b="1" lang="en" sz="1800">
                <a:solidFill>
                  <a:srgbClr val="252525"/>
                </a:solidFill>
                <a:latin typeface="Droid Serif"/>
                <a:ea typeface="Droid Serif"/>
                <a:cs typeface="Droid Serif"/>
                <a:sym typeface="Droid Serif"/>
              </a:rPr>
              <a:t>http://example.com/app/accountInfo?acct=</a:t>
            </a:r>
            <a:r>
              <a:rPr b="1" lang="en" sz="1800">
                <a:solidFill>
                  <a:srgbClr val="FF0000"/>
                </a:solidFill>
                <a:latin typeface="Droid Serif"/>
                <a:ea typeface="Droid Serif"/>
                <a:cs typeface="Droid Serif"/>
                <a:sym typeface="Droid Serif"/>
              </a:rPr>
              <a:t>notmyacct</a:t>
            </a:r>
            <a:endParaRPr b="1" sz="1800">
              <a:solidFill>
                <a:srgbClr val="FF0000"/>
              </a:solidFill>
              <a:latin typeface="Droid Serif"/>
              <a:ea typeface="Droid Serif"/>
              <a:cs typeface="Droid Serif"/>
              <a:sym typeface="Droid Serif"/>
            </a:endParaRPr>
          </a:p>
          <a:p>
            <a:pPr indent="0" lvl="0" marL="0">
              <a:spcBef>
                <a:spcPts val="0"/>
              </a:spcBef>
              <a:spcAft>
                <a:spcPts val="1600"/>
              </a:spcAft>
              <a:buNone/>
            </a:pPr>
            <a:r>
              <a:t/>
            </a:r>
            <a:endParaRPr sz="1800">
              <a:latin typeface="Droid Serif"/>
              <a:ea typeface="Droid Serif"/>
              <a:cs typeface="Droid Serif"/>
              <a:sym typeface="Droid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727650" y="592975"/>
            <a:ext cx="7688700" cy="535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200"/>
              </a:spcAft>
              <a:buNone/>
            </a:pPr>
            <a:r>
              <a:rPr lang="en" sz="3000">
                <a:solidFill>
                  <a:srgbClr val="4A1647"/>
                </a:solidFill>
                <a:latin typeface="Droid Serif"/>
                <a:ea typeface="Droid Serif"/>
                <a:cs typeface="Droid Serif"/>
                <a:sym typeface="Droid Serif"/>
              </a:rPr>
              <a:t>Example Attack Scenarios</a:t>
            </a:r>
            <a:endParaRPr sz="3000">
              <a:latin typeface="Droid Serif"/>
              <a:ea typeface="Droid Serif"/>
              <a:cs typeface="Droid Serif"/>
              <a:sym typeface="Droid Serif"/>
            </a:endParaRPr>
          </a:p>
        </p:txBody>
      </p:sp>
      <p:sp>
        <p:nvSpPr>
          <p:cNvPr id="118" name="Shape 118"/>
          <p:cNvSpPr txBox="1"/>
          <p:nvPr>
            <p:ph idx="1" type="body"/>
          </p:nvPr>
        </p:nvSpPr>
        <p:spPr>
          <a:xfrm>
            <a:off x="793250" y="1473700"/>
            <a:ext cx="7688700" cy="22611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800">
                <a:solidFill>
                  <a:srgbClr val="252525"/>
                </a:solidFill>
                <a:latin typeface="Droid Serif"/>
                <a:ea typeface="Droid Serif"/>
                <a:cs typeface="Droid Serif"/>
                <a:sym typeface="Droid Serif"/>
              </a:rPr>
              <a:t>Scenario #2</a:t>
            </a:r>
            <a:r>
              <a:rPr lang="en" sz="1800">
                <a:solidFill>
                  <a:srgbClr val="252525"/>
                </a:solidFill>
                <a:latin typeface="Droid Serif"/>
                <a:ea typeface="Droid Serif"/>
                <a:cs typeface="Droid Serif"/>
                <a:sym typeface="Droid Serif"/>
              </a:rPr>
              <a:t>: An attacker simply force browses to target URLs. Admin rights are required for access to the admin page.</a:t>
            </a:r>
            <a:endParaRPr sz="1800">
              <a:solidFill>
                <a:srgbClr val="252525"/>
              </a:solidFill>
              <a:latin typeface="Droid Serif"/>
              <a:ea typeface="Droid Serif"/>
              <a:cs typeface="Droid Serif"/>
              <a:sym typeface="Droid Serif"/>
            </a:endParaRPr>
          </a:p>
          <a:p>
            <a:pPr indent="0" lvl="0" marL="228600" marR="228600" rtl="0">
              <a:spcBef>
                <a:spcPts val="600"/>
              </a:spcBef>
              <a:spcAft>
                <a:spcPts val="0"/>
              </a:spcAft>
              <a:buNone/>
            </a:pPr>
            <a:r>
              <a:rPr b="1" lang="en" sz="1800">
                <a:solidFill>
                  <a:srgbClr val="252525"/>
                </a:solidFill>
                <a:latin typeface="Droid Serif"/>
                <a:ea typeface="Droid Serif"/>
                <a:cs typeface="Droid Serif"/>
                <a:sym typeface="Droid Serif"/>
              </a:rPr>
              <a:t>http://example.com/app/getappInfo</a:t>
            </a:r>
            <a:endParaRPr b="1" sz="1800">
              <a:solidFill>
                <a:srgbClr val="252525"/>
              </a:solidFill>
              <a:latin typeface="Droid Serif"/>
              <a:ea typeface="Droid Serif"/>
              <a:cs typeface="Droid Serif"/>
              <a:sym typeface="Droid Serif"/>
            </a:endParaRPr>
          </a:p>
          <a:p>
            <a:pPr indent="0" lvl="0" marL="228600" marR="228600" rtl="0">
              <a:spcBef>
                <a:spcPts val="0"/>
              </a:spcBef>
              <a:spcAft>
                <a:spcPts val="0"/>
              </a:spcAft>
              <a:buNone/>
            </a:pPr>
            <a:r>
              <a:rPr b="1" lang="en" sz="1800">
                <a:solidFill>
                  <a:srgbClr val="252525"/>
                </a:solidFill>
                <a:latin typeface="Droid Serif"/>
                <a:ea typeface="Droid Serif"/>
                <a:cs typeface="Droid Serif"/>
                <a:sym typeface="Droid Serif"/>
              </a:rPr>
              <a:t>http://example.com/app/</a:t>
            </a:r>
            <a:r>
              <a:rPr b="1" lang="en" sz="1800">
                <a:solidFill>
                  <a:srgbClr val="FF0000"/>
                </a:solidFill>
                <a:latin typeface="Droid Serif"/>
                <a:ea typeface="Droid Serif"/>
                <a:cs typeface="Droid Serif"/>
                <a:sym typeface="Droid Serif"/>
              </a:rPr>
              <a:t>admin_getappInfo</a:t>
            </a:r>
            <a:endParaRPr b="1" sz="1800">
              <a:solidFill>
                <a:srgbClr val="FF0000"/>
              </a:solidFill>
              <a:latin typeface="Droid Serif"/>
              <a:ea typeface="Droid Serif"/>
              <a:cs typeface="Droid Serif"/>
              <a:sym typeface="Droid Serif"/>
            </a:endParaRPr>
          </a:p>
          <a:p>
            <a:pPr indent="0" lvl="0" marL="0" rtl="0">
              <a:spcBef>
                <a:spcPts val="600"/>
              </a:spcBef>
              <a:spcAft>
                <a:spcPts val="0"/>
              </a:spcAft>
              <a:buNone/>
            </a:pPr>
            <a:r>
              <a:rPr lang="en" sz="1800">
                <a:solidFill>
                  <a:srgbClr val="252525"/>
                </a:solidFill>
                <a:latin typeface="Droid Serif"/>
                <a:ea typeface="Droid Serif"/>
                <a:cs typeface="Droid Serif"/>
                <a:sym typeface="Droid Serif"/>
              </a:rPr>
              <a:t>If an unauthenticated user can access either page, it’s a flaw. If a non-admin can access the admin page, this is a flaw.</a:t>
            </a:r>
            <a:endParaRPr sz="1800">
              <a:solidFill>
                <a:srgbClr val="252525"/>
              </a:solidFill>
              <a:latin typeface="Droid Serif"/>
              <a:ea typeface="Droid Serif"/>
              <a:cs typeface="Droid Serif"/>
              <a:sym typeface="Droid Serif"/>
            </a:endParaRPr>
          </a:p>
          <a:p>
            <a:pPr indent="0" lvl="0" marL="0" rtl="0">
              <a:spcBef>
                <a:spcPts val="600"/>
              </a:spcBef>
              <a:spcAft>
                <a:spcPts val="1600"/>
              </a:spcAft>
              <a:buNone/>
            </a:pPr>
            <a:r>
              <a:t/>
            </a:r>
            <a:endParaRPr sz="1800">
              <a:latin typeface="Droid Serif"/>
              <a:ea typeface="Droid Serif"/>
              <a:cs typeface="Droid Serif"/>
              <a:sym typeface="Droid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71975" y="1193850"/>
            <a:ext cx="3687900" cy="168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0">
                <a:latin typeface="Droid Serif"/>
                <a:ea typeface="Droid Serif"/>
                <a:cs typeface="Droid Serif"/>
                <a:sym typeface="Droid Serif"/>
              </a:rPr>
              <a:t>How</a:t>
            </a:r>
            <a:endParaRPr sz="8000">
              <a:latin typeface="Droid Serif"/>
              <a:ea typeface="Droid Serif"/>
              <a:cs typeface="Droid Serif"/>
              <a:sym typeface="Droid Serif"/>
            </a:endParaRPr>
          </a:p>
          <a:p>
            <a:pPr indent="0" lvl="0" marL="0" rtl="0" algn="ctr">
              <a:spcBef>
                <a:spcPts val="0"/>
              </a:spcBef>
              <a:spcAft>
                <a:spcPts val="0"/>
              </a:spcAft>
              <a:buNone/>
            </a:pPr>
            <a:r>
              <a:rPr lang="en" sz="4000">
                <a:latin typeface="Droid Serif"/>
                <a:ea typeface="Droid Serif"/>
                <a:cs typeface="Droid Serif"/>
                <a:sym typeface="Droid Serif"/>
              </a:rPr>
              <a:t>to </a:t>
            </a:r>
            <a:r>
              <a:rPr lang="en" sz="6000">
                <a:solidFill>
                  <a:schemeClr val="accent3"/>
                </a:solidFill>
                <a:latin typeface="Droid Serif"/>
                <a:ea typeface="Droid Serif"/>
                <a:cs typeface="Droid Serif"/>
                <a:sym typeface="Droid Serif"/>
              </a:rPr>
              <a:t>prevent</a:t>
            </a:r>
            <a:endParaRPr sz="6000">
              <a:solidFill>
                <a:schemeClr val="accent3"/>
              </a:solidFill>
              <a:latin typeface="Droid Serif"/>
              <a:ea typeface="Droid Serif"/>
              <a:cs typeface="Droid Serif"/>
              <a:sym typeface="Droid Serif"/>
            </a:endParaRPr>
          </a:p>
        </p:txBody>
      </p:sp>
      <p:sp>
        <p:nvSpPr>
          <p:cNvPr id="124" name="Shape 124"/>
          <p:cNvSpPr txBox="1"/>
          <p:nvPr>
            <p:ph idx="2" type="body"/>
          </p:nvPr>
        </p:nvSpPr>
        <p:spPr>
          <a:xfrm>
            <a:off x="5181325" y="519725"/>
            <a:ext cx="3374400" cy="302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24292E"/>
                </a:solidFill>
                <a:latin typeface="Droid Serif"/>
                <a:ea typeface="Droid Serif"/>
                <a:cs typeface="Droid Serif"/>
                <a:sym typeface="Droid Serif"/>
              </a:rPr>
              <a:t>Access control is only effective if enforced in trusted server-side code or server-less API, where the attacker cannot modify the access control check or metadata.</a:t>
            </a:r>
            <a:endParaRPr sz="1200">
              <a:solidFill>
                <a:srgbClr val="24292E"/>
              </a:solidFill>
              <a:latin typeface="Droid Serif"/>
              <a:ea typeface="Droid Serif"/>
              <a:cs typeface="Droid Serif"/>
              <a:sym typeface="Droid Serif"/>
            </a:endParaRPr>
          </a:p>
          <a:p>
            <a:pPr indent="-304800" lvl="0" marL="457200" rtl="0">
              <a:spcBef>
                <a:spcPts val="1200"/>
              </a:spcBef>
              <a:spcAft>
                <a:spcPts val="0"/>
              </a:spcAft>
              <a:buClr>
                <a:srgbClr val="24292E"/>
              </a:buClr>
              <a:buSzPts val="1200"/>
              <a:buFont typeface="Droid Serif"/>
              <a:buChar char="●"/>
            </a:pPr>
            <a:r>
              <a:rPr lang="en" sz="1200">
                <a:solidFill>
                  <a:srgbClr val="24292E"/>
                </a:solidFill>
                <a:latin typeface="Droid Serif"/>
                <a:ea typeface="Droid Serif"/>
                <a:cs typeface="Droid Serif"/>
                <a:sym typeface="Droid Serif"/>
              </a:rPr>
              <a:t>With the exception of public resources, deny by default.</a:t>
            </a:r>
            <a:endParaRPr sz="1200">
              <a:solidFill>
                <a:srgbClr val="24292E"/>
              </a:solidFill>
              <a:latin typeface="Droid Serif"/>
              <a:ea typeface="Droid Serif"/>
              <a:cs typeface="Droid Serif"/>
              <a:sym typeface="Droid Serif"/>
            </a:endParaRPr>
          </a:p>
          <a:p>
            <a:pPr indent="-304800" lvl="0" marL="457200" rtl="0">
              <a:spcBef>
                <a:spcPts val="0"/>
              </a:spcBef>
              <a:spcAft>
                <a:spcPts val="0"/>
              </a:spcAft>
              <a:buClr>
                <a:srgbClr val="24292E"/>
              </a:buClr>
              <a:buSzPts val="1200"/>
              <a:buFont typeface="Droid Serif"/>
              <a:buChar char="●"/>
            </a:pPr>
            <a:r>
              <a:rPr lang="en" sz="1200">
                <a:solidFill>
                  <a:srgbClr val="24292E"/>
                </a:solidFill>
                <a:latin typeface="Droid Serif"/>
                <a:ea typeface="Droid Serif"/>
                <a:cs typeface="Droid Serif"/>
                <a:sym typeface="Droid Serif"/>
              </a:rPr>
              <a:t>Implement access control mechanisms once and re-use them throughout the application, including minimizing CORS usage.</a:t>
            </a:r>
            <a:endParaRPr sz="1200">
              <a:solidFill>
                <a:srgbClr val="24292E"/>
              </a:solidFill>
              <a:latin typeface="Droid Serif"/>
              <a:ea typeface="Droid Serif"/>
              <a:cs typeface="Droid Serif"/>
              <a:sym typeface="Droid Serif"/>
            </a:endParaRPr>
          </a:p>
          <a:p>
            <a:pPr indent="-304800" lvl="0" marL="457200" rtl="0">
              <a:spcBef>
                <a:spcPts val="0"/>
              </a:spcBef>
              <a:spcAft>
                <a:spcPts val="0"/>
              </a:spcAft>
              <a:buClr>
                <a:srgbClr val="24292E"/>
              </a:buClr>
              <a:buSzPts val="1200"/>
              <a:buFont typeface="Droid Serif"/>
              <a:buChar char="●"/>
            </a:pPr>
            <a:r>
              <a:rPr lang="en" sz="1200">
                <a:solidFill>
                  <a:srgbClr val="24292E"/>
                </a:solidFill>
                <a:latin typeface="Droid Serif"/>
                <a:ea typeface="Droid Serif"/>
                <a:cs typeface="Droid Serif"/>
                <a:sym typeface="Droid Serif"/>
              </a:rPr>
              <a:t>Model access controls should enforce record ownership, rather than accepting that the user can create, read, update, or delete any record.</a:t>
            </a:r>
            <a:endParaRPr sz="1200">
              <a:solidFill>
                <a:srgbClr val="24292E"/>
              </a:solidFill>
              <a:latin typeface="Droid Serif"/>
              <a:ea typeface="Droid Serif"/>
              <a:cs typeface="Droid Serif"/>
              <a:sym typeface="Droid Serif"/>
            </a:endParaRPr>
          </a:p>
          <a:p>
            <a:pPr indent="-304800" lvl="0" marL="457200" rtl="0">
              <a:spcBef>
                <a:spcPts val="0"/>
              </a:spcBef>
              <a:spcAft>
                <a:spcPts val="0"/>
              </a:spcAft>
              <a:buClr>
                <a:srgbClr val="24292E"/>
              </a:buClr>
              <a:buSzPts val="1200"/>
              <a:buFont typeface="Droid Serif"/>
              <a:buChar char="●"/>
            </a:pPr>
            <a:r>
              <a:rPr lang="en" sz="1200">
                <a:solidFill>
                  <a:srgbClr val="24292E"/>
                </a:solidFill>
                <a:latin typeface="Droid Serif"/>
                <a:ea typeface="Droid Serif"/>
                <a:cs typeface="Droid Serif"/>
                <a:sym typeface="Droid Serif"/>
              </a:rPr>
              <a:t>Unique application business limit requirements should be enforced by domain models.</a:t>
            </a:r>
            <a:endParaRPr sz="1200">
              <a:solidFill>
                <a:srgbClr val="24292E"/>
              </a:solidFill>
              <a:latin typeface="Droid Serif"/>
              <a:ea typeface="Droid Serif"/>
              <a:cs typeface="Droid Serif"/>
              <a:sym typeface="Droid Serif"/>
            </a:endParaRPr>
          </a:p>
          <a:p>
            <a:pPr indent="457200" lvl="0" marL="0" rtl="0">
              <a:spcBef>
                <a:spcPts val="1200"/>
              </a:spcBef>
              <a:spcAft>
                <a:spcPts val="1600"/>
              </a:spcAft>
              <a:buNone/>
            </a:pPr>
            <a:r>
              <a:t/>
            </a:r>
            <a:endParaRPr sz="2000">
              <a:solidFill>
                <a:srgbClr val="000000"/>
              </a:solidFill>
              <a:latin typeface="Droid Serif"/>
              <a:ea typeface="Droid Serif"/>
              <a:cs typeface="Droid Serif"/>
              <a:sym typeface="Droid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71975" y="1193850"/>
            <a:ext cx="3687900" cy="168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0">
                <a:latin typeface="Droid Serif"/>
                <a:ea typeface="Droid Serif"/>
                <a:cs typeface="Droid Serif"/>
                <a:sym typeface="Droid Serif"/>
              </a:rPr>
              <a:t>How</a:t>
            </a:r>
            <a:endParaRPr sz="8000">
              <a:latin typeface="Droid Serif"/>
              <a:ea typeface="Droid Serif"/>
              <a:cs typeface="Droid Serif"/>
              <a:sym typeface="Droid Serif"/>
            </a:endParaRPr>
          </a:p>
          <a:p>
            <a:pPr indent="0" lvl="0" marL="0" rtl="0" algn="ctr">
              <a:spcBef>
                <a:spcPts val="0"/>
              </a:spcBef>
              <a:spcAft>
                <a:spcPts val="0"/>
              </a:spcAft>
              <a:buNone/>
            </a:pPr>
            <a:r>
              <a:rPr lang="en" sz="4000">
                <a:latin typeface="Droid Serif"/>
                <a:ea typeface="Droid Serif"/>
                <a:cs typeface="Droid Serif"/>
                <a:sym typeface="Droid Serif"/>
              </a:rPr>
              <a:t>to </a:t>
            </a:r>
            <a:r>
              <a:rPr lang="en" sz="6000">
                <a:solidFill>
                  <a:schemeClr val="accent3"/>
                </a:solidFill>
                <a:latin typeface="Droid Serif"/>
                <a:ea typeface="Droid Serif"/>
                <a:cs typeface="Droid Serif"/>
                <a:sym typeface="Droid Serif"/>
              </a:rPr>
              <a:t>prevent</a:t>
            </a:r>
            <a:endParaRPr sz="6000">
              <a:solidFill>
                <a:schemeClr val="accent3"/>
              </a:solidFill>
              <a:latin typeface="Droid Serif"/>
              <a:ea typeface="Droid Serif"/>
              <a:cs typeface="Droid Serif"/>
              <a:sym typeface="Droid Serif"/>
            </a:endParaRPr>
          </a:p>
        </p:txBody>
      </p:sp>
      <p:sp>
        <p:nvSpPr>
          <p:cNvPr id="130" name="Shape 130"/>
          <p:cNvSpPr txBox="1"/>
          <p:nvPr>
            <p:ph idx="2" type="body"/>
          </p:nvPr>
        </p:nvSpPr>
        <p:spPr>
          <a:xfrm>
            <a:off x="5149425" y="682775"/>
            <a:ext cx="3374400" cy="302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200">
              <a:solidFill>
                <a:srgbClr val="24292E"/>
              </a:solidFill>
              <a:latin typeface="Droid Serif"/>
              <a:ea typeface="Droid Serif"/>
              <a:cs typeface="Droid Serif"/>
              <a:sym typeface="Droid Serif"/>
            </a:endParaRPr>
          </a:p>
          <a:p>
            <a:pPr indent="-304800" lvl="0" marL="457200" rtl="0">
              <a:spcBef>
                <a:spcPts val="1200"/>
              </a:spcBef>
              <a:spcAft>
                <a:spcPts val="0"/>
              </a:spcAft>
              <a:buClr>
                <a:srgbClr val="24292E"/>
              </a:buClr>
              <a:buSzPts val="1200"/>
              <a:buFont typeface="Droid Serif"/>
              <a:buChar char="●"/>
            </a:pPr>
            <a:r>
              <a:rPr lang="en" sz="1200">
                <a:solidFill>
                  <a:srgbClr val="24292E"/>
                </a:solidFill>
                <a:latin typeface="Droid Serif"/>
                <a:ea typeface="Droid Serif"/>
                <a:cs typeface="Droid Serif"/>
                <a:sym typeface="Droid Serif"/>
              </a:rPr>
              <a:t>Disable web server directory listing and ensure file metadata (e.g. .git) and backup files are not present within web roots.</a:t>
            </a:r>
            <a:endParaRPr sz="1200">
              <a:solidFill>
                <a:srgbClr val="24292E"/>
              </a:solidFill>
              <a:latin typeface="Droid Serif"/>
              <a:ea typeface="Droid Serif"/>
              <a:cs typeface="Droid Serif"/>
              <a:sym typeface="Droid Serif"/>
            </a:endParaRPr>
          </a:p>
          <a:p>
            <a:pPr indent="-304800" lvl="0" marL="457200" rtl="0">
              <a:spcBef>
                <a:spcPts val="0"/>
              </a:spcBef>
              <a:spcAft>
                <a:spcPts val="0"/>
              </a:spcAft>
              <a:buClr>
                <a:srgbClr val="24292E"/>
              </a:buClr>
              <a:buSzPts val="1200"/>
              <a:buFont typeface="Droid Serif"/>
              <a:buChar char="●"/>
            </a:pPr>
            <a:r>
              <a:rPr lang="en" sz="1200">
                <a:solidFill>
                  <a:srgbClr val="24292E"/>
                </a:solidFill>
                <a:latin typeface="Droid Serif"/>
                <a:ea typeface="Droid Serif"/>
                <a:cs typeface="Droid Serif"/>
                <a:sym typeface="Droid Serif"/>
              </a:rPr>
              <a:t>Log access control failures, alert admins when appropriate (e.g. repeated failures).</a:t>
            </a:r>
            <a:endParaRPr sz="1200">
              <a:solidFill>
                <a:srgbClr val="24292E"/>
              </a:solidFill>
              <a:latin typeface="Droid Serif"/>
              <a:ea typeface="Droid Serif"/>
              <a:cs typeface="Droid Serif"/>
              <a:sym typeface="Droid Serif"/>
            </a:endParaRPr>
          </a:p>
          <a:p>
            <a:pPr indent="-304800" lvl="0" marL="457200" rtl="0">
              <a:spcBef>
                <a:spcPts val="0"/>
              </a:spcBef>
              <a:spcAft>
                <a:spcPts val="0"/>
              </a:spcAft>
              <a:buClr>
                <a:srgbClr val="24292E"/>
              </a:buClr>
              <a:buSzPts val="1200"/>
              <a:buFont typeface="Droid Serif"/>
              <a:buChar char="●"/>
            </a:pPr>
            <a:r>
              <a:rPr lang="en" sz="1200">
                <a:solidFill>
                  <a:srgbClr val="24292E"/>
                </a:solidFill>
                <a:latin typeface="Droid Serif"/>
                <a:ea typeface="Droid Serif"/>
                <a:cs typeface="Droid Serif"/>
                <a:sym typeface="Droid Serif"/>
              </a:rPr>
              <a:t>Rate limit API and controller access to minimize the harm from automated attack tooling.</a:t>
            </a:r>
            <a:endParaRPr sz="1200">
              <a:solidFill>
                <a:srgbClr val="24292E"/>
              </a:solidFill>
              <a:latin typeface="Droid Serif"/>
              <a:ea typeface="Droid Serif"/>
              <a:cs typeface="Droid Serif"/>
              <a:sym typeface="Droid Serif"/>
            </a:endParaRPr>
          </a:p>
          <a:p>
            <a:pPr indent="-304800" lvl="0" marL="457200" rtl="0">
              <a:spcBef>
                <a:spcPts val="0"/>
              </a:spcBef>
              <a:spcAft>
                <a:spcPts val="0"/>
              </a:spcAft>
              <a:buClr>
                <a:srgbClr val="24292E"/>
              </a:buClr>
              <a:buSzPts val="1200"/>
              <a:buFont typeface="Droid Serif"/>
              <a:buChar char="●"/>
            </a:pPr>
            <a:r>
              <a:rPr lang="en" sz="1200">
                <a:solidFill>
                  <a:srgbClr val="24292E"/>
                </a:solidFill>
                <a:latin typeface="Droid Serif"/>
                <a:ea typeface="Droid Serif"/>
                <a:cs typeface="Droid Serif"/>
                <a:sym typeface="Droid Serif"/>
              </a:rPr>
              <a:t>JWT tokens should be invalidated on the server after logout.</a:t>
            </a:r>
            <a:endParaRPr sz="1200">
              <a:solidFill>
                <a:srgbClr val="24292E"/>
              </a:solidFill>
              <a:latin typeface="Droid Serif"/>
              <a:ea typeface="Droid Serif"/>
              <a:cs typeface="Droid Serif"/>
              <a:sym typeface="Droid Serif"/>
            </a:endParaRPr>
          </a:p>
          <a:p>
            <a:pPr indent="-304800" lvl="0" marL="457200" rtl="0">
              <a:spcBef>
                <a:spcPts val="0"/>
              </a:spcBef>
              <a:spcAft>
                <a:spcPts val="0"/>
              </a:spcAft>
              <a:buClr>
                <a:srgbClr val="24292E"/>
              </a:buClr>
              <a:buSzPts val="1200"/>
              <a:buFont typeface="Droid Serif"/>
              <a:buChar char="●"/>
            </a:pPr>
            <a:r>
              <a:rPr lang="en" sz="1200">
                <a:solidFill>
                  <a:srgbClr val="24292E"/>
                </a:solidFill>
                <a:latin typeface="Droid Serif"/>
                <a:ea typeface="Droid Serif"/>
                <a:cs typeface="Droid Serif"/>
                <a:sym typeface="Droid Serif"/>
              </a:rPr>
              <a:t>Developers and QA staff should include functional access control unit and integration tests.</a:t>
            </a:r>
            <a:endParaRPr sz="1200">
              <a:solidFill>
                <a:srgbClr val="24292E"/>
              </a:solidFill>
              <a:latin typeface="Droid Serif"/>
              <a:ea typeface="Droid Serif"/>
              <a:cs typeface="Droid Serif"/>
              <a:sym typeface="Droid Serif"/>
            </a:endParaRPr>
          </a:p>
          <a:p>
            <a:pPr indent="457200" lvl="0" marL="0" rtl="0">
              <a:spcBef>
                <a:spcPts val="1200"/>
              </a:spcBef>
              <a:spcAft>
                <a:spcPts val="1600"/>
              </a:spcAft>
              <a:buNone/>
            </a:pPr>
            <a:r>
              <a:t/>
            </a:r>
            <a:endParaRPr sz="2000">
              <a:solidFill>
                <a:srgbClr val="000000"/>
              </a:solidFill>
              <a:latin typeface="Droid Serif"/>
              <a:ea typeface="Droid Serif"/>
              <a:cs typeface="Droid Serif"/>
              <a:sym typeface="Droid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12000"/>
              <a:t>Demo</a:t>
            </a:r>
            <a:endParaRPr sz="1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