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72535-8166-4F82-A9C2-0A34F47C3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D9D954-7C2F-48F3-8C6A-03F1DF49A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6663E-CF59-457A-8A3B-652E7518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1A-433B-4883-9446-3C25845A7373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DCB48-80F0-4A66-9631-C6470E03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0D750-45CB-4D5C-899A-8C0F9ECA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1711-C23E-4D6A-A7C9-3F952A18B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8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3C157-3B37-4E27-A9A6-93499321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249777-AD98-4FA9-9F1B-ED93AC5D5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49CEB-C06E-47DF-8A6D-2BE469D8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1A-433B-4883-9446-3C25845A7373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6426F-7A3A-423F-858D-E834AF39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44F32-6255-4BA3-8579-4D875073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1711-C23E-4D6A-A7C9-3F952A18B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7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63FCB2-6249-47D1-84EC-A85571EF6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60DEB3-459E-408F-B323-CD9D1C7CB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5016E-0300-421C-8F33-BE65C8ED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1A-433B-4883-9446-3C25845A7373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B9C67-4571-43A8-BF69-BF802C14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904DC-5125-4355-A6DE-0827D1DF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1711-C23E-4D6A-A7C9-3F952A18B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79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1D089-0C7E-4F06-8B16-4163BA5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5AD51-5144-4B11-AAB4-2DF74D8B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CDCCB-78BB-4129-8794-3FA650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1A-433B-4883-9446-3C25845A7373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A0B4F-1137-4934-B7D0-83FA9FF3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89635-C77E-4DE0-8CE0-DA584A6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1711-C23E-4D6A-A7C9-3F952A18B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A659D-B044-4FF5-8DBC-8029B6C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E4F6B-3BAF-4615-A8C1-4FEC7339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070D1-EB66-4DDD-9BF0-A6AAEE83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1A-433B-4883-9446-3C25845A7373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EF2CC-022C-4211-B8AE-EC1B67A0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09DC1-C24F-4F2F-8456-1C2A5992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1711-C23E-4D6A-A7C9-3F952A18B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6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0C7EB-4310-4F3F-A5D8-DC8CD766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87885-86FF-49A0-A0A0-1A938F177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490901-527B-4374-96FF-B05273004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212C7-6FC2-408E-A626-F82C91F9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1A-433B-4883-9446-3C25845A7373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78AD0-BB7B-4040-8C9F-55820694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E2FB4-5E96-43C5-8BE8-38F75052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1711-C23E-4D6A-A7C9-3F952A18B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5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91D6C-20C0-43A9-B474-790C2F4D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89C8C-4771-4743-8786-FE133121C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02DE7-8727-40B6-B195-694C46A4A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814768-076D-4089-B223-37A45FD72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00EA7-D2D5-4DF1-A6D1-1F6FC2F4E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D468B-E30A-4DBE-97B2-038F84DF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1A-433B-4883-9446-3C25845A7373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69ADFA-BE79-42C0-B6CA-B6BEA664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230F11-8607-4CAE-9E8F-7968C76C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1711-C23E-4D6A-A7C9-3F952A18B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82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BB54-8FBE-48C8-B6CA-D985DF12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C038C1-F07C-4DB4-A9E6-512F21D4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1A-433B-4883-9446-3C25845A7373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26329C-8F74-4842-BC6A-B2DA4A5A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333764-079E-47BE-97CE-7C964695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1711-C23E-4D6A-A7C9-3F952A18B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6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F70912-69C4-470A-B0FB-9AE9F0F5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1A-433B-4883-9446-3C25845A7373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2EF30C-F7B0-4242-8B3C-F69DAD18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F51942-AED1-44E7-96AD-A1C83022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1711-C23E-4D6A-A7C9-3F952A18B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30211-55D8-4D93-BEDB-CA79C8D1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28FBE-9B16-4BD5-B1B5-7943CBCBA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64EE0-969B-4558-BCAF-3BF111AD1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9077F-2834-4A3D-A085-53134508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1A-433B-4883-9446-3C25845A7373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AF592-ADA1-4F38-9375-E7665DB8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D1141-F783-4240-AC5B-10DAF98F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1711-C23E-4D6A-A7C9-3F952A18B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671F5-504F-480B-BD74-C2B50EDB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F5E555-3392-42AC-AB08-8B4BC9593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AE055-BBFB-4A38-9877-3541D713C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95A9F-A501-450C-9C7C-73D22B24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1A-433B-4883-9446-3C25845A7373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D112C-1C88-45D3-960D-298512A2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6F7CB-5162-449E-8173-0FF082CA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1711-C23E-4D6A-A7C9-3F952A18B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5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241B3C-A171-460A-8447-4655BDE5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B5943-902A-4144-BCF7-5762227FB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11B72-B69F-40B1-AE82-FB6CD6F6D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C41A-433B-4883-9446-3C25845A7373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7B781-7024-4F20-ACA8-48C68CC4C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19449-9C11-4D2A-89B0-AECF0A79D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1711-C23E-4D6A-A7C9-3F952A18B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74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67CB01-B615-4371-B67C-D189F3A34095}"/>
              </a:ext>
            </a:extLst>
          </p:cNvPr>
          <p:cNvSpPr/>
          <p:nvPr/>
        </p:nvSpPr>
        <p:spPr>
          <a:xfrm>
            <a:off x="2745071" y="1042008"/>
            <a:ext cx="7010400" cy="82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专题：证明无现象反应的发生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22DC33-A798-48D6-8D6F-60FE0106E728}"/>
              </a:ext>
            </a:extLst>
          </p:cNvPr>
          <p:cNvSpPr/>
          <p:nvPr/>
        </p:nvSpPr>
        <p:spPr>
          <a:xfrm>
            <a:off x="2162585" y="2939062"/>
            <a:ext cx="7010400" cy="1957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基本方法：</a:t>
            </a:r>
            <a:endParaRPr lang="en-US" altLang="zh-CN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．证明生成物</a:t>
            </a:r>
            <a:endParaRPr lang="en-US" altLang="zh-CN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．证明某种反应物减少或消失</a:t>
            </a:r>
            <a:endParaRPr lang="zh-CN" altLang="zh-CN" sz="28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7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360截图20161117195533581">
            <a:extLst>
              <a:ext uri="{FF2B5EF4-FFF2-40B4-BE49-F238E27FC236}">
                <a16:creationId xmlns:a16="http://schemas.microsoft.com/office/drawing/2014/main" id="{01C5C481-A0FD-4E23-9F8C-1F2B691ED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3" b="10116"/>
          <a:stretch/>
        </p:blipFill>
        <p:spPr bwMode="auto">
          <a:xfrm>
            <a:off x="2578646" y="1185317"/>
            <a:ext cx="7034708" cy="220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124D0F9-C48B-4F6D-A125-74423BFC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529"/>
              </p:ext>
            </p:extLst>
          </p:nvPr>
        </p:nvGraphicFramePr>
        <p:xfrm>
          <a:off x="1343984" y="3877611"/>
          <a:ext cx="9360000" cy="216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419157278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36536559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413643917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现象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结论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30727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向纸花上喷水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纸花不变红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水不能使紫色石蕊小花变红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62274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干燥纸花放入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1600" b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气体中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纸花不变红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1600" b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不能使紫色石蕊小花变红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3073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将喷上水的纸花放入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1600" b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气体中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纸花变红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1600" b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与水作用生成酸性物质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65954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A3295C2-256C-40F4-9847-32F8052BFF3A}"/>
              </a:ext>
            </a:extLst>
          </p:cNvPr>
          <p:cNvSpPr/>
          <p:nvPr/>
        </p:nvSpPr>
        <p:spPr>
          <a:xfrm>
            <a:off x="506753" y="363220"/>
            <a:ext cx="6017464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实验一：证明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sz="2400" b="1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反应生成碳酸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76A32-0C92-4F2A-B98A-724BE1BD80EB}"/>
              </a:ext>
            </a:extLst>
          </p:cNvPr>
          <p:cNvSpPr/>
          <p:nvPr/>
        </p:nvSpPr>
        <p:spPr>
          <a:xfrm>
            <a:off x="6023984" y="371100"/>
            <a:ext cx="215455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证明生成物</a:t>
            </a:r>
            <a:endParaRPr lang="zh-CN" altLang="zh-CN" sz="24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0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A3295C2-256C-40F4-9847-32F8052BFF3A}"/>
              </a:ext>
            </a:extLst>
          </p:cNvPr>
          <p:cNvSpPr/>
          <p:nvPr/>
        </p:nvSpPr>
        <p:spPr>
          <a:xfrm>
            <a:off x="506753" y="363220"/>
            <a:ext cx="6926253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实验二：证明稀盐酸和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NaOH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溶液能发生反应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图片24" descr="菁优网：http://www.jyeoo.com">
            <a:extLst>
              <a:ext uri="{FF2B5EF4-FFF2-40B4-BE49-F238E27FC236}">
                <a16:creationId xmlns:a16="http://schemas.microsoft.com/office/drawing/2014/main" id="{6BD444C1-BC5A-4CD5-BCC0-AE84EF28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27"/>
          <a:stretch>
            <a:fillRect/>
          </a:stretch>
        </p:blipFill>
        <p:spPr>
          <a:xfrm>
            <a:off x="3399504" y="1204524"/>
            <a:ext cx="5392991" cy="231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923AF6-A85B-4439-A59F-27C4DB2A30E6}"/>
              </a:ext>
            </a:extLst>
          </p:cNvPr>
          <p:cNvSpPr/>
          <p:nvPr/>
        </p:nvSpPr>
        <p:spPr>
          <a:xfrm>
            <a:off x="1219199" y="3809851"/>
            <a:ext cx="95684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．玻璃棒的作用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________________________________________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font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为了使稀盐酸和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NaOH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溶液恰好完全反应，写出实验操作、现象。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取少量烧杯中滴有酚酞的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NaOH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溶液于试管中，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____________________________</a:t>
            </a:r>
          </a:p>
          <a:p>
            <a:pPr font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______________________________________________________________________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76D624-7782-4B94-B440-FB02E33B3E9E}"/>
              </a:ext>
            </a:extLst>
          </p:cNvPr>
          <p:cNvSpPr txBox="1"/>
          <p:nvPr/>
        </p:nvSpPr>
        <p:spPr>
          <a:xfrm>
            <a:off x="3663209" y="3898822"/>
            <a:ext cx="42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搅拌，使稀盐酸和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NaOH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溶液充分反应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A70391-6940-44D1-86CE-EF7457C8CFFA}"/>
              </a:ext>
            </a:extLst>
          </p:cNvPr>
          <p:cNvSpPr txBox="1"/>
          <p:nvPr/>
        </p:nvSpPr>
        <p:spPr>
          <a:xfrm>
            <a:off x="6598078" y="4823832"/>
            <a:ext cx="374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加入适量稀盐酸，逐滴加入边滴加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446494-9A86-4C2A-9329-5BAFA1C1F61C}"/>
              </a:ext>
            </a:extLst>
          </p:cNvPr>
          <p:cNvSpPr txBox="1"/>
          <p:nvPr/>
        </p:nvSpPr>
        <p:spPr>
          <a:xfrm>
            <a:off x="1404324" y="5284144"/>
            <a:ext cx="42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边振荡，至溶液恰好由红色变为无色。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8CBE74-C8E0-479A-9DD1-CC70F8993BF4}"/>
              </a:ext>
            </a:extLst>
          </p:cNvPr>
          <p:cNvSpPr/>
          <p:nvPr/>
        </p:nvSpPr>
        <p:spPr>
          <a:xfrm>
            <a:off x="7286828" y="128981"/>
            <a:ext cx="2144719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证明某种反应物减少或消失</a:t>
            </a:r>
            <a:endParaRPr lang="zh-CN" altLang="zh-CN" sz="24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A3295C2-256C-40F4-9847-32F8052BFF3A}"/>
              </a:ext>
            </a:extLst>
          </p:cNvPr>
          <p:cNvSpPr/>
          <p:nvPr/>
        </p:nvSpPr>
        <p:spPr>
          <a:xfrm>
            <a:off x="506753" y="363220"/>
            <a:ext cx="6926253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实验三：证明二氧化碳能与氢氧化钠溶液反应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4D6F9BE1-1EAE-494B-AFC0-3B9C20035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15" y="1048350"/>
            <a:ext cx="6731040" cy="227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6ABFD0-6BCB-4D58-9068-FFD7F669E22E}"/>
              </a:ext>
            </a:extLst>
          </p:cNvPr>
          <p:cNvSpPr/>
          <p:nvPr/>
        </p:nvSpPr>
        <p:spPr>
          <a:xfrm>
            <a:off x="1196197" y="3413573"/>
            <a:ext cx="92360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的实验现象，总结现象产生的原因：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能否通过上述现象得出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NaOH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溶液反应？原因是什么？如何改进实验？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不能。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可能是因为部分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溶于水，使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变少，内压变小。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改进：做对比实验，将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NaOH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溶液换成等体积的水重新做实验。观察到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变少的程度）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．若为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NaOH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固体，上述现象能否证明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NaOH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固体反应？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0C0682-38BB-45E2-9D75-45EF967CB397}"/>
              </a:ext>
            </a:extLst>
          </p:cNvPr>
          <p:cNvSpPr/>
          <p:nvPr/>
        </p:nvSpPr>
        <p:spPr>
          <a:xfrm>
            <a:off x="7096037" y="322343"/>
            <a:ext cx="1458932" cy="66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方案一</a:t>
            </a:r>
            <a:endParaRPr lang="zh-CN" altLang="zh-CN" sz="28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92112D-4101-4DB4-BE2C-3518EC73227B}"/>
              </a:ext>
            </a:extLst>
          </p:cNvPr>
          <p:cNvSpPr txBox="1"/>
          <p:nvPr/>
        </p:nvSpPr>
        <p:spPr>
          <a:xfrm>
            <a:off x="6827147" y="3534184"/>
            <a:ext cx="295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变少，装置内压变小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7E48E8-A3CF-4319-B06C-758F2CB2C1EC}"/>
              </a:ext>
            </a:extLst>
          </p:cNvPr>
          <p:cNvSpPr/>
          <p:nvPr/>
        </p:nvSpPr>
        <p:spPr>
          <a:xfrm>
            <a:off x="8554969" y="131587"/>
            <a:ext cx="2170540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证明某种反应物减少或消失</a:t>
            </a:r>
            <a:endParaRPr lang="zh-CN" altLang="zh-CN" sz="24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A3295C2-256C-40F4-9847-32F8052BFF3A}"/>
              </a:ext>
            </a:extLst>
          </p:cNvPr>
          <p:cNvSpPr/>
          <p:nvPr/>
        </p:nvSpPr>
        <p:spPr>
          <a:xfrm>
            <a:off x="506753" y="363220"/>
            <a:ext cx="6926253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实验三：证明二氧化碳能与氢氧化钠溶液反应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6ABFD0-6BCB-4D58-9068-FFD7F669E22E}"/>
              </a:ext>
            </a:extLst>
          </p:cNvPr>
          <p:cNvSpPr/>
          <p:nvPr/>
        </p:nvSpPr>
        <p:spPr>
          <a:xfrm>
            <a:off x="1241358" y="4600686"/>
            <a:ext cx="9810262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经同学们充分讨论，认为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方案不正确，理由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________________________________________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23B44A-7675-4DC2-9C02-58CCAD065432}"/>
              </a:ext>
            </a:extLst>
          </p:cNvPr>
          <p:cNvSpPr/>
          <p:nvPr/>
        </p:nvSpPr>
        <p:spPr>
          <a:xfrm>
            <a:off x="7096037" y="322343"/>
            <a:ext cx="1458932" cy="66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方案二</a:t>
            </a:r>
            <a:endParaRPr lang="zh-CN" altLang="zh-CN" sz="28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125505-82BD-4373-B078-4AB04F097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85483"/>
              </p:ext>
            </p:extLst>
          </p:nvPr>
        </p:nvGraphicFramePr>
        <p:xfrm>
          <a:off x="1587578" y="1492211"/>
          <a:ext cx="8871686" cy="27008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56671596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112728433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885666482"/>
                    </a:ext>
                  </a:extLst>
                </a:gridCol>
                <a:gridCol w="1383686">
                  <a:extLst>
                    <a:ext uri="{9D8B030D-6E8A-4147-A177-3AD203B41FA5}">
                      <a16:colId xmlns:a16="http://schemas.microsoft.com/office/drawing/2014/main" val="98396454"/>
                    </a:ext>
                  </a:extLst>
                </a:gridCol>
              </a:tblGrid>
              <a:tr h="540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方案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现象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结论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73431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取反应后的溶液于试管中，加入石灰水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产生白色沉淀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证明有生成物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800" b="1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1800" b="1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的存在，从而证明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NaOH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溶液和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1800" b="1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发生了反应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7984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取反应后的溶液于试管中，加入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____________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23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取反应后的溶液于试管中，加入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____________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8904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5A7F72C-EDE6-4CCE-830B-7ACD0A052ACF}"/>
              </a:ext>
            </a:extLst>
          </p:cNvPr>
          <p:cNvSpPr txBox="1"/>
          <p:nvPr/>
        </p:nvSpPr>
        <p:spPr>
          <a:xfrm>
            <a:off x="6023421" y="2842623"/>
            <a:ext cx="131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CaCl</a:t>
            </a:r>
            <a:r>
              <a:rPr lang="en-US" altLang="zh-CN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溶液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E6F697-D821-4BE4-B237-0181579495D7}"/>
              </a:ext>
            </a:extLst>
          </p:cNvPr>
          <p:cNvSpPr txBox="1"/>
          <p:nvPr/>
        </p:nvSpPr>
        <p:spPr>
          <a:xfrm>
            <a:off x="7504761" y="2931766"/>
            <a:ext cx="166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产生白色沉淀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B1CEE2-4A32-4710-9BC5-6F4B85CF8A1B}"/>
              </a:ext>
            </a:extLst>
          </p:cNvPr>
          <p:cNvSpPr txBox="1"/>
          <p:nvPr/>
        </p:nvSpPr>
        <p:spPr>
          <a:xfrm>
            <a:off x="5990315" y="3619271"/>
            <a:ext cx="143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过量稀盐酸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4BE0B6-FBEE-425A-9E24-C9FF50749543}"/>
              </a:ext>
            </a:extLst>
          </p:cNvPr>
          <p:cNvSpPr txBox="1"/>
          <p:nvPr/>
        </p:nvSpPr>
        <p:spPr>
          <a:xfrm>
            <a:off x="7620054" y="3619271"/>
            <a:ext cx="143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有气泡产生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628E29-1E41-4B1D-8F41-5F8AF265B3E6}"/>
              </a:ext>
            </a:extLst>
          </p:cNvPr>
          <p:cNvSpPr txBox="1"/>
          <p:nvPr/>
        </p:nvSpPr>
        <p:spPr>
          <a:xfrm>
            <a:off x="6786410" y="4691021"/>
            <a:ext cx="393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加入石灰水后，溶于水中的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也能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B6F528-F6A5-4B5E-B229-8AE3E7702B76}"/>
              </a:ext>
            </a:extLst>
          </p:cNvPr>
          <p:cNvSpPr txBox="1"/>
          <p:nvPr/>
        </p:nvSpPr>
        <p:spPr>
          <a:xfrm>
            <a:off x="1451508" y="5146365"/>
            <a:ext cx="46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产生白色沉淀，对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</a:t>
            </a:r>
            <a:r>
              <a:rPr lang="en-US" altLang="zh-CN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的检验构成干扰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6A2020-1162-4E75-BD1D-005E084BB8D5}"/>
              </a:ext>
            </a:extLst>
          </p:cNvPr>
          <p:cNvSpPr/>
          <p:nvPr/>
        </p:nvSpPr>
        <p:spPr>
          <a:xfrm>
            <a:off x="8439380" y="404097"/>
            <a:ext cx="215455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证明生成物</a:t>
            </a:r>
            <a:endParaRPr lang="zh-CN" altLang="zh-CN" sz="2400" b="1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439</Words>
  <Application>Microsoft Office PowerPoint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增博 赵</dc:creator>
  <cp:lastModifiedBy>赵 增博</cp:lastModifiedBy>
  <cp:revision>8</cp:revision>
  <dcterms:created xsi:type="dcterms:W3CDTF">2018-12-26T00:41:50Z</dcterms:created>
  <dcterms:modified xsi:type="dcterms:W3CDTF">2019-03-12T02:01:25Z</dcterms:modified>
</cp:coreProperties>
</file>