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9"/>
  </p:notesMasterIdLst>
  <p:handoutMasterIdLst>
    <p:handoutMasterId r:id="rId20"/>
  </p:handout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8" d="100"/>
          <a:sy n="78" d="100"/>
        </p:scale>
        <p:origin x="150" y="57"/>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2020/6/8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2020/6/8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2020/6/8</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2020/6/8</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2020/6/8</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2020/6/8</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2020/6/8</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2020/6/8</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2020/6/8</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2020/6/8</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2020/6/8</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2020/6/8</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2020/6/8</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2020/6/8</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zh-CN" altLang="en-US" dirty="0"/>
              <a:t>分类器性能对比</a:t>
            </a:r>
            <a:r>
              <a:rPr lang="en-US" altLang="zh-CN" dirty="0"/>
              <a:t>——</a:t>
            </a:r>
            <a:r>
              <a:rPr lang="zh-CN" altLang="en-US" dirty="0"/>
              <a:t>以</a:t>
            </a:r>
            <a:r>
              <a:rPr lang="en-US" altLang="zh-CN" dirty="0"/>
              <a:t>MNIST</a:t>
            </a:r>
            <a:r>
              <a:rPr lang="zh-CN" altLang="en-US" dirty="0"/>
              <a:t>数据集为例</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performance Comparisons between classifiers on the </a:t>
            </a:r>
            <a:r>
              <a:rPr lang="en-US" altLang="zh-CN" dirty="0" err="1"/>
              <a:t>mnist</a:t>
            </a:r>
            <a:r>
              <a:rPr lang="en-US" altLang="zh-CN" dirty="0"/>
              <a:t> dataset </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8EEB0-EAB4-404D-9709-90E768B8161C}"/>
              </a:ext>
            </a:extLst>
          </p:cNvPr>
          <p:cNvSpPr>
            <a:spLocks noGrp="1"/>
          </p:cNvSpPr>
          <p:nvPr>
            <p:ph type="title"/>
          </p:nvPr>
        </p:nvSpPr>
        <p:spPr/>
        <p:txBody>
          <a:bodyPr/>
          <a:lstStyle/>
          <a:p>
            <a:r>
              <a:rPr lang="zh-CN" altLang="en-US" dirty="0"/>
              <a:t>数据预处理对照结果</a:t>
            </a:r>
          </a:p>
        </p:txBody>
      </p:sp>
      <p:sp>
        <p:nvSpPr>
          <p:cNvPr id="3" name="文本占位符 2">
            <a:extLst>
              <a:ext uri="{FF2B5EF4-FFF2-40B4-BE49-F238E27FC236}">
                <a16:creationId xmlns:a16="http://schemas.microsoft.com/office/drawing/2014/main" id="{ADC4141D-A47F-4032-AB65-E30F999BAE3A}"/>
              </a:ext>
            </a:extLst>
          </p:cNvPr>
          <p:cNvSpPr>
            <a:spLocks noGrp="1"/>
          </p:cNvSpPr>
          <p:nvPr>
            <p:ph type="body" idx="1"/>
          </p:nvPr>
        </p:nvSpPr>
        <p:spPr>
          <a:xfrm>
            <a:off x="581191" y="2250891"/>
            <a:ext cx="5194769" cy="915756"/>
          </a:xfrm>
        </p:spPr>
        <p:txBody>
          <a:bodyPr/>
          <a:lstStyle/>
          <a:p>
            <a:r>
              <a:rPr lang="zh-CN" altLang="en-US" dirty="0"/>
              <a:t>线性核正确率：</a:t>
            </a:r>
            <a:r>
              <a:rPr lang="en-US" altLang="zh-CN" dirty="0"/>
              <a:t>91.88% </a:t>
            </a:r>
            <a:r>
              <a:rPr lang="zh-CN" altLang="en-US" dirty="0"/>
              <a:t>用时</a:t>
            </a:r>
            <a:r>
              <a:rPr lang="en-US" altLang="zh-CN" dirty="0"/>
              <a:t>88.1908</a:t>
            </a:r>
            <a:r>
              <a:rPr lang="zh-CN" altLang="en-US" dirty="0"/>
              <a:t>秒</a:t>
            </a:r>
            <a:endParaRPr lang="en-US" altLang="zh-CN" dirty="0"/>
          </a:p>
          <a:p>
            <a:r>
              <a:rPr lang="zh-CN" altLang="en-US" dirty="0"/>
              <a:t>核估计正确率：</a:t>
            </a:r>
          </a:p>
        </p:txBody>
      </p:sp>
      <p:pic>
        <p:nvPicPr>
          <p:cNvPr id="9" name="内容占位符 8">
            <a:extLst>
              <a:ext uri="{FF2B5EF4-FFF2-40B4-BE49-F238E27FC236}">
                <a16:creationId xmlns:a16="http://schemas.microsoft.com/office/drawing/2014/main" id="{C4C8A3CE-7BC9-4A29-A2FC-30CCAA90014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50090"/>
          <a:stretch/>
        </p:blipFill>
        <p:spPr>
          <a:xfrm>
            <a:off x="581025" y="3347799"/>
            <a:ext cx="5194769" cy="2547473"/>
          </a:xfrm>
        </p:spPr>
      </p:pic>
      <p:sp>
        <p:nvSpPr>
          <p:cNvPr id="5" name="文本占位符 4">
            <a:extLst>
              <a:ext uri="{FF2B5EF4-FFF2-40B4-BE49-F238E27FC236}">
                <a16:creationId xmlns:a16="http://schemas.microsoft.com/office/drawing/2014/main" id="{2E52A816-0C9E-4517-8C72-46E60B1D2CCF}"/>
              </a:ext>
            </a:extLst>
          </p:cNvPr>
          <p:cNvSpPr>
            <a:spLocks noGrp="1"/>
          </p:cNvSpPr>
          <p:nvPr>
            <p:ph type="body" sz="quarter" idx="3"/>
          </p:nvPr>
        </p:nvSpPr>
        <p:spPr>
          <a:xfrm>
            <a:off x="6416039" y="2250892"/>
            <a:ext cx="5194770" cy="915755"/>
          </a:xfrm>
        </p:spPr>
        <p:txBody>
          <a:bodyPr/>
          <a:lstStyle/>
          <a:p>
            <a:r>
              <a:rPr lang="zh-CN" altLang="en-US" dirty="0"/>
              <a:t>线性核正确率：</a:t>
            </a:r>
            <a:r>
              <a:rPr lang="en-US" altLang="zh-CN" dirty="0"/>
              <a:t>95.22% </a:t>
            </a:r>
            <a:r>
              <a:rPr lang="zh-CN" altLang="en-US" dirty="0"/>
              <a:t>用时</a:t>
            </a:r>
            <a:r>
              <a:rPr lang="en-US" altLang="zh-CN" dirty="0"/>
              <a:t>143.6711</a:t>
            </a:r>
            <a:r>
              <a:rPr lang="zh-CN" altLang="en-US" dirty="0"/>
              <a:t>秒</a:t>
            </a:r>
            <a:endParaRPr lang="en-US" altLang="zh-CN" dirty="0"/>
          </a:p>
          <a:p>
            <a:r>
              <a:rPr lang="zh-CN" altLang="en-US" dirty="0"/>
              <a:t>核估计正确率：</a:t>
            </a:r>
          </a:p>
        </p:txBody>
      </p:sp>
      <p:pic>
        <p:nvPicPr>
          <p:cNvPr id="11" name="内容占位符 10">
            <a:extLst>
              <a:ext uri="{FF2B5EF4-FFF2-40B4-BE49-F238E27FC236}">
                <a16:creationId xmlns:a16="http://schemas.microsoft.com/office/drawing/2014/main" id="{1BFD9EF3-198F-4C58-AE8F-477DFFE1E3EF}"/>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r="49621"/>
          <a:stretch/>
        </p:blipFill>
        <p:spPr>
          <a:xfrm>
            <a:off x="6096000" y="3347799"/>
            <a:ext cx="5194134" cy="2523431"/>
          </a:xfrm>
        </p:spPr>
      </p:pic>
      <p:sp>
        <p:nvSpPr>
          <p:cNvPr id="7" name="日期占位符 6">
            <a:extLst>
              <a:ext uri="{FF2B5EF4-FFF2-40B4-BE49-F238E27FC236}">
                <a16:creationId xmlns:a16="http://schemas.microsoft.com/office/drawing/2014/main" id="{445390C7-1B5E-4D7B-90DC-966B2B6DA0EA}"/>
              </a:ext>
            </a:extLst>
          </p:cNvPr>
          <p:cNvSpPr>
            <a:spLocks noGrp="1"/>
          </p:cNvSpPr>
          <p:nvPr>
            <p:ph type="dt" sz="half" idx="10"/>
          </p:nvPr>
        </p:nvSpPr>
        <p:spPr/>
        <p:txBody>
          <a:bodyPr/>
          <a:lstStyle/>
          <a:p>
            <a:pPr rtl="0"/>
            <a:fld id="{F411FE78-D258-4188-9C5F-198CC4CE7F12}" type="datetime1">
              <a:rPr lang="zh-CN" altLang="en-US" smtClean="0"/>
              <a:t>2020/6/8</a:t>
            </a:fld>
            <a:endParaRPr lang="en-US" dirty="0"/>
          </a:p>
        </p:txBody>
      </p:sp>
    </p:spTree>
    <p:extLst>
      <p:ext uri="{BB962C8B-B14F-4D97-AF65-F5344CB8AC3E}">
        <p14:creationId xmlns:p14="http://schemas.microsoft.com/office/powerpoint/2010/main" val="2859198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D8D7B-FA33-4C29-B659-A0B29C73CBEA}"/>
              </a:ext>
            </a:extLst>
          </p:cNvPr>
          <p:cNvSpPr>
            <a:spLocks noGrp="1"/>
          </p:cNvSpPr>
          <p:nvPr>
            <p:ph type="title"/>
          </p:nvPr>
        </p:nvSpPr>
        <p:spPr/>
        <p:txBody>
          <a:bodyPr/>
          <a:lstStyle/>
          <a:p>
            <a:r>
              <a:rPr lang="zh-CN" altLang="en-US" dirty="0"/>
              <a:t>核函数对照结果</a:t>
            </a:r>
          </a:p>
        </p:txBody>
      </p:sp>
      <p:pic>
        <p:nvPicPr>
          <p:cNvPr id="6" name="内容占位符 5">
            <a:extLst>
              <a:ext uri="{FF2B5EF4-FFF2-40B4-BE49-F238E27FC236}">
                <a16:creationId xmlns:a16="http://schemas.microsoft.com/office/drawing/2014/main" id="{57B80756-44F2-4197-BEBB-01C94B43B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58" y="3322727"/>
            <a:ext cx="11029950" cy="2699637"/>
          </a:xfrm>
        </p:spPr>
      </p:pic>
      <p:sp>
        <p:nvSpPr>
          <p:cNvPr id="4" name="日期占位符 3">
            <a:extLst>
              <a:ext uri="{FF2B5EF4-FFF2-40B4-BE49-F238E27FC236}">
                <a16:creationId xmlns:a16="http://schemas.microsoft.com/office/drawing/2014/main" id="{2834F022-813E-480A-A5B3-98C5855F54D2}"/>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sp>
        <p:nvSpPr>
          <p:cNvPr id="7" name="文本框 6">
            <a:extLst>
              <a:ext uri="{FF2B5EF4-FFF2-40B4-BE49-F238E27FC236}">
                <a16:creationId xmlns:a16="http://schemas.microsoft.com/office/drawing/2014/main" id="{3418CD92-FE27-4EFF-A5AB-8174906C81AF}"/>
              </a:ext>
            </a:extLst>
          </p:cNvPr>
          <p:cNvSpPr txBox="1"/>
          <p:nvPr/>
        </p:nvSpPr>
        <p:spPr>
          <a:xfrm>
            <a:off x="580192" y="2292426"/>
            <a:ext cx="11029949" cy="923330"/>
          </a:xfrm>
          <a:prstGeom prst="rect">
            <a:avLst/>
          </a:prstGeom>
          <a:noFill/>
        </p:spPr>
        <p:txBody>
          <a:bodyPr wrap="square" rtlCol="0">
            <a:spAutoFit/>
          </a:bodyPr>
          <a:lstStyle/>
          <a:p>
            <a:r>
              <a:rPr lang="zh-CN" altLang="en-US" dirty="0">
                <a:latin typeface="Microsoft YaHei UI" panose="020B0503020204020204" pitchFamily="34" charset="-122"/>
                <a:ea typeface="Microsoft YaHei UI" panose="020B0503020204020204" pitchFamily="34" charset="-122"/>
              </a:rPr>
              <a:t>线性核正确率：</a:t>
            </a:r>
            <a:r>
              <a:rPr lang="en-US" altLang="zh-CN" dirty="0">
                <a:latin typeface="Microsoft YaHei UI" panose="020B0503020204020204" pitchFamily="34" charset="-122"/>
                <a:ea typeface="Microsoft YaHei UI" panose="020B0503020204020204" pitchFamily="34" charset="-122"/>
              </a:rPr>
              <a:t>95.22%</a:t>
            </a:r>
          </a:p>
          <a:p>
            <a:r>
              <a:rPr lang="zh-CN" altLang="en-US" dirty="0">
                <a:latin typeface="Microsoft YaHei UI" panose="020B0503020204020204" pitchFamily="34" charset="-122"/>
                <a:ea typeface="Microsoft YaHei UI" panose="020B0503020204020204" pitchFamily="34" charset="-122"/>
              </a:rPr>
              <a:t>高斯核正确率：</a:t>
            </a:r>
            <a:r>
              <a:rPr lang="en-US" altLang="zh-CN" dirty="0">
                <a:latin typeface="Microsoft YaHei UI" panose="020B0503020204020204" pitchFamily="34" charset="-122"/>
                <a:ea typeface="Microsoft YaHei UI" panose="020B0503020204020204" pitchFamily="34" charset="-122"/>
              </a:rPr>
              <a:t>98.97% </a:t>
            </a:r>
            <a:r>
              <a:rPr lang="zh-CN" altLang="en-US" dirty="0">
                <a:latin typeface="Microsoft YaHei UI" panose="020B0503020204020204" pitchFamily="34" charset="-122"/>
                <a:ea typeface="Microsoft YaHei UI" panose="020B0503020204020204" pitchFamily="34" charset="-122"/>
              </a:rPr>
              <a:t>用时</a:t>
            </a:r>
            <a:r>
              <a:rPr lang="en-US" altLang="zh-CN" dirty="0">
                <a:latin typeface="Microsoft YaHei UI" panose="020B0503020204020204" pitchFamily="34" charset="-122"/>
                <a:ea typeface="Microsoft YaHei UI" panose="020B0503020204020204" pitchFamily="34" charset="-122"/>
              </a:rPr>
              <a:t>745.3073</a:t>
            </a:r>
            <a:r>
              <a:rPr lang="zh-CN" altLang="en-US" dirty="0">
                <a:latin typeface="Microsoft YaHei UI" panose="020B0503020204020204" pitchFamily="34" charset="-122"/>
                <a:ea typeface="Microsoft YaHei UI" panose="020B0503020204020204" pitchFamily="34" charset="-122"/>
              </a:rPr>
              <a:t>秒</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核估计：由于数据的维度高，这里核估计的维度不足以很好地估计高斯核</a:t>
            </a:r>
          </a:p>
        </p:txBody>
      </p:sp>
    </p:spTree>
    <p:extLst>
      <p:ext uri="{BB962C8B-B14F-4D97-AF65-F5344CB8AC3E}">
        <p14:creationId xmlns:p14="http://schemas.microsoft.com/office/powerpoint/2010/main" val="422248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2B01F-78BD-4C68-916B-B3A03137532D}"/>
              </a:ext>
            </a:extLst>
          </p:cNvPr>
          <p:cNvSpPr>
            <a:spLocks noGrp="1"/>
          </p:cNvSpPr>
          <p:nvPr>
            <p:ph type="title"/>
          </p:nvPr>
        </p:nvSpPr>
        <p:spPr/>
        <p:txBody>
          <a:bodyPr/>
          <a:lstStyle/>
          <a:p>
            <a:r>
              <a:rPr lang="zh-CN" altLang="en-US" dirty="0"/>
              <a:t>决策平面</a:t>
            </a:r>
          </a:p>
        </p:txBody>
      </p:sp>
      <p:pic>
        <p:nvPicPr>
          <p:cNvPr id="6" name="内容占位符 5">
            <a:extLst>
              <a:ext uri="{FF2B5EF4-FFF2-40B4-BE49-F238E27FC236}">
                <a16:creationId xmlns:a16="http://schemas.microsoft.com/office/drawing/2014/main" id="{6F51DDF2-2B23-44C7-9172-79A332D47F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9935"/>
          <a:stretch/>
        </p:blipFill>
        <p:spPr>
          <a:xfrm>
            <a:off x="309323" y="3198676"/>
            <a:ext cx="5754746" cy="2881127"/>
          </a:xfrm>
        </p:spPr>
      </p:pic>
      <p:sp>
        <p:nvSpPr>
          <p:cNvPr id="4" name="日期占位符 3">
            <a:extLst>
              <a:ext uri="{FF2B5EF4-FFF2-40B4-BE49-F238E27FC236}">
                <a16:creationId xmlns:a16="http://schemas.microsoft.com/office/drawing/2014/main" id="{2985312C-8F56-4C0D-AF4E-E16F5C8AA960}"/>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pic>
        <p:nvPicPr>
          <p:cNvPr id="7" name="内容占位符 5">
            <a:extLst>
              <a:ext uri="{FF2B5EF4-FFF2-40B4-BE49-F238E27FC236}">
                <a16:creationId xmlns:a16="http://schemas.microsoft.com/office/drawing/2014/main" id="{0D42768F-2D95-4BAC-BCE3-2E324A1C3C0E}"/>
              </a:ext>
            </a:extLst>
          </p:cNvPr>
          <p:cNvPicPr>
            <a:picLocks noChangeAspect="1"/>
          </p:cNvPicPr>
          <p:nvPr/>
        </p:nvPicPr>
        <p:blipFill rotWithShape="1">
          <a:blip r:embed="rId2">
            <a:extLst>
              <a:ext uri="{28A0092B-C50C-407E-A947-70E740481C1C}">
                <a14:useLocalDpi xmlns:a14="http://schemas.microsoft.com/office/drawing/2010/main" val="0"/>
              </a:ext>
            </a:extLst>
          </a:blip>
          <a:srcRect l="-169" t="49811" r="169" b="124"/>
          <a:stretch/>
        </p:blipFill>
        <p:spPr>
          <a:xfrm>
            <a:off x="6150977" y="3198676"/>
            <a:ext cx="5754746" cy="2881127"/>
          </a:xfrm>
          <a:prstGeom prst="rect">
            <a:avLst/>
          </a:prstGeom>
        </p:spPr>
      </p:pic>
      <p:sp>
        <p:nvSpPr>
          <p:cNvPr id="8" name="文本框 7">
            <a:extLst>
              <a:ext uri="{FF2B5EF4-FFF2-40B4-BE49-F238E27FC236}">
                <a16:creationId xmlns:a16="http://schemas.microsoft.com/office/drawing/2014/main" id="{46DDBFA9-D656-4DE4-B64D-322F90BF6D75}"/>
              </a:ext>
            </a:extLst>
          </p:cNvPr>
          <p:cNvSpPr txBox="1"/>
          <p:nvPr/>
        </p:nvSpPr>
        <p:spPr>
          <a:xfrm>
            <a:off x="581192" y="2031318"/>
            <a:ext cx="10003168" cy="988043"/>
          </a:xfrm>
          <a:prstGeom prst="rect">
            <a:avLst/>
          </a:prstGeom>
        </p:spPr>
        <p:txBody>
          <a:bodyPr vert="horz" lIns="91440" tIns="45720" rIns="91440" bIns="45720" rtlCol="0" anchor="ctr">
            <a:normAutofit/>
          </a:bodyPr>
          <a:lstStyle>
            <a:lvl1pPr marL="306000" indent="-306000" defTabSz="457200">
              <a:lnSpc>
                <a:spcPct val="110000"/>
              </a:lnSpc>
              <a:spcBef>
                <a:spcPct val="20000"/>
              </a:spcBef>
              <a:spcAft>
                <a:spcPts val="600"/>
              </a:spcAft>
              <a:buClr>
                <a:schemeClr val="accent1"/>
              </a:buClr>
              <a:buSzPct val="92000"/>
              <a:buFont typeface="Wingdings 2" panose="05020102010507070707" pitchFamily="18" charset="2"/>
              <a:buChar char=""/>
              <a:defRPr sz="1700" i="1">
                <a:solidFill>
                  <a:schemeClr val="tx1">
                    <a:lumMod val="75000"/>
                    <a:lumOff val="25000"/>
                  </a:schemeClr>
                </a:solidFill>
                <a:latin typeface="Cambria Math" panose="02040503050406030204" pitchFamily="18" charset="0"/>
                <a:ea typeface="Microsoft YaHei UI" panose="020B0503020204020204" pitchFamily="34" charset="-122"/>
              </a:defRPr>
            </a:lvl1pPr>
            <a:lvl2pPr marL="630000" indent="-306000" defTabSz="457200">
              <a:spcBef>
                <a:spcPct val="20000"/>
              </a:spcBef>
              <a:spcAft>
                <a:spcPts val="600"/>
              </a:spcAft>
              <a:buClr>
                <a:schemeClr val="accent1"/>
              </a:buClr>
              <a:buSzPct val="92000"/>
              <a:buFont typeface="Wingdings 2" panose="05020102010507070707" pitchFamily="18" charset="2"/>
              <a:buChar char=""/>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00000" indent="-270000" defTabSz="457200">
              <a:spcBef>
                <a:spcPct val="20000"/>
              </a:spcBef>
              <a:spcAft>
                <a:spcPts val="600"/>
              </a:spcAft>
              <a:buClr>
                <a:schemeClr val="accent1"/>
              </a:buClr>
              <a:buSzPct val="92000"/>
              <a:buFont typeface="Wingdings 2" panose="05020102010507070707" pitchFamily="18" charset="2"/>
              <a:buChar char=""/>
              <a:defRPr sz="13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242000" indent="-234000" defTabSz="457200">
              <a:spcBef>
                <a:spcPct val="20000"/>
              </a:spcBef>
              <a:spcAft>
                <a:spcPts val="600"/>
              </a:spcAft>
              <a:buClr>
                <a:schemeClr val="accent1"/>
              </a:buClr>
              <a:buSzPct val="92000"/>
              <a:buFont typeface="Wingdings 2" panose="05020102010507070707" pitchFamily="18" charset="2"/>
              <a:buChar char=""/>
              <a:defRPr sz="110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602000" indent="-234000" defTabSz="457200">
              <a:spcBef>
                <a:spcPct val="20000"/>
              </a:spcBef>
              <a:spcAft>
                <a:spcPts val="600"/>
              </a:spcAft>
              <a:buClr>
                <a:schemeClr val="accent1"/>
              </a:buClr>
              <a:buSzPct val="92000"/>
              <a:buFont typeface="Wingdings 2" panose="05020102010507070707" pitchFamily="18" charset="2"/>
              <a:buChar char=""/>
              <a:defRPr sz="1100">
                <a:solidFill>
                  <a:schemeClr val="tx1">
                    <a:lumMod val="75000"/>
                    <a:lumOff val="25000"/>
                  </a:schemeClr>
                </a:solidFill>
                <a:latin typeface="Microsoft YaHei UI" panose="020B0503020204020204" pitchFamily="34" charset="-122"/>
                <a:ea typeface="Microsoft YaHei UI" panose="020B0503020204020204" pitchFamily="34" charset="-122"/>
              </a:defRPr>
            </a:lvl5pPr>
            <a:lvl6pPr marL="19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6pPr>
            <a:lvl7pPr marL="22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7pPr>
            <a:lvl8pPr marL="25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8pPr>
            <a:lvl9pPr marL="28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9pPr>
          </a:lstStyle>
          <a:p>
            <a:r>
              <a:rPr lang="zh-CN" altLang="en-US" i="0" dirty="0"/>
              <a:t>坐标轴是由主成分分析（</a:t>
            </a:r>
            <a:r>
              <a:rPr lang="en-US" altLang="zh-CN" i="0" dirty="0"/>
              <a:t>Principal Component Analysis</a:t>
            </a:r>
            <a:r>
              <a:rPr lang="zh-CN" altLang="en-US" i="0" dirty="0"/>
              <a:t>）得到的两个主成分</a:t>
            </a:r>
            <a:endParaRPr lang="en-US" altLang="zh-CN" i="0" dirty="0"/>
          </a:p>
          <a:p>
            <a:r>
              <a:rPr lang="zh-CN" altLang="en-US" i="0" dirty="0"/>
              <a:t>但在高维情况下，只投影到两个主成分时分类结果就看起来不明显了</a:t>
            </a:r>
          </a:p>
        </p:txBody>
      </p:sp>
    </p:spTree>
    <p:extLst>
      <p:ext uri="{BB962C8B-B14F-4D97-AF65-F5344CB8AC3E}">
        <p14:creationId xmlns:p14="http://schemas.microsoft.com/office/powerpoint/2010/main" val="255615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47CD0-9A3D-4514-8B0F-88C404A5FDB6}"/>
              </a:ext>
            </a:extLst>
          </p:cNvPr>
          <p:cNvSpPr>
            <a:spLocks noGrp="1"/>
          </p:cNvSpPr>
          <p:nvPr>
            <p:ph type="title"/>
          </p:nvPr>
        </p:nvSpPr>
        <p:spPr/>
        <p:txBody>
          <a:bodyPr/>
          <a:lstStyle/>
          <a:p>
            <a:r>
              <a:rPr lang="zh-CN" altLang="en-US" dirty="0"/>
              <a:t>对数几率回归：正则化对结果的影响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79B9A7-DD36-4F30-A0D1-41590E0B5CEC}"/>
                  </a:ext>
                </a:extLst>
              </p:cNvPr>
              <p:cNvSpPr>
                <a:spLocks noGrp="1"/>
              </p:cNvSpPr>
              <p:nvPr>
                <p:ph idx="1"/>
              </p:nvPr>
            </p:nvSpPr>
            <p:spPr/>
            <p:txBody>
              <a:bodyPr/>
              <a:lstStyle/>
              <a:p>
                <a:r>
                  <a:rPr lang="zh-CN" altLang="en-US" dirty="0"/>
                  <a:t>使用</a:t>
                </a:r>
                <a:r>
                  <a:rPr lang="en-US" altLang="zh-CN" dirty="0" err="1"/>
                  <a:t>OvR</a:t>
                </a:r>
                <a:r>
                  <a:rPr lang="zh-CN" altLang="en-US" dirty="0"/>
                  <a:t>进行多分类任务</a:t>
                </a:r>
                <a:endParaRPr lang="en-US" altLang="zh-CN" dirty="0"/>
              </a:p>
              <a:p>
                <a:r>
                  <a:rPr lang="zh-CN" altLang="en-US" dirty="0"/>
                  <a:t>正则化试图通过引入额外的正则项来减小训练集中噪声对模型的影响</a:t>
                </a:r>
                <a:endParaRPr lang="en-US" altLang="zh-CN" dirty="0"/>
              </a:p>
              <a:p>
                <a:r>
                  <a:rPr lang="en-US" altLang="zh-CN" dirty="0"/>
                  <a:t>Scikit-learn</a:t>
                </a:r>
                <a:r>
                  <a:rPr lang="zh-CN" altLang="en-US" dirty="0"/>
                  <a:t>中正则化后的</a:t>
                </a:r>
                <a:r>
                  <a:rPr lang="en-US" altLang="zh-CN" dirty="0"/>
                  <a:t>Logistic</a:t>
                </a:r>
                <a:r>
                  <a:rPr lang="zh-CN" altLang="en-US" dirty="0"/>
                  <a:t>回归代价函数如下：</a:t>
                </a:r>
                <a:endParaRPr lang="en-US" altLang="zh-CN" dirty="0"/>
              </a:p>
              <a:p>
                <a:r>
                  <a:rPr lang="en-US" altLang="zh-CN" dirty="0"/>
                  <a:t>L2</a:t>
                </a:r>
                <a:r>
                  <a:rPr lang="zh-CN" altLang="en-US" dirty="0"/>
                  <a:t>正则化：</a:t>
                </a:r>
                <a14:m>
                  <m:oMath xmlns:m="http://schemas.openxmlformats.org/officeDocument/2006/math">
                    <m:limLow>
                      <m:limLowPr>
                        <m:ctrlPr>
                          <a:rPr lang="zh-CN" altLang="en-US" i="1" smtClean="0">
                            <a:latin typeface="Cambria Math" panose="02040503050406030204" pitchFamily="18" charset="0"/>
                          </a:rPr>
                        </m:ctrlPr>
                      </m:limLowPr>
                      <m:e>
                        <m:r>
                          <a:rPr lang="zh-CN" altLang="en-US" i="1">
                            <a:latin typeface="Cambria Math" panose="02040503050406030204" pitchFamily="18" charset="0"/>
                          </a:rPr>
                          <m:t>𝑚𝑖𝑛</m:t>
                        </m:r>
                      </m:e>
                      <m:lim>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𝑐</m:t>
                        </m:r>
                      </m:lim>
                    </m:limLow>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Sup>
                      <m:sSupPr>
                        <m:ctrlPr>
                          <a:rPr lang="zh-CN" altLang="en-US" i="1">
                            <a:latin typeface="Cambria Math" panose="02040503050406030204" pitchFamily="18" charset="0"/>
                          </a:rPr>
                        </m:ctrlPr>
                      </m:sSupPr>
                      <m:e>
                        <m:r>
                          <a:rPr lang="zh-CN" altLang="en-US" i="1">
                            <a:latin typeface="Cambria Math" panose="02040503050406030204" pitchFamily="18" charset="0"/>
                          </a:rPr>
                          <m:t>𝑤</m:t>
                        </m:r>
                      </m:e>
                      <m:sup>
                        <m:r>
                          <a:rPr lang="zh-CN" altLang="en-US" i="1">
                            <a:latin typeface="Cambria Math" panose="02040503050406030204" pitchFamily="18" charset="0"/>
                          </a:rPr>
                          <m:t>𝑇</m:t>
                        </m:r>
                      </m:sup>
                    </m:sSup>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𝐶</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lo</m:t>
                            </m:r>
                            <m:r>
                              <m:rPr>
                                <m:sty m:val="p"/>
                              </m:rPr>
                              <a:rPr lang="en-US" altLang="zh-CN" i="1">
                                <a:latin typeface="Cambria Math" panose="02040503050406030204" pitchFamily="18" charset="0"/>
                              </a:rPr>
                              <m:t>g</m:t>
                            </m:r>
                            <m:r>
                              <a:rPr lang="en-US" altLang="zh-CN" b="0" i="0" smtClean="0">
                                <a:latin typeface="Cambria Math" panose="02040503050406030204" pitchFamily="18" charset="0"/>
                              </a:rPr>
                              <m:t>(</m:t>
                            </m:r>
                            <m:r>
                              <m:rPr>
                                <m:sty m:val="p"/>
                              </m:rPr>
                              <a:rPr lang="zh-CN" altLang="en-US" i="0">
                                <a:latin typeface="Cambria Math" panose="02040503050406030204" pitchFamily="18" charset="0"/>
                              </a:rPr>
                              <m:t>e</m:t>
                            </m:r>
                            <m:r>
                              <m:rPr>
                                <m:sty m:val="p"/>
                              </m:rPr>
                              <a:rPr lang="zh-CN" altLang="en-US" i="0" smtClean="0">
                                <a:latin typeface="Cambria Math" panose="02040503050406030204" pitchFamily="18" charset="0"/>
                              </a:rPr>
                              <m:t>x</m:t>
                            </m:r>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𝑋</m:t>
                                </m:r>
                              </m:e>
                              <m:sub>
                                <m:r>
                                  <a:rPr lang="zh-CN" altLang="en-US" i="1">
                                    <a:latin typeface="Cambria Math" panose="02040503050406030204" pitchFamily="18" charset="0"/>
                                  </a:rPr>
                                  <m:t>𝑖</m:t>
                                </m:r>
                              </m:sub>
                              <m:sup>
                                <m:r>
                                  <a:rPr lang="zh-CN" altLang="en-US" i="1">
                                    <a:latin typeface="Cambria Math" panose="02040503050406030204" pitchFamily="18" charset="0"/>
                                  </a:rPr>
                                  <m:t>𝑇</m:t>
                                </m:r>
                              </m:sup>
                            </m:sSubSup>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𝑐</m:t>
                            </m:r>
                            <m:r>
                              <a:rPr lang="zh-CN" altLang="en-US" i="0">
                                <a:latin typeface="Cambria Math" panose="02040503050406030204" pitchFamily="18" charset="0"/>
                              </a:rPr>
                              <m:t>))+1</m:t>
                            </m:r>
                          </m:e>
                        </m:d>
                      </m:e>
                    </m:nary>
                  </m:oMath>
                </a14:m>
                <a:endParaRPr lang="zh-CN" altLang="en-US" dirty="0"/>
              </a:p>
              <a:p>
                <a:r>
                  <a:rPr lang="en-US" altLang="zh-CN" dirty="0"/>
                  <a:t>L1</a:t>
                </a:r>
                <a:r>
                  <a:rPr lang="zh-CN" altLang="en-US" dirty="0"/>
                  <a:t>正则化：</a:t>
                </a:r>
                <a14:m>
                  <m:oMath xmlns:m="http://schemas.openxmlformats.org/officeDocument/2006/math">
                    <m:limLow>
                      <m:limLowPr>
                        <m:ctrlPr>
                          <a:rPr lang="zh-CN" altLang="zh-CN" i="1">
                            <a:latin typeface="Cambria Math" panose="02040503050406030204" pitchFamily="18" charset="0"/>
                          </a:rPr>
                        </m:ctrlPr>
                      </m:limLowPr>
                      <m:e>
                        <m:r>
                          <a:rPr lang="en-US" altLang="zh-CN">
                            <a:latin typeface="Cambria Math" panose="02040503050406030204" pitchFamily="18" charset="0"/>
                          </a:rPr>
                          <m:t>𝑚𝑖𝑛</m:t>
                        </m:r>
                      </m:e>
                      <m:lim>
                        <m:r>
                          <a:rPr lang="en-US" altLang="zh-CN">
                            <a:latin typeface="Cambria Math" panose="02040503050406030204" pitchFamily="18" charset="0"/>
                          </a:rPr>
                          <m:t>𝑤</m:t>
                        </m:r>
                        <m:r>
                          <a:rPr lang="en-US" altLang="zh-CN">
                            <a:latin typeface="Cambria Math" panose="02040503050406030204" pitchFamily="18" charset="0"/>
                          </a:rPr>
                          <m:t>,</m:t>
                        </m:r>
                        <m:r>
                          <a:rPr lang="en-US" altLang="zh-CN">
                            <a:latin typeface="Cambria Math" panose="02040503050406030204" pitchFamily="18" charset="0"/>
                          </a:rPr>
                          <m:t>𝑐</m:t>
                        </m:r>
                      </m:lim>
                    </m:limLow>
                    <m:r>
                      <a:rPr lang="en-US" altLang="zh-CN">
                        <a:latin typeface="Cambria Math" panose="02040503050406030204" pitchFamily="18" charset="0"/>
                      </a:rPr>
                      <m:t>∥</m:t>
                    </m:r>
                    <m:r>
                      <a:rPr lang="en-US" altLang="zh-CN">
                        <a:latin typeface="Cambria Math" panose="02040503050406030204" pitchFamily="18" charset="0"/>
                      </a:rPr>
                      <m:t>𝑤</m:t>
                    </m:r>
                    <m:sSub>
                      <m:sSubPr>
                        <m:ctrlPr>
                          <a:rPr lang="zh-CN" altLang="zh-CN" i="1">
                            <a:latin typeface="Cambria Math" panose="02040503050406030204" pitchFamily="18" charset="0"/>
                          </a:rPr>
                        </m:ctrlPr>
                      </m:sSubPr>
                      <m:e>
                        <m:r>
                          <a:rPr lang="en-US" altLang="zh-CN">
                            <a:latin typeface="Cambria Math" panose="02040503050406030204" pitchFamily="18" charset="0"/>
                          </a:rPr>
                          <m:t>∥</m:t>
                        </m:r>
                      </m:e>
                      <m:sub>
                        <m:r>
                          <a:rPr lang="en-US" altLang="zh-CN">
                            <a:latin typeface="Cambria Math" panose="02040503050406030204" pitchFamily="18" charset="0"/>
                          </a:rPr>
                          <m:t>1</m:t>
                        </m:r>
                      </m:sub>
                    </m:sSub>
                    <m:r>
                      <a:rPr lang="en-US" altLang="zh-CN">
                        <a:latin typeface="Cambria Math" panose="02040503050406030204" pitchFamily="18" charset="0"/>
                      </a:rPr>
                      <m:t>+</m:t>
                    </m:r>
                    <m:r>
                      <a:rPr lang="en-US" altLang="zh-CN">
                        <a:latin typeface="Cambria Math" panose="02040503050406030204" pitchFamily="18" charset="0"/>
                      </a:rPr>
                      <m:t>𝐶</m:t>
                    </m:r>
                    <m:nary>
                      <m:naryPr>
                        <m:chr m:val="∑"/>
                        <m:limLoc m:val="undOvr"/>
                        <m:grow m:val="on"/>
                        <m:ctrlPr>
                          <a:rPr lang="zh-CN" altLang="zh-CN" i="1">
                            <a:latin typeface="Cambria Math" panose="02040503050406030204" pitchFamily="18" charset="0"/>
                          </a:rPr>
                        </m:ctrlPr>
                      </m:naryPr>
                      <m:sub>
                        <m: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r>
                          <m:rPr>
                            <m:sty m:val="p"/>
                          </m:rPr>
                          <a:rPr lang="en-US" altLang="zh-CN">
                            <a:latin typeface="Cambria Math" panose="02040503050406030204" pitchFamily="18" charset="0"/>
                          </a:rPr>
                          <m:t>log</m:t>
                        </m:r>
                        <m:r>
                          <a:rPr lang="en-US" altLang="zh-CN">
                            <a:latin typeface="Cambria Math" panose="02040503050406030204" pitchFamily="18" charset="0"/>
                          </a:rPr>
                          <m:t>(</m:t>
                        </m:r>
                        <m:r>
                          <m:rPr>
                            <m:sty m:val="p"/>
                          </m:rPr>
                          <a:rPr lang="en-US" altLang="zh-CN">
                            <a:latin typeface="Cambria Math" panose="02040503050406030204" pitchFamily="18" charset="0"/>
                          </a:rPr>
                          <m:t>exp</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𝑋</m:t>
                            </m:r>
                          </m:e>
                          <m:sub>
                            <m:r>
                              <a:rPr lang="en-US" altLang="zh-CN">
                                <a:latin typeface="Cambria Math" panose="02040503050406030204" pitchFamily="18" charset="0"/>
                              </a:rPr>
                              <m:t>𝑖</m:t>
                            </m:r>
                          </m:sub>
                          <m:sup>
                            <m:r>
                              <a:rPr lang="en-US" altLang="zh-CN">
                                <a:latin typeface="Cambria Math" panose="02040503050406030204" pitchFamily="18" charset="0"/>
                              </a:rPr>
                              <m:t>𝑇</m:t>
                            </m:r>
                          </m:sup>
                        </m:sSubSup>
                        <m:r>
                          <a:rPr lang="en-US" altLang="zh-CN">
                            <a:latin typeface="Cambria Math" panose="02040503050406030204" pitchFamily="18" charset="0"/>
                          </a:rPr>
                          <m:t>𝑤</m:t>
                        </m:r>
                        <m:r>
                          <a:rPr lang="en-US" altLang="zh-CN">
                            <a:latin typeface="Cambria Math" panose="02040503050406030204" pitchFamily="18" charset="0"/>
                          </a:rPr>
                          <m:t>+</m:t>
                        </m:r>
                        <m:r>
                          <a:rPr lang="en-US" altLang="zh-CN">
                            <a:latin typeface="Cambria Math" panose="02040503050406030204" pitchFamily="18" charset="0"/>
                          </a:rPr>
                          <m:t>𝑐</m:t>
                        </m:r>
                        <m:r>
                          <a:rPr lang="en-US" altLang="zh-CN">
                            <a:latin typeface="Cambria Math" panose="02040503050406030204" pitchFamily="18" charset="0"/>
                          </a:rPr>
                          <m:t>))+1)</m:t>
                        </m:r>
                        <m:r>
                          <m:rPr>
                            <m:nor/>
                          </m:rPr>
                          <a:rPr lang="zh-CN" altLang="zh-CN" dirty="0"/>
                          <m:t> </m:t>
                        </m:r>
                      </m:e>
                    </m:nary>
                  </m:oMath>
                </a14:m>
                <a:endParaRPr lang="zh-CN" altLang="en-US" dirty="0"/>
              </a:p>
            </p:txBody>
          </p:sp>
        </mc:Choice>
        <mc:Fallback xmlns="">
          <p:sp>
            <p:nvSpPr>
              <p:cNvPr id="3" name="内容占位符 2">
                <a:extLst>
                  <a:ext uri="{FF2B5EF4-FFF2-40B4-BE49-F238E27FC236}">
                    <a16:creationId xmlns:a16="http://schemas.microsoft.com/office/drawing/2014/main" id="{8879B9A7-DD36-4F30-A0D1-41590E0B5CEC}"/>
                  </a:ext>
                </a:extLst>
              </p:cNvPr>
              <p:cNvSpPr>
                <a:spLocks noGrp="1" noRot="1" noChangeAspect="1" noMove="1" noResize="1" noEditPoints="1" noAdjustHandles="1" noChangeArrowheads="1" noChangeShapeType="1" noTextEdit="1"/>
              </p:cNvSpPr>
              <p:nvPr>
                <p:ph idx="1"/>
              </p:nvPr>
            </p:nvSpPr>
            <p:spPr>
              <a:blipFill>
                <a:blip r:embed="rId2"/>
                <a:stretch>
                  <a:fillRect l="-166" b="-285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B83FB49C-C1D1-460D-9E46-993C9516A7AC}"/>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pic>
        <p:nvPicPr>
          <p:cNvPr id="12" name="图片 11">
            <a:extLst>
              <a:ext uri="{FF2B5EF4-FFF2-40B4-BE49-F238E27FC236}">
                <a16:creationId xmlns:a16="http://schemas.microsoft.com/office/drawing/2014/main" id="{77925748-928B-44E2-81B0-69D861C2833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395297" y="1890876"/>
            <a:ext cx="1993241" cy="3600476"/>
          </a:xfrm>
          <a:prstGeom prst="rect">
            <a:avLst/>
          </a:prstGeom>
        </p:spPr>
      </p:pic>
    </p:spTree>
    <p:extLst>
      <p:ext uri="{BB962C8B-B14F-4D97-AF65-F5344CB8AC3E}">
        <p14:creationId xmlns:p14="http://schemas.microsoft.com/office/powerpoint/2010/main" val="202802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3AD1F-C526-4239-B3CE-F8F699530B51}"/>
              </a:ext>
            </a:extLst>
          </p:cNvPr>
          <p:cNvSpPr>
            <a:spLocks noGrp="1"/>
          </p:cNvSpPr>
          <p:nvPr>
            <p:ph type="title"/>
          </p:nvPr>
        </p:nvSpPr>
        <p:spPr/>
        <p:txBody>
          <a:bodyPr/>
          <a:lstStyle/>
          <a:p>
            <a:r>
              <a:rPr lang="en-US" altLang="zh-CN" dirty="0"/>
              <a:t>L1</a:t>
            </a:r>
            <a:r>
              <a:rPr lang="zh-CN" altLang="en-US" dirty="0"/>
              <a:t>和</a:t>
            </a:r>
            <a:r>
              <a:rPr lang="en-US" altLang="zh-CN" dirty="0"/>
              <a:t>L2</a:t>
            </a:r>
            <a:r>
              <a:rPr lang="zh-CN" altLang="en-US" dirty="0"/>
              <a:t>正则化</a:t>
            </a:r>
          </a:p>
        </p:txBody>
      </p:sp>
      <p:pic>
        <p:nvPicPr>
          <p:cNvPr id="10" name="内容占位符 9">
            <a:extLst>
              <a:ext uri="{FF2B5EF4-FFF2-40B4-BE49-F238E27FC236}">
                <a16:creationId xmlns:a16="http://schemas.microsoft.com/office/drawing/2014/main" id="{8E2DEAC7-4588-48F0-BC6D-161B6CA800D9}"/>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51876"/>
          <a:stretch/>
        </p:blipFill>
        <p:spPr>
          <a:xfrm>
            <a:off x="3306703" y="2228003"/>
            <a:ext cx="2664000" cy="2864724"/>
          </a:xfrm>
        </p:spPr>
      </p:pic>
      <p:sp>
        <p:nvSpPr>
          <p:cNvPr id="4" name="内容占位符 3">
            <a:extLst>
              <a:ext uri="{FF2B5EF4-FFF2-40B4-BE49-F238E27FC236}">
                <a16:creationId xmlns:a16="http://schemas.microsoft.com/office/drawing/2014/main" id="{9F08E949-1995-4CE8-BC59-F97FBF872CB9}"/>
              </a:ext>
            </a:extLst>
          </p:cNvPr>
          <p:cNvSpPr>
            <a:spLocks noGrp="1"/>
          </p:cNvSpPr>
          <p:nvPr>
            <p:ph sz="half" idx="2"/>
          </p:nvPr>
        </p:nvSpPr>
        <p:spPr>
          <a:xfrm>
            <a:off x="6416040" y="2228003"/>
            <a:ext cx="2408842" cy="3633047"/>
          </a:xfrm>
        </p:spPr>
        <p:txBody>
          <a:bodyPr/>
          <a:lstStyle/>
          <a:p>
            <a:r>
              <a:rPr lang="en-US" altLang="zh-CN" dirty="0"/>
              <a:t>L2</a:t>
            </a:r>
            <a:r>
              <a:rPr lang="zh-CN" altLang="en-US" dirty="0"/>
              <a:t>正则化鼓励算法使参数</a:t>
            </a:r>
            <a:r>
              <a:rPr lang="zh-CN" altLang="en-US" b="1" dirty="0"/>
              <a:t>趋近于</a:t>
            </a:r>
            <a:r>
              <a:rPr lang="en-US" altLang="zh-CN" dirty="0"/>
              <a:t>0</a:t>
            </a:r>
          </a:p>
          <a:p>
            <a:r>
              <a:rPr lang="zh-CN" altLang="en-US" dirty="0"/>
              <a:t>高维情况下不会有很多参数因为正则化等于</a:t>
            </a:r>
            <a:r>
              <a:rPr lang="en-US" altLang="zh-CN" dirty="0"/>
              <a:t>0</a:t>
            </a:r>
            <a:endParaRPr lang="zh-CN" altLang="en-US" dirty="0"/>
          </a:p>
        </p:txBody>
      </p:sp>
      <p:sp>
        <p:nvSpPr>
          <p:cNvPr id="5" name="日期占位符 4">
            <a:extLst>
              <a:ext uri="{FF2B5EF4-FFF2-40B4-BE49-F238E27FC236}">
                <a16:creationId xmlns:a16="http://schemas.microsoft.com/office/drawing/2014/main" id="{019B235B-E0B8-48CA-A098-4D1091BB6282}"/>
              </a:ext>
            </a:extLst>
          </p:cNvPr>
          <p:cNvSpPr>
            <a:spLocks noGrp="1"/>
          </p:cNvSpPr>
          <p:nvPr>
            <p:ph type="dt" sz="half" idx="10"/>
          </p:nvPr>
        </p:nvSpPr>
        <p:spPr/>
        <p:txBody>
          <a:bodyPr/>
          <a:lstStyle/>
          <a:p>
            <a:pPr rtl="0"/>
            <a:fld id="{71F85B13-09B0-4D01-A286-57280995F924}" type="datetime1">
              <a:rPr lang="zh-CN" altLang="en-US" smtClean="0"/>
              <a:t>2020/6/8</a:t>
            </a:fld>
            <a:endParaRPr lang="en-US" dirty="0"/>
          </a:p>
        </p:txBody>
      </p:sp>
      <p:pic>
        <p:nvPicPr>
          <p:cNvPr id="11" name="内容占位符 9">
            <a:extLst>
              <a:ext uri="{FF2B5EF4-FFF2-40B4-BE49-F238E27FC236}">
                <a16:creationId xmlns:a16="http://schemas.microsoft.com/office/drawing/2014/main" id="{D30F7921-B4A8-4D11-80F0-0A28849E65F8}"/>
              </a:ext>
            </a:extLst>
          </p:cNvPr>
          <p:cNvPicPr>
            <a:picLocks noChangeAspect="1"/>
          </p:cNvPicPr>
          <p:nvPr/>
        </p:nvPicPr>
        <p:blipFill rotWithShape="1">
          <a:blip r:embed="rId2">
            <a:extLst>
              <a:ext uri="{28A0092B-C50C-407E-A947-70E740481C1C}">
                <a14:useLocalDpi xmlns:a14="http://schemas.microsoft.com/office/drawing/2010/main" val="0"/>
              </a:ext>
            </a:extLst>
          </a:blip>
          <a:srcRect l="48735" r="3141"/>
          <a:stretch/>
        </p:blipFill>
        <p:spPr>
          <a:xfrm>
            <a:off x="8946808" y="2228003"/>
            <a:ext cx="2664000" cy="2864724"/>
          </a:xfrm>
          <a:prstGeom prst="rect">
            <a:avLst/>
          </a:prstGeom>
        </p:spPr>
      </p:pic>
      <p:sp>
        <p:nvSpPr>
          <p:cNvPr id="14" name="内容占位符 3">
            <a:extLst>
              <a:ext uri="{FF2B5EF4-FFF2-40B4-BE49-F238E27FC236}">
                <a16:creationId xmlns:a16="http://schemas.microsoft.com/office/drawing/2014/main" id="{B3106D78-606C-4D02-9EEC-9EBDD7F700C8}"/>
              </a:ext>
            </a:extLst>
          </p:cNvPr>
          <p:cNvSpPr txBox="1">
            <a:spLocks/>
          </p:cNvSpPr>
          <p:nvPr/>
        </p:nvSpPr>
        <p:spPr>
          <a:xfrm>
            <a:off x="775934" y="2234444"/>
            <a:ext cx="5194769" cy="36330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zh-CN" altLang="en-US" dirty="0"/>
          </a:p>
        </p:txBody>
      </p:sp>
      <p:sp>
        <p:nvSpPr>
          <p:cNvPr id="15" name="内容占位符 3">
            <a:extLst>
              <a:ext uri="{FF2B5EF4-FFF2-40B4-BE49-F238E27FC236}">
                <a16:creationId xmlns:a16="http://schemas.microsoft.com/office/drawing/2014/main" id="{16331464-5E71-47FD-B0C3-CD37EA7EFAD1}"/>
              </a:ext>
            </a:extLst>
          </p:cNvPr>
          <p:cNvSpPr txBox="1">
            <a:spLocks/>
          </p:cNvSpPr>
          <p:nvPr/>
        </p:nvSpPr>
        <p:spPr>
          <a:xfrm>
            <a:off x="775934" y="2234444"/>
            <a:ext cx="2402987" cy="36330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dirty="0"/>
              <a:t>L1</a:t>
            </a:r>
            <a:r>
              <a:rPr lang="zh-CN" altLang="en-US" dirty="0"/>
              <a:t>正则化鼓励算法使参数</a:t>
            </a:r>
            <a:r>
              <a:rPr lang="zh-CN" altLang="en-US" b="1" dirty="0"/>
              <a:t>等于</a:t>
            </a:r>
            <a:r>
              <a:rPr lang="en-US" altLang="zh-CN" dirty="0"/>
              <a:t>0</a:t>
            </a:r>
          </a:p>
          <a:p>
            <a:r>
              <a:rPr lang="zh-CN" altLang="en-US" dirty="0"/>
              <a:t>高维情况下会有很多参数等于</a:t>
            </a:r>
            <a:r>
              <a:rPr lang="en-US" altLang="zh-CN" dirty="0"/>
              <a:t>0</a:t>
            </a:r>
            <a:endParaRPr lang="zh-CN" altLang="en-US" dirty="0"/>
          </a:p>
        </p:txBody>
      </p:sp>
    </p:spTree>
    <p:extLst>
      <p:ext uri="{BB962C8B-B14F-4D97-AF65-F5344CB8AC3E}">
        <p14:creationId xmlns:p14="http://schemas.microsoft.com/office/powerpoint/2010/main" val="322138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91D06-7976-4BDD-99C6-59AF183FB7E7}"/>
              </a:ext>
            </a:extLst>
          </p:cNvPr>
          <p:cNvSpPr>
            <a:spLocks noGrp="1"/>
          </p:cNvSpPr>
          <p:nvPr>
            <p:ph type="title"/>
          </p:nvPr>
        </p:nvSpPr>
        <p:spPr/>
        <p:txBody>
          <a:bodyPr/>
          <a:lstStyle/>
          <a:p>
            <a:r>
              <a:rPr lang="zh-CN" altLang="en-US" dirty="0"/>
              <a:t>对数几率回归：结果</a:t>
            </a:r>
          </a:p>
        </p:txBody>
      </p:sp>
      <p:graphicFrame>
        <p:nvGraphicFramePr>
          <p:cNvPr id="6" name="表格 6">
            <a:extLst>
              <a:ext uri="{FF2B5EF4-FFF2-40B4-BE49-F238E27FC236}">
                <a16:creationId xmlns:a16="http://schemas.microsoft.com/office/drawing/2014/main" id="{A3A8E148-EC6D-455F-927D-6282B0800774}"/>
              </a:ext>
            </a:extLst>
          </p:cNvPr>
          <p:cNvGraphicFramePr>
            <a:graphicFrameLocks noGrp="1"/>
          </p:cNvGraphicFramePr>
          <p:nvPr>
            <p:ph idx="1"/>
            <p:extLst>
              <p:ext uri="{D42A27DB-BD31-4B8C-83A1-F6EECF244321}">
                <p14:modId xmlns:p14="http://schemas.microsoft.com/office/powerpoint/2010/main" val="4092899938"/>
              </p:ext>
            </p:extLst>
          </p:nvPr>
        </p:nvGraphicFramePr>
        <p:xfrm>
          <a:off x="767857" y="3429000"/>
          <a:ext cx="3031851" cy="1907356"/>
        </p:xfrm>
        <a:graphic>
          <a:graphicData uri="http://schemas.openxmlformats.org/drawingml/2006/table">
            <a:tbl>
              <a:tblPr firstRow="1" bandRow="1">
                <a:tableStyleId>{073A0DAA-6AF3-43AB-8588-CEC1D06C72B9}</a:tableStyleId>
              </a:tblPr>
              <a:tblGrid>
                <a:gridCol w="1010617">
                  <a:extLst>
                    <a:ext uri="{9D8B030D-6E8A-4147-A177-3AD203B41FA5}">
                      <a16:colId xmlns:a16="http://schemas.microsoft.com/office/drawing/2014/main" val="568838625"/>
                    </a:ext>
                  </a:extLst>
                </a:gridCol>
                <a:gridCol w="1010617">
                  <a:extLst>
                    <a:ext uri="{9D8B030D-6E8A-4147-A177-3AD203B41FA5}">
                      <a16:colId xmlns:a16="http://schemas.microsoft.com/office/drawing/2014/main" val="3390670661"/>
                    </a:ext>
                  </a:extLst>
                </a:gridCol>
                <a:gridCol w="1010617">
                  <a:extLst>
                    <a:ext uri="{9D8B030D-6E8A-4147-A177-3AD203B41FA5}">
                      <a16:colId xmlns:a16="http://schemas.microsoft.com/office/drawing/2014/main" val="203187713"/>
                    </a:ext>
                  </a:extLst>
                </a:gridCol>
              </a:tblGrid>
              <a:tr h="476839">
                <a:tc>
                  <a:txBody>
                    <a:bodyPr/>
                    <a:lstStyle/>
                    <a:p>
                      <a:r>
                        <a:rPr lang="zh-CN" altLang="en-US" b="0" dirty="0">
                          <a:latin typeface="Microsoft YaHei UI" panose="020B0503020204020204" pitchFamily="34" charset="-122"/>
                          <a:ea typeface="Microsoft YaHei UI" panose="020B0503020204020204" pitchFamily="34" charset="-122"/>
                        </a:rPr>
                        <a:t>正则化</a:t>
                      </a:r>
                    </a:p>
                  </a:txBody>
                  <a:tcPr/>
                </a:tc>
                <a:tc>
                  <a:txBody>
                    <a:bodyPr/>
                    <a:lstStyle/>
                    <a:p>
                      <a:r>
                        <a:rPr lang="zh-CN" altLang="en-US" b="0" dirty="0">
                          <a:latin typeface="Microsoft YaHei UI" panose="020B0503020204020204" pitchFamily="34" charset="-122"/>
                          <a:ea typeface="Microsoft YaHei UI" panose="020B0503020204020204" pitchFamily="34" charset="-122"/>
                        </a:rPr>
                        <a:t>正确率</a:t>
                      </a:r>
                    </a:p>
                  </a:txBody>
                  <a:tcPr/>
                </a:tc>
                <a:tc>
                  <a:txBody>
                    <a:bodyPr/>
                    <a:lstStyle/>
                    <a:p>
                      <a:r>
                        <a:rPr lang="zh-CN" altLang="en-US" b="0" dirty="0">
                          <a:latin typeface="Microsoft YaHei UI" panose="020B0503020204020204" pitchFamily="34" charset="-122"/>
                          <a:ea typeface="Microsoft YaHei UI" panose="020B0503020204020204" pitchFamily="34" charset="-122"/>
                        </a:rPr>
                        <a:t>用时</a:t>
                      </a:r>
                    </a:p>
                  </a:txBody>
                  <a:tcPr/>
                </a:tc>
                <a:extLst>
                  <a:ext uri="{0D108BD9-81ED-4DB2-BD59-A6C34878D82A}">
                    <a16:rowId xmlns:a16="http://schemas.microsoft.com/office/drawing/2014/main" val="1699499949"/>
                  </a:ext>
                </a:extLst>
              </a:tr>
              <a:tr h="476839">
                <a:tc>
                  <a:txBody>
                    <a:bodyPr/>
                    <a:lstStyle/>
                    <a:p>
                      <a:r>
                        <a:rPr lang="en-US" altLang="zh-CN" b="0" dirty="0">
                          <a:latin typeface="Microsoft YaHei UI" panose="020B0503020204020204" pitchFamily="34" charset="-122"/>
                          <a:ea typeface="Microsoft YaHei UI" panose="020B0503020204020204" pitchFamily="34" charset="-122"/>
                        </a:rPr>
                        <a:t>L1</a:t>
                      </a:r>
                      <a:endParaRPr lang="zh-CN" altLang="en-US" b="0" dirty="0">
                        <a:latin typeface="Microsoft YaHei UI" panose="020B0503020204020204" pitchFamily="34" charset="-122"/>
                        <a:ea typeface="Microsoft YaHei UI" panose="020B0503020204020204" pitchFamily="34" charset="-122"/>
                      </a:endParaRPr>
                    </a:p>
                  </a:txBody>
                  <a:tcPr/>
                </a:tc>
                <a:tc>
                  <a:txBody>
                    <a:bodyPr/>
                    <a:lstStyle/>
                    <a:p>
                      <a:r>
                        <a:rPr lang="en-US" altLang="zh-CN" b="0" dirty="0">
                          <a:latin typeface="Microsoft YaHei UI" panose="020B0503020204020204" pitchFamily="34" charset="-122"/>
                          <a:ea typeface="Microsoft YaHei UI" panose="020B0503020204020204" pitchFamily="34" charset="-122"/>
                        </a:rPr>
                        <a:t>95.05%</a:t>
                      </a:r>
                      <a:endParaRPr lang="zh-CN" altLang="en-US" b="0" dirty="0">
                        <a:latin typeface="Microsoft YaHei UI" panose="020B0503020204020204" pitchFamily="34" charset="-122"/>
                        <a:ea typeface="Microsoft YaHei UI" panose="020B0503020204020204" pitchFamily="34" charset="-122"/>
                      </a:endParaRPr>
                    </a:p>
                  </a:txBody>
                  <a:tcPr/>
                </a:tc>
                <a:tc>
                  <a:txBody>
                    <a:bodyPr/>
                    <a:lstStyle/>
                    <a:p>
                      <a:r>
                        <a:rPr lang="en-US" altLang="zh-CN" b="0" dirty="0">
                          <a:latin typeface="Microsoft YaHei UI" panose="020B0503020204020204" pitchFamily="34" charset="-122"/>
                          <a:ea typeface="Microsoft YaHei UI" panose="020B0503020204020204" pitchFamily="34" charset="-122"/>
                        </a:rPr>
                        <a:t>234.8s</a:t>
                      </a:r>
                      <a:endParaRPr lang="zh-CN" altLang="en-US" b="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3874317232"/>
                  </a:ext>
                </a:extLst>
              </a:tr>
              <a:tr h="476839">
                <a:tc>
                  <a:txBody>
                    <a:bodyPr/>
                    <a:lstStyle/>
                    <a:p>
                      <a:r>
                        <a:rPr lang="en-US" altLang="zh-CN" b="0" dirty="0">
                          <a:latin typeface="Microsoft YaHei UI" panose="020B0503020204020204" pitchFamily="34" charset="-122"/>
                          <a:ea typeface="Microsoft YaHei UI" panose="020B0503020204020204" pitchFamily="34" charset="-122"/>
                        </a:rPr>
                        <a:t>L2</a:t>
                      </a:r>
                      <a:endParaRPr lang="zh-CN" altLang="en-US" b="0" dirty="0">
                        <a:latin typeface="Microsoft YaHei UI" panose="020B0503020204020204" pitchFamily="34" charset="-122"/>
                        <a:ea typeface="Microsoft YaHei UI" panose="020B0503020204020204" pitchFamily="34" charset="-122"/>
                      </a:endParaRPr>
                    </a:p>
                  </a:txBody>
                  <a:tcPr/>
                </a:tc>
                <a:tc>
                  <a:txBody>
                    <a:bodyPr/>
                    <a:lstStyle/>
                    <a:p>
                      <a:r>
                        <a:rPr lang="en-US" altLang="zh-CN" b="0" dirty="0">
                          <a:latin typeface="Microsoft YaHei UI" panose="020B0503020204020204" pitchFamily="34" charset="-122"/>
                          <a:ea typeface="Microsoft YaHei UI" panose="020B0503020204020204" pitchFamily="34" charset="-122"/>
                        </a:rPr>
                        <a:t>95.30%</a:t>
                      </a:r>
                      <a:endParaRPr lang="zh-CN" altLang="en-US" b="0" dirty="0">
                        <a:latin typeface="Microsoft YaHei UI" panose="020B0503020204020204" pitchFamily="34" charset="-122"/>
                        <a:ea typeface="Microsoft YaHei UI" panose="020B0503020204020204" pitchFamily="34" charset="-122"/>
                      </a:endParaRPr>
                    </a:p>
                  </a:txBody>
                  <a:tcPr/>
                </a:tc>
                <a:tc>
                  <a:txBody>
                    <a:bodyPr/>
                    <a:lstStyle/>
                    <a:p>
                      <a:r>
                        <a:rPr lang="en-US" altLang="zh-CN" b="0" dirty="0">
                          <a:latin typeface="Microsoft YaHei UI" panose="020B0503020204020204" pitchFamily="34" charset="-122"/>
                          <a:ea typeface="Microsoft YaHei UI" panose="020B0503020204020204" pitchFamily="34" charset="-122"/>
                        </a:rPr>
                        <a:t>94.1s</a:t>
                      </a:r>
                      <a:endParaRPr lang="zh-CN" altLang="en-US" b="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3817874158"/>
                  </a:ext>
                </a:extLst>
              </a:tr>
              <a:tr h="476839">
                <a:tc>
                  <a:txBody>
                    <a:bodyPr/>
                    <a:lstStyle/>
                    <a:p>
                      <a:r>
                        <a:rPr lang="zh-CN" altLang="en-US" b="0" dirty="0">
                          <a:latin typeface="Microsoft YaHei UI" panose="020B0503020204020204" pitchFamily="34" charset="-122"/>
                          <a:ea typeface="Microsoft YaHei UI" panose="020B0503020204020204" pitchFamily="34" charset="-122"/>
                        </a:rPr>
                        <a:t>无</a:t>
                      </a:r>
                    </a:p>
                  </a:txBody>
                  <a:tcPr/>
                </a:tc>
                <a:tc>
                  <a:txBody>
                    <a:bodyPr/>
                    <a:lstStyle/>
                    <a:p>
                      <a:r>
                        <a:rPr lang="en-US" altLang="zh-CN" b="0" dirty="0">
                          <a:latin typeface="Microsoft YaHei UI" panose="020B0503020204020204" pitchFamily="34" charset="-122"/>
                          <a:ea typeface="Microsoft YaHei UI" panose="020B0503020204020204" pitchFamily="34" charset="-122"/>
                        </a:rPr>
                        <a:t>95.28%</a:t>
                      </a:r>
                      <a:endParaRPr lang="zh-CN" altLang="en-US" b="0" dirty="0">
                        <a:latin typeface="Microsoft YaHei UI" panose="020B0503020204020204" pitchFamily="34" charset="-122"/>
                        <a:ea typeface="Microsoft YaHei UI" panose="020B0503020204020204" pitchFamily="34" charset="-122"/>
                      </a:endParaRPr>
                    </a:p>
                  </a:txBody>
                  <a:tcPr/>
                </a:tc>
                <a:tc>
                  <a:txBody>
                    <a:bodyPr/>
                    <a:lstStyle/>
                    <a:p>
                      <a:r>
                        <a:rPr lang="en-US" altLang="zh-CN" b="0" dirty="0">
                          <a:latin typeface="Microsoft YaHei UI" panose="020B0503020204020204" pitchFamily="34" charset="-122"/>
                          <a:ea typeface="Microsoft YaHei UI" panose="020B0503020204020204" pitchFamily="34" charset="-122"/>
                        </a:rPr>
                        <a:t>208.6s</a:t>
                      </a:r>
                      <a:endParaRPr lang="zh-CN" altLang="en-US" b="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586080010"/>
                  </a:ext>
                </a:extLst>
              </a:tr>
            </a:tbl>
          </a:graphicData>
        </a:graphic>
      </p:graphicFrame>
      <p:sp>
        <p:nvSpPr>
          <p:cNvPr id="5" name="日期占位符 4">
            <a:extLst>
              <a:ext uri="{FF2B5EF4-FFF2-40B4-BE49-F238E27FC236}">
                <a16:creationId xmlns:a16="http://schemas.microsoft.com/office/drawing/2014/main" id="{E3B65A90-E08A-49E9-A3D7-FE2F167444A2}"/>
              </a:ext>
            </a:extLst>
          </p:cNvPr>
          <p:cNvSpPr>
            <a:spLocks noGrp="1"/>
          </p:cNvSpPr>
          <p:nvPr>
            <p:ph type="dt" sz="half" idx="10"/>
          </p:nvPr>
        </p:nvSpPr>
        <p:spPr/>
        <p:txBody>
          <a:bodyPr/>
          <a:lstStyle/>
          <a:p>
            <a:pPr rtl="0"/>
            <a:fld id="{D7791703-7779-4492-8183-3F96B27D2540}" type="datetime1">
              <a:rPr lang="zh-CN" altLang="en-US" smtClean="0"/>
              <a:t>2020/6/8</a:t>
            </a:fld>
            <a:endParaRPr lang="en-US" dirty="0"/>
          </a:p>
        </p:txBody>
      </p:sp>
      <p:pic>
        <p:nvPicPr>
          <p:cNvPr id="1025" name="Picture 1">
            <a:extLst>
              <a:ext uri="{FF2B5EF4-FFF2-40B4-BE49-F238E27FC236}">
                <a16:creationId xmlns:a16="http://schemas.microsoft.com/office/drawing/2014/main" id="{D63CFF67-1A56-424C-8BC8-56B73C8A01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19" b="58782"/>
          <a:stretch/>
        </p:blipFill>
        <p:spPr bwMode="auto">
          <a:xfrm>
            <a:off x="4522838" y="650512"/>
            <a:ext cx="5927912" cy="28229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a:extLst>
              <a:ext uri="{FF2B5EF4-FFF2-40B4-BE49-F238E27FC236}">
                <a16:creationId xmlns:a16="http://schemas.microsoft.com/office/drawing/2014/main" id="{90C323F5-867C-47F6-B395-FE19C5404C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 t="42040" r="207" b="28861"/>
          <a:stretch/>
        </p:blipFill>
        <p:spPr bwMode="auto">
          <a:xfrm>
            <a:off x="4522838" y="3553714"/>
            <a:ext cx="5927912" cy="282298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1EF2D9A2-1B65-4086-88DE-0E7A0B10885C}"/>
              </a:ext>
            </a:extLst>
          </p:cNvPr>
          <p:cNvSpPr txBox="1"/>
          <p:nvPr/>
        </p:nvSpPr>
        <p:spPr>
          <a:xfrm>
            <a:off x="10573902" y="1794659"/>
            <a:ext cx="1307162" cy="646331"/>
          </a:xfrm>
          <a:prstGeom prst="rect">
            <a:avLst/>
          </a:prstGeom>
          <a:noFill/>
        </p:spPr>
        <p:txBody>
          <a:bodyPr wrap="square" rtlCol="0">
            <a:spAutoFit/>
          </a:bodyPr>
          <a:lstStyle/>
          <a:p>
            <a:r>
              <a:rPr lang="zh-CN" altLang="en-US" dirty="0">
                <a:latin typeface="Microsoft YaHei UI" panose="020B0503020204020204" pitchFamily="34" charset="-122"/>
                <a:ea typeface="Microsoft YaHei UI" panose="020B0503020204020204" pitchFamily="34" charset="-122"/>
              </a:rPr>
              <a:t>稀疏度：</a:t>
            </a:r>
            <a:r>
              <a:rPr lang="en-US" altLang="zh-CN" dirty="0">
                <a:latin typeface="Microsoft YaHei UI" panose="020B0503020204020204" pitchFamily="34" charset="-122"/>
                <a:ea typeface="Microsoft YaHei UI" panose="020B0503020204020204" pitchFamily="34" charset="-122"/>
              </a:rPr>
              <a:t>76.52%</a:t>
            </a:r>
            <a:endParaRPr lang="zh-CN" altLang="en-US" dirty="0">
              <a:latin typeface="Microsoft YaHei UI" panose="020B0503020204020204" pitchFamily="34" charset="-122"/>
              <a:ea typeface="Microsoft YaHei UI" panose="020B0503020204020204" pitchFamily="34" charset="-122"/>
            </a:endParaRPr>
          </a:p>
        </p:txBody>
      </p:sp>
      <p:sp>
        <p:nvSpPr>
          <p:cNvPr id="10" name="文本框 9">
            <a:extLst>
              <a:ext uri="{FF2B5EF4-FFF2-40B4-BE49-F238E27FC236}">
                <a16:creationId xmlns:a16="http://schemas.microsoft.com/office/drawing/2014/main" id="{E4415D3F-5849-40D5-864A-04D627DE6EA4}"/>
              </a:ext>
            </a:extLst>
          </p:cNvPr>
          <p:cNvSpPr txBox="1"/>
          <p:nvPr/>
        </p:nvSpPr>
        <p:spPr>
          <a:xfrm>
            <a:off x="10573902" y="4417011"/>
            <a:ext cx="1307162" cy="646331"/>
          </a:xfrm>
          <a:prstGeom prst="rect">
            <a:avLst/>
          </a:prstGeom>
          <a:noFill/>
        </p:spPr>
        <p:txBody>
          <a:bodyPr wrap="square" rtlCol="0">
            <a:spAutoFit/>
          </a:bodyPr>
          <a:lstStyle/>
          <a:p>
            <a:r>
              <a:rPr lang="zh-CN" altLang="en-US" dirty="0">
                <a:latin typeface="Microsoft YaHei UI" panose="020B0503020204020204" pitchFamily="34" charset="-122"/>
                <a:ea typeface="Microsoft YaHei UI" panose="020B0503020204020204" pitchFamily="34" charset="-122"/>
              </a:rPr>
              <a:t>稀疏度：</a:t>
            </a:r>
            <a:r>
              <a:rPr lang="en-US" altLang="zh-CN" dirty="0">
                <a:latin typeface="Microsoft YaHei UI" panose="020B0503020204020204" pitchFamily="34" charset="-122"/>
                <a:ea typeface="Microsoft YaHei UI" panose="020B0503020204020204" pitchFamily="34" charset="-122"/>
              </a:rPr>
              <a:t>1.40%</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7698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10DBB-E4CA-4EA8-9918-9AEC09E860AB}"/>
              </a:ext>
            </a:extLst>
          </p:cNvPr>
          <p:cNvSpPr>
            <a:spLocks noGrp="1"/>
          </p:cNvSpPr>
          <p:nvPr>
            <p:ph type="title"/>
          </p:nvPr>
        </p:nvSpPr>
        <p:spPr/>
        <p:txBody>
          <a:bodyPr/>
          <a:lstStyle/>
          <a:p>
            <a:r>
              <a:rPr lang="zh-CN" altLang="en-US" dirty="0"/>
              <a:t>朴素贝叶斯分类器：分布假设的影响</a:t>
            </a:r>
          </a:p>
        </p:txBody>
      </p:sp>
      <p:sp>
        <p:nvSpPr>
          <p:cNvPr id="3" name="内容占位符 2">
            <a:extLst>
              <a:ext uri="{FF2B5EF4-FFF2-40B4-BE49-F238E27FC236}">
                <a16:creationId xmlns:a16="http://schemas.microsoft.com/office/drawing/2014/main" id="{DEAB5D3F-70F6-4831-B6DF-CB6E6726F2AD}"/>
              </a:ext>
            </a:extLst>
          </p:cNvPr>
          <p:cNvSpPr>
            <a:spLocks noGrp="1"/>
          </p:cNvSpPr>
          <p:nvPr>
            <p:ph idx="1"/>
          </p:nvPr>
        </p:nvSpPr>
        <p:spPr>
          <a:xfrm>
            <a:off x="581192" y="2340864"/>
            <a:ext cx="11029615" cy="1341284"/>
          </a:xfrm>
        </p:spPr>
        <p:txBody>
          <a:bodyPr/>
          <a:lstStyle/>
          <a:p>
            <a:r>
              <a:rPr lang="zh-CN" altLang="en-US" dirty="0"/>
              <a:t>高斯分布假设：假定同类样本中属性值的分布服从正态分布</a:t>
            </a:r>
            <a:endParaRPr lang="en-US" altLang="zh-CN" dirty="0"/>
          </a:p>
          <a:p>
            <a:r>
              <a:rPr lang="zh-CN" altLang="en-US" dirty="0"/>
              <a:t>多项分布假设：假定同类样本中属性值的分布服从多项分布（要求属性值是离散的），使用拉普拉斯修正</a:t>
            </a:r>
          </a:p>
        </p:txBody>
      </p:sp>
      <p:sp>
        <p:nvSpPr>
          <p:cNvPr id="4" name="日期占位符 3">
            <a:extLst>
              <a:ext uri="{FF2B5EF4-FFF2-40B4-BE49-F238E27FC236}">
                <a16:creationId xmlns:a16="http://schemas.microsoft.com/office/drawing/2014/main" id="{93F5E0B9-6298-4868-BFA9-85AEB9B67653}"/>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sp>
        <p:nvSpPr>
          <p:cNvPr id="5" name="标题 1">
            <a:extLst>
              <a:ext uri="{FF2B5EF4-FFF2-40B4-BE49-F238E27FC236}">
                <a16:creationId xmlns:a16="http://schemas.microsoft.com/office/drawing/2014/main" id="{75C47273-A1CE-4C64-A7F1-42B9BC063508}"/>
              </a:ext>
            </a:extLst>
          </p:cNvPr>
          <p:cNvSpPr txBox="1">
            <a:spLocks/>
          </p:cNvSpPr>
          <p:nvPr/>
        </p:nvSpPr>
        <p:spPr>
          <a:xfrm>
            <a:off x="581191" y="3559408"/>
            <a:ext cx="11029616" cy="624817"/>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marL="306000" indent="-306000" defTabSz="457200">
              <a:lnSpc>
                <a:spcPct val="110000"/>
              </a:lnSpc>
              <a:spcBef>
                <a:spcPct val="20000"/>
              </a:spcBef>
              <a:spcAft>
                <a:spcPts val="600"/>
              </a:spcAft>
              <a:buClr>
                <a:schemeClr val="accent1"/>
              </a:buClr>
              <a:buSzPct val="92000"/>
              <a:buFont typeface="Wingdings 2" panose="05020102010507070707" pitchFamily="18" charset="2"/>
              <a:buChar char=""/>
              <a:defRPr sz="17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630000" indent="-306000" defTabSz="457200">
              <a:spcBef>
                <a:spcPct val="20000"/>
              </a:spcBef>
              <a:spcAft>
                <a:spcPts val="600"/>
              </a:spcAft>
              <a:buClr>
                <a:schemeClr val="accent1"/>
              </a:buClr>
              <a:buSzPct val="92000"/>
              <a:buFont typeface="Wingdings 2" panose="05020102010507070707" pitchFamily="18" charset="2"/>
              <a:buChar char=""/>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00000" indent="-270000" defTabSz="457200">
              <a:spcBef>
                <a:spcPct val="20000"/>
              </a:spcBef>
              <a:spcAft>
                <a:spcPts val="600"/>
              </a:spcAft>
              <a:buClr>
                <a:schemeClr val="accent1"/>
              </a:buClr>
              <a:buSzPct val="92000"/>
              <a:buFont typeface="Wingdings 2" panose="05020102010507070707" pitchFamily="18" charset="2"/>
              <a:buChar char=""/>
              <a:defRPr sz="13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242000" indent="-234000" defTabSz="457200">
              <a:spcBef>
                <a:spcPct val="20000"/>
              </a:spcBef>
              <a:spcAft>
                <a:spcPts val="600"/>
              </a:spcAft>
              <a:buClr>
                <a:schemeClr val="accent1"/>
              </a:buClr>
              <a:buSzPct val="92000"/>
              <a:buFont typeface="Wingdings 2" panose="05020102010507070707" pitchFamily="18" charset="2"/>
              <a:buChar char=""/>
              <a:defRPr sz="110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602000" indent="-234000" defTabSz="457200">
              <a:spcBef>
                <a:spcPct val="20000"/>
              </a:spcBef>
              <a:spcAft>
                <a:spcPts val="600"/>
              </a:spcAft>
              <a:buClr>
                <a:schemeClr val="accent1"/>
              </a:buClr>
              <a:buSzPct val="92000"/>
              <a:buFont typeface="Wingdings 2" panose="05020102010507070707" pitchFamily="18" charset="2"/>
              <a:buChar char=""/>
              <a:defRPr sz="1100">
                <a:solidFill>
                  <a:schemeClr val="tx1">
                    <a:lumMod val="75000"/>
                    <a:lumOff val="25000"/>
                  </a:schemeClr>
                </a:solidFill>
                <a:latin typeface="Microsoft YaHei UI" panose="020B0503020204020204" pitchFamily="34" charset="-122"/>
                <a:ea typeface="Microsoft YaHei UI" panose="020B0503020204020204" pitchFamily="34" charset="-122"/>
              </a:defRPr>
            </a:lvl5pPr>
            <a:lvl6pPr marL="19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6pPr>
            <a:lvl7pPr marL="22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7pPr>
            <a:lvl8pPr marL="25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8pPr>
            <a:lvl9pPr marL="28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9pPr>
          </a:lstStyle>
          <a:p>
            <a:pPr marL="0" indent="0">
              <a:buNone/>
            </a:pPr>
            <a:r>
              <a:rPr lang="zh-CN" altLang="en-US" b="1" dirty="0">
                <a:solidFill>
                  <a:schemeClr val="bg1"/>
                </a:solidFill>
              </a:rPr>
              <a:t>结果</a:t>
            </a:r>
          </a:p>
        </p:txBody>
      </p:sp>
      <p:sp>
        <p:nvSpPr>
          <p:cNvPr id="6" name="内容占位符 2">
            <a:extLst>
              <a:ext uri="{FF2B5EF4-FFF2-40B4-BE49-F238E27FC236}">
                <a16:creationId xmlns:a16="http://schemas.microsoft.com/office/drawing/2014/main" id="{8D2D4FFD-3D42-462D-81FA-6D18AF42A5B0}"/>
              </a:ext>
            </a:extLst>
          </p:cNvPr>
          <p:cNvSpPr txBox="1">
            <a:spLocks/>
          </p:cNvSpPr>
          <p:nvPr/>
        </p:nvSpPr>
        <p:spPr>
          <a:xfrm>
            <a:off x="581191" y="4281323"/>
            <a:ext cx="11029615" cy="180035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高斯分布假设：正确率仅</a:t>
            </a:r>
            <a:r>
              <a:rPr lang="en-US" altLang="zh-CN" dirty="0"/>
              <a:t>56.4%</a:t>
            </a:r>
            <a:r>
              <a:rPr lang="zh-CN" altLang="en-US" dirty="0"/>
              <a:t>，用时</a:t>
            </a:r>
            <a:r>
              <a:rPr lang="en-US" altLang="zh-CN" dirty="0"/>
              <a:t>1.06</a:t>
            </a:r>
            <a:r>
              <a:rPr lang="zh-CN" altLang="en-US" dirty="0"/>
              <a:t>秒</a:t>
            </a:r>
            <a:endParaRPr lang="en-US" altLang="zh-CN" dirty="0"/>
          </a:p>
          <a:p>
            <a:r>
              <a:rPr lang="zh-CN" altLang="en-US" dirty="0"/>
              <a:t>多项分布假设：正确率</a:t>
            </a:r>
            <a:r>
              <a:rPr lang="en-US" altLang="zh-CN" dirty="0"/>
              <a:t>83.0%</a:t>
            </a:r>
            <a:r>
              <a:rPr lang="zh-CN" altLang="en-US" dirty="0"/>
              <a:t>，用时</a:t>
            </a:r>
            <a:r>
              <a:rPr lang="en-US" altLang="zh-CN" dirty="0"/>
              <a:t>0.59</a:t>
            </a:r>
            <a:r>
              <a:rPr lang="zh-CN" altLang="en-US" dirty="0"/>
              <a:t>秒</a:t>
            </a:r>
            <a:endParaRPr lang="en-US" altLang="zh-CN" dirty="0"/>
          </a:p>
          <a:p>
            <a:r>
              <a:rPr lang="zh-CN" altLang="en-US" dirty="0"/>
              <a:t>只需要通过计算统计参数建立的模型，用时很短</a:t>
            </a:r>
            <a:endParaRPr lang="en-US" altLang="zh-CN" dirty="0"/>
          </a:p>
          <a:p>
            <a:r>
              <a:rPr lang="zh-CN" altLang="en-US" dirty="0"/>
              <a:t>但</a:t>
            </a:r>
            <a:r>
              <a:rPr lang="en-US" altLang="zh-CN" dirty="0"/>
              <a:t>MNIST</a:t>
            </a:r>
            <a:r>
              <a:rPr lang="zh-CN" altLang="en-US" dirty="0"/>
              <a:t>数据集似乎不太符合这些假设，正确率很低</a:t>
            </a:r>
            <a:endParaRPr lang="en-US" altLang="zh-CN" dirty="0"/>
          </a:p>
        </p:txBody>
      </p:sp>
    </p:spTree>
    <p:extLst>
      <p:ext uri="{BB962C8B-B14F-4D97-AF65-F5344CB8AC3E}">
        <p14:creationId xmlns:p14="http://schemas.microsoft.com/office/powerpoint/2010/main" val="285552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E693B-4CCD-4996-AE02-5E3819B8C54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2EE0A828-E622-4190-BEC6-AF0D27C543DA}"/>
              </a:ext>
            </a:extLst>
          </p:cNvPr>
          <p:cNvSpPr>
            <a:spLocks noGrp="1"/>
          </p:cNvSpPr>
          <p:nvPr>
            <p:ph idx="1"/>
          </p:nvPr>
        </p:nvSpPr>
        <p:spPr/>
        <p:txBody>
          <a:bodyPr/>
          <a:lstStyle/>
          <a:p>
            <a:r>
              <a:rPr lang="zh-CN" altLang="en-US" dirty="0"/>
              <a:t>使用高斯核函数的</a:t>
            </a:r>
            <a:r>
              <a:rPr lang="en-US" altLang="zh-CN" dirty="0"/>
              <a:t>SVM</a:t>
            </a:r>
            <a:r>
              <a:rPr lang="zh-CN" altLang="en-US" dirty="0"/>
              <a:t>在本实验中获得了最高的正确率</a:t>
            </a:r>
            <a:endParaRPr lang="en-US" altLang="zh-CN" dirty="0"/>
          </a:p>
          <a:p>
            <a:r>
              <a:rPr lang="zh-CN" altLang="en-US" dirty="0"/>
              <a:t>朴素贝叶斯模型简单，用时最少（不考虑</a:t>
            </a:r>
            <a:r>
              <a:rPr lang="en-US" altLang="zh-CN" dirty="0" err="1"/>
              <a:t>kNN</a:t>
            </a:r>
            <a:r>
              <a:rPr lang="zh-CN" altLang="en-US" dirty="0"/>
              <a:t>），但在该数据集上表现不佳</a:t>
            </a:r>
            <a:endParaRPr lang="en-US" altLang="zh-CN" dirty="0"/>
          </a:p>
          <a:p>
            <a:r>
              <a:rPr lang="zh-CN" altLang="en-US" dirty="0"/>
              <a:t>数据预处理对分类器的预测结果有一定影响，且对于真实环境中的数据很重要</a:t>
            </a:r>
            <a:endParaRPr lang="en-US" altLang="zh-CN" dirty="0"/>
          </a:p>
          <a:p>
            <a:r>
              <a:rPr lang="en-US" altLang="zh-CN" dirty="0"/>
              <a:t>L2</a:t>
            </a:r>
            <a:r>
              <a:rPr lang="zh-CN" altLang="en-US" dirty="0"/>
              <a:t>正则化在</a:t>
            </a:r>
            <a:r>
              <a:rPr lang="en-US" altLang="zh-CN" dirty="0"/>
              <a:t>Logistic</a:t>
            </a:r>
            <a:r>
              <a:rPr lang="zh-CN" altLang="en-US" dirty="0"/>
              <a:t>回归中效果最好，使用</a:t>
            </a:r>
            <a:r>
              <a:rPr lang="en-US" altLang="zh-CN" dirty="0"/>
              <a:t>L1</a:t>
            </a:r>
            <a:r>
              <a:rPr lang="zh-CN" altLang="en-US" dirty="0"/>
              <a:t>正则化使过多的参数为</a:t>
            </a:r>
            <a:r>
              <a:rPr lang="en-US" altLang="zh-CN" dirty="0"/>
              <a:t>0</a:t>
            </a:r>
            <a:r>
              <a:rPr lang="zh-CN" altLang="en-US" dirty="0"/>
              <a:t>导致正确率略有下降</a:t>
            </a:r>
          </a:p>
        </p:txBody>
      </p:sp>
      <p:sp>
        <p:nvSpPr>
          <p:cNvPr id="5" name="日期占位符 4">
            <a:extLst>
              <a:ext uri="{FF2B5EF4-FFF2-40B4-BE49-F238E27FC236}">
                <a16:creationId xmlns:a16="http://schemas.microsoft.com/office/drawing/2014/main" id="{9940CF7D-D52E-4277-9B57-B93A7ACDF240}"/>
              </a:ext>
            </a:extLst>
          </p:cNvPr>
          <p:cNvSpPr>
            <a:spLocks noGrp="1"/>
          </p:cNvSpPr>
          <p:nvPr>
            <p:ph type="dt" sz="half" idx="10"/>
          </p:nvPr>
        </p:nvSpPr>
        <p:spPr/>
        <p:txBody>
          <a:bodyPr/>
          <a:lstStyle/>
          <a:p>
            <a:pPr rtl="0"/>
            <a:fld id="{D7791703-7779-4492-8183-3F96B27D2540}" type="datetime1">
              <a:rPr lang="zh-CN" altLang="en-US" smtClean="0"/>
              <a:t>2020/6/8</a:t>
            </a:fld>
            <a:endParaRPr lang="en-US" dirty="0"/>
          </a:p>
        </p:txBody>
      </p:sp>
    </p:spTree>
    <p:extLst>
      <p:ext uri="{BB962C8B-B14F-4D97-AF65-F5344CB8AC3E}">
        <p14:creationId xmlns:p14="http://schemas.microsoft.com/office/powerpoint/2010/main" val="68601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D4303-9EF1-4A6C-8A1B-39C045DB18BC}"/>
              </a:ext>
            </a:extLst>
          </p:cNvPr>
          <p:cNvSpPr>
            <a:spLocks noGrp="1"/>
          </p:cNvSpPr>
          <p:nvPr>
            <p:ph type="title"/>
          </p:nvPr>
        </p:nvSpPr>
        <p:spPr/>
        <p:txBody>
          <a:bodyPr/>
          <a:lstStyle/>
          <a:p>
            <a:r>
              <a:rPr lang="en-US" altLang="zh-CN" dirty="0"/>
              <a:t>MNIST</a:t>
            </a:r>
            <a:r>
              <a:rPr lang="zh-CN" altLang="en-US" dirty="0"/>
              <a:t>数据集概述</a:t>
            </a:r>
          </a:p>
        </p:txBody>
      </p:sp>
      <p:sp>
        <p:nvSpPr>
          <p:cNvPr id="3" name="内容占位符 2">
            <a:extLst>
              <a:ext uri="{FF2B5EF4-FFF2-40B4-BE49-F238E27FC236}">
                <a16:creationId xmlns:a16="http://schemas.microsoft.com/office/drawing/2014/main" id="{2A34C8CE-8263-449D-AC66-744ECFA27605}"/>
              </a:ext>
            </a:extLst>
          </p:cNvPr>
          <p:cNvSpPr>
            <a:spLocks noGrp="1"/>
          </p:cNvSpPr>
          <p:nvPr>
            <p:ph idx="1"/>
          </p:nvPr>
        </p:nvSpPr>
        <p:spPr/>
        <p:txBody>
          <a:bodyPr/>
          <a:lstStyle/>
          <a:p>
            <a:r>
              <a:rPr lang="zh-CN" altLang="en-US" dirty="0"/>
              <a:t>手写数字数据集</a:t>
            </a:r>
            <a:endParaRPr lang="en-US" altLang="zh-CN" dirty="0"/>
          </a:p>
          <a:p>
            <a:r>
              <a:rPr lang="en-US" altLang="zh-CN" dirty="0"/>
              <a:t>60000</a:t>
            </a:r>
            <a:r>
              <a:rPr lang="zh-CN" altLang="en-US" dirty="0"/>
              <a:t>个训练样本，</a:t>
            </a:r>
            <a:r>
              <a:rPr lang="en-US" altLang="zh-CN" dirty="0"/>
              <a:t>10000</a:t>
            </a:r>
            <a:r>
              <a:rPr lang="zh-CN" altLang="en-US" dirty="0"/>
              <a:t>个测试样本</a:t>
            </a:r>
            <a:endParaRPr lang="en-US" altLang="zh-CN" dirty="0"/>
          </a:p>
          <a:p>
            <a:r>
              <a:rPr lang="zh-CN" altLang="en-US" dirty="0"/>
              <a:t>单个样本为</a:t>
            </a:r>
            <a:r>
              <a:rPr lang="en-US" altLang="zh-CN" dirty="0"/>
              <a:t>28x28</a:t>
            </a:r>
            <a:r>
              <a:rPr lang="zh-CN" altLang="en-US" dirty="0"/>
              <a:t>的矩阵，值为从</a:t>
            </a:r>
            <a:r>
              <a:rPr lang="en-US" altLang="zh-CN" dirty="0"/>
              <a:t>0</a:t>
            </a:r>
            <a:r>
              <a:rPr lang="zh-CN" altLang="en-US" dirty="0"/>
              <a:t>到</a:t>
            </a:r>
            <a:r>
              <a:rPr lang="en-US" altLang="zh-CN" dirty="0"/>
              <a:t>255</a:t>
            </a:r>
            <a:r>
              <a:rPr lang="zh-CN" altLang="en-US" dirty="0"/>
              <a:t>之间的整数</a:t>
            </a:r>
            <a:endParaRPr lang="en-US" altLang="zh-CN" dirty="0"/>
          </a:p>
          <a:p>
            <a:r>
              <a:rPr lang="zh-CN" altLang="en-US" dirty="0"/>
              <a:t>标签为单值，从</a:t>
            </a:r>
            <a:r>
              <a:rPr lang="en-US" altLang="zh-CN" dirty="0"/>
              <a:t>0</a:t>
            </a:r>
            <a:r>
              <a:rPr lang="zh-CN" altLang="en-US" dirty="0"/>
              <a:t>到</a:t>
            </a:r>
            <a:r>
              <a:rPr lang="en-US" altLang="zh-CN" dirty="0"/>
              <a:t>9</a:t>
            </a:r>
            <a:r>
              <a:rPr lang="zh-CN" altLang="en-US" dirty="0"/>
              <a:t>的整数</a:t>
            </a:r>
            <a:endParaRPr lang="en-US" altLang="zh-CN" dirty="0"/>
          </a:p>
          <a:p>
            <a:r>
              <a:rPr lang="zh-CN" altLang="en-US" dirty="0"/>
              <a:t>图片经过了缩放和居中预处理</a:t>
            </a:r>
          </a:p>
        </p:txBody>
      </p:sp>
      <p:sp>
        <p:nvSpPr>
          <p:cNvPr id="4" name="日期占位符 3">
            <a:extLst>
              <a:ext uri="{FF2B5EF4-FFF2-40B4-BE49-F238E27FC236}">
                <a16:creationId xmlns:a16="http://schemas.microsoft.com/office/drawing/2014/main" id="{ACCFFA94-A0DA-45EB-A0C1-F0E30804D12C}"/>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spTree>
    <p:extLst>
      <p:ext uri="{BB962C8B-B14F-4D97-AF65-F5344CB8AC3E}">
        <p14:creationId xmlns:p14="http://schemas.microsoft.com/office/powerpoint/2010/main" val="252616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FAB22-A3FD-435D-806F-A5629F1DE613}"/>
              </a:ext>
            </a:extLst>
          </p:cNvPr>
          <p:cNvSpPr>
            <a:spLocks noGrp="1"/>
          </p:cNvSpPr>
          <p:nvPr>
            <p:ph type="title"/>
          </p:nvPr>
        </p:nvSpPr>
        <p:spPr/>
        <p:txBody>
          <a:bodyPr/>
          <a:lstStyle/>
          <a:p>
            <a:r>
              <a:rPr lang="zh-CN" altLang="en-US" dirty="0"/>
              <a:t>使用的分类器</a:t>
            </a:r>
          </a:p>
        </p:txBody>
      </p:sp>
      <p:sp>
        <p:nvSpPr>
          <p:cNvPr id="3" name="内容占位符 2">
            <a:extLst>
              <a:ext uri="{FF2B5EF4-FFF2-40B4-BE49-F238E27FC236}">
                <a16:creationId xmlns:a16="http://schemas.microsoft.com/office/drawing/2014/main" id="{7B784554-FC75-4E56-8EB2-AC5D18F3464A}"/>
              </a:ext>
            </a:extLst>
          </p:cNvPr>
          <p:cNvSpPr>
            <a:spLocks noGrp="1"/>
          </p:cNvSpPr>
          <p:nvPr>
            <p:ph idx="1"/>
          </p:nvPr>
        </p:nvSpPr>
        <p:spPr>
          <a:xfrm>
            <a:off x="4900928" y="1638825"/>
            <a:ext cx="6650991" cy="4199219"/>
          </a:xfrm>
        </p:spPr>
        <p:txBody>
          <a:bodyPr/>
          <a:lstStyle/>
          <a:p>
            <a:r>
              <a:rPr lang="en-US" altLang="zh-CN" dirty="0" err="1"/>
              <a:t>kNN</a:t>
            </a:r>
            <a:r>
              <a:rPr lang="zh-CN" altLang="en-US" dirty="0"/>
              <a:t>：主要是</a:t>
            </a:r>
            <a:r>
              <a:rPr lang="en-US" altLang="zh-CN" dirty="0"/>
              <a:t>k</a:t>
            </a:r>
            <a:r>
              <a:rPr lang="zh-CN" altLang="en-US" dirty="0"/>
              <a:t>的值对时间和精确度的影响</a:t>
            </a:r>
            <a:endParaRPr lang="en-US" altLang="zh-CN" dirty="0"/>
          </a:p>
          <a:p>
            <a:r>
              <a:rPr lang="en-US" altLang="zh-CN" dirty="0"/>
              <a:t>SVM</a:t>
            </a:r>
            <a:r>
              <a:rPr lang="zh-CN" altLang="en-US" dirty="0"/>
              <a:t>：</a:t>
            </a:r>
            <a:endParaRPr lang="en-US" altLang="zh-CN" dirty="0"/>
          </a:p>
          <a:p>
            <a:pPr lvl="1"/>
            <a:r>
              <a:rPr lang="zh-CN" altLang="en-US" dirty="0"/>
              <a:t>简单的数据预处理对结果的影响</a:t>
            </a:r>
            <a:endParaRPr lang="en-US" altLang="zh-CN" dirty="0"/>
          </a:p>
          <a:p>
            <a:pPr lvl="1"/>
            <a:r>
              <a:rPr lang="zh-CN" altLang="en-US" dirty="0"/>
              <a:t>不同的核函数（线性核、高斯核以及核估计）</a:t>
            </a:r>
            <a:endParaRPr lang="en-US" altLang="zh-CN" dirty="0"/>
          </a:p>
          <a:p>
            <a:r>
              <a:rPr lang="zh-CN" altLang="en-US" dirty="0"/>
              <a:t>对数几率回归：不同的正则化方法（</a:t>
            </a:r>
            <a:r>
              <a:rPr lang="en-US" altLang="zh-CN" dirty="0"/>
              <a:t>L1/L2</a:t>
            </a:r>
            <a:r>
              <a:rPr lang="zh-CN" altLang="en-US" dirty="0"/>
              <a:t>）</a:t>
            </a:r>
            <a:endParaRPr lang="en-US" altLang="zh-CN" dirty="0"/>
          </a:p>
          <a:p>
            <a:r>
              <a:rPr lang="zh-CN" altLang="en-US" dirty="0"/>
              <a:t>朴素贝叶斯：不同的分布假设（高斯分布</a:t>
            </a:r>
            <a:r>
              <a:rPr lang="en-US" altLang="zh-CN" dirty="0"/>
              <a:t>/</a:t>
            </a:r>
            <a:r>
              <a:rPr lang="zh-CN" altLang="en-US" dirty="0"/>
              <a:t>多项分布）</a:t>
            </a:r>
          </a:p>
        </p:txBody>
      </p:sp>
      <p:sp>
        <p:nvSpPr>
          <p:cNvPr id="4" name="文本占位符 3">
            <a:extLst>
              <a:ext uri="{FF2B5EF4-FFF2-40B4-BE49-F238E27FC236}">
                <a16:creationId xmlns:a16="http://schemas.microsoft.com/office/drawing/2014/main" id="{6AA5430F-09FE-484B-85E1-310CDBB257BB}"/>
              </a:ext>
            </a:extLst>
          </p:cNvPr>
          <p:cNvSpPr>
            <a:spLocks noGrp="1"/>
          </p:cNvSpPr>
          <p:nvPr>
            <p:ph type="body" sz="half" idx="2"/>
          </p:nvPr>
        </p:nvSpPr>
        <p:spPr/>
        <p:txBody>
          <a:bodyPr/>
          <a:lstStyle/>
          <a:p>
            <a:pPr marL="285750" indent="-285750">
              <a:buClr>
                <a:schemeClr val="bg1"/>
              </a:buClr>
              <a:buFont typeface="Wingdings" panose="05000000000000000000" pitchFamily="2" charset="2"/>
              <a:buChar char="n"/>
            </a:pPr>
            <a:r>
              <a:rPr lang="en-US" altLang="zh-CN" dirty="0"/>
              <a:t>K</a:t>
            </a:r>
            <a:r>
              <a:rPr lang="zh-CN" altLang="en-US" dirty="0"/>
              <a:t>近邻算法（</a:t>
            </a:r>
            <a:r>
              <a:rPr lang="en-US" altLang="zh-CN" dirty="0" err="1"/>
              <a:t>kNN</a:t>
            </a:r>
            <a:r>
              <a:rPr lang="zh-CN" altLang="en-US" dirty="0"/>
              <a:t>）</a:t>
            </a:r>
            <a:endParaRPr lang="en-US" altLang="zh-CN" dirty="0"/>
          </a:p>
          <a:p>
            <a:pPr marL="285750" indent="-285750">
              <a:buClr>
                <a:schemeClr val="bg1"/>
              </a:buClr>
              <a:buFont typeface="Wingdings" panose="05000000000000000000" pitchFamily="2" charset="2"/>
              <a:buChar char="n"/>
            </a:pPr>
            <a:r>
              <a:rPr lang="zh-CN" altLang="en-US" dirty="0"/>
              <a:t>支持向量机（</a:t>
            </a:r>
            <a:r>
              <a:rPr lang="en-US" altLang="zh-CN" dirty="0"/>
              <a:t>SVM</a:t>
            </a:r>
            <a:r>
              <a:rPr lang="zh-CN" altLang="en-US" dirty="0"/>
              <a:t>）</a:t>
            </a:r>
            <a:endParaRPr lang="en-US" altLang="zh-CN" dirty="0"/>
          </a:p>
          <a:p>
            <a:pPr marL="285750" indent="-285750">
              <a:buClr>
                <a:schemeClr val="bg1"/>
              </a:buClr>
              <a:buFont typeface="Wingdings" panose="05000000000000000000" pitchFamily="2" charset="2"/>
              <a:buChar char="n"/>
            </a:pPr>
            <a:r>
              <a:rPr lang="zh-CN" altLang="en-US" dirty="0"/>
              <a:t>对数几率回归（</a:t>
            </a:r>
            <a:r>
              <a:rPr lang="en-US" altLang="zh-CN" dirty="0"/>
              <a:t>Logistic Regression)</a:t>
            </a:r>
          </a:p>
          <a:p>
            <a:pPr marL="285750" indent="-285750">
              <a:buClr>
                <a:schemeClr val="bg1"/>
              </a:buClr>
              <a:buFont typeface="Wingdings" panose="05000000000000000000" pitchFamily="2" charset="2"/>
              <a:buChar char="n"/>
            </a:pPr>
            <a:r>
              <a:rPr lang="zh-CN" altLang="en-US" dirty="0"/>
              <a:t>朴素贝叶斯分类器（</a:t>
            </a:r>
            <a:r>
              <a:rPr lang="en-US" altLang="zh-CN" dirty="0"/>
              <a:t>Naïve Bayes Classifier</a:t>
            </a:r>
            <a:r>
              <a:rPr lang="zh-CN" altLang="en-US" dirty="0"/>
              <a:t>）</a:t>
            </a:r>
          </a:p>
        </p:txBody>
      </p:sp>
      <p:sp>
        <p:nvSpPr>
          <p:cNvPr id="5" name="日期占位符 4">
            <a:extLst>
              <a:ext uri="{FF2B5EF4-FFF2-40B4-BE49-F238E27FC236}">
                <a16:creationId xmlns:a16="http://schemas.microsoft.com/office/drawing/2014/main" id="{AC13B47C-C243-4133-BBC1-C4E5D531073D}"/>
              </a:ext>
            </a:extLst>
          </p:cNvPr>
          <p:cNvSpPr>
            <a:spLocks noGrp="1"/>
          </p:cNvSpPr>
          <p:nvPr>
            <p:ph type="dt" sz="half" idx="10"/>
          </p:nvPr>
        </p:nvSpPr>
        <p:spPr/>
        <p:txBody>
          <a:bodyPr/>
          <a:lstStyle/>
          <a:p>
            <a:pPr rtl="0"/>
            <a:fld id="{D7791703-7779-4492-8183-3F96B27D2540}" type="datetime1">
              <a:rPr lang="zh-CN" altLang="en-US" smtClean="0"/>
              <a:t>2020/6/8</a:t>
            </a:fld>
            <a:endParaRPr lang="en-US" dirty="0"/>
          </a:p>
        </p:txBody>
      </p:sp>
      <p:sp>
        <p:nvSpPr>
          <p:cNvPr id="6" name="文本框 5">
            <a:extLst>
              <a:ext uri="{FF2B5EF4-FFF2-40B4-BE49-F238E27FC236}">
                <a16:creationId xmlns:a16="http://schemas.microsoft.com/office/drawing/2014/main" id="{3E0661EA-204D-4AE6-9971-D535A6550F51}"/>
              </a:ext>
            </a:extLst>
          </p:cNvPr>
          <p:cNvSpPr txBox="1"/>
          <p:nvPr/>
        </p:nvSpPr>
        <p:spPr>
          <a:xfrm>
            <a:off x="4900928" y="933449"/>
            <a:ext cx="6650991" cy="705376"/>
          </a:xfrm>
          <a:prstGeom prst="rect">
            <a:avLst/>
          </a:prstGeom>
        </p:spPr>
        <p:txBody>
          <a:bodyPr vert="horz" lIns="91440" tIns="45720" rIns="91440" bIns="45720" rtlCol="0" anchor="ctr">
            <a:normAutofit/>
          </a:bodyPr>
          <a:lstStyle>
            <a:lvl1pPr marL="306000" indent="-306000" defTabSz="457200">
              <a:lnSpc>
                <a:spcPct val="110000"/>
              </a:lnSpc>
              <a:spcBef>
                <a:spcPct val="20000"/>
              </a:spcBef>
              <a:spcAft>
                <a:spcPts val="600"/>
              </a:spcAft>
              <a:buClr>
                <a:schemeClr val="accent1"/>
              </a:buClr>
              <a:buSzPct val="92000"/>
              <a:buFont typeface="Wingdings 2" panose="05020102010507070707" pitchFamily="18" charset="2"/>
              <a:buChar char=""/>
              <a:defRPr sz="2000">
                <a:solidFill>
                  <a:schemeClr val="tx2"/>
                </a:solidFill>
                <a:latin typeface="Microsoft YaHei UI" panose="020B0503020204020204" pitchFamily="34" charset="-122"/>
                <a:ea typeface="Microsoft YaHei UI" panose="020B0503020204020204" pitchFamily="34" charset="-122"/>
              </a:defRPr>
            </a:lvl1pPr>
            <a:lvl2pPr marL="630000" lvl="1" indent="-306000" defTabSz="457200">
              <a:spcBef>
                <a:spcPct val="20000"/>
              </a:spcBef>
              <a:spcAft>
                <a:spcPts val="600"/>
              </a:spcAft>
              <a:buClr>
                <a:schemeClr val="accent1"/>
              </a:buClr>
              <a:buSzPct val="92000"/>
              <a:buFont typeface="Wingdings 2" panose="05020102010507070707" pitchFamily="18" charset="2"/>
              <a:buChar char=""/>
              <a:defRPr>
                <a:solidFill>
                  <a:schemeClr val="tx2"/>
                </a:solidFill>
                <a:latin typeface="Microsoft YaHei UI" panose="020B0503020204020204" pitchFamily="34" charset="-122"/>
                <a:ea typeface="Microsoft YaHei UI" panose="020B0503020204020204" pitchFamily="34" charset="-122"/>
              </a:defRPr>
            </a:lvl2pPr>
            <a:lvl3pPr marL="900000" indent="-270000" defTabSz="457200">
              <a:spcBef>
                <a:spcPct val="20000"/>
              </a:spcBef>
              <a:spcAft>
                <a:spcPts val="600"/>
              </a:spcAft>
              <a:buClr>
                <a:schemeClr val="accent1"/>
              </a:buClr>
              <a:buSzPct val="92000"/>
              <a:buFont typeface="Wingdings 2" panose="05020102010507070707" pitchFamily="18" charset="2"/>
              <a:buChar char=""/>
              <a:defRPr sz="1600">
                <a:solidFill>
                  <a:schemeClr val="tx2"/>
                </a:solidFill>
                <a:latin typeface="Microsoft YaHei UI" panose="020B0503020204020204" pitchFamily="34" charset="-122"/>
                <a:ea typeface="Microsoft YaHei UI" panose="020B0503020204020204" pitchFamily="34" charset="-122"/>
              </a:defRPr>
            </a:lvl3pPr>
            <a:lvl4pPr marL="1242000" indent="-234000" defTabSz="457200">
              <a:spcBef>
                <a:spcPct val="20000"/>
              </a:spcBef>
              <a:spcAft>
                <a:spcPts val="600"/>
              </a:spcAft>
              <a:buClr>
                <a:schemeClr val="accent1"/>
              </a:buClr>
              <a:buSzPct val="92000"/>
              <a:buFont typeface="Wingdings 2" panose="05020102010507070707" pitchFamily="18" charset="2"/>
              <a:buChar char=""/>
              <a:defRPr sz="1400">
                <a:solidFill>
                  <a:schemeClr val="tx2"/>
                </a:solidFill>
                <a:latin typeface="Microsoft YaHei UI" panose="020B0503020204020204" pitchFamily="34" charset="-122"/>
                <a:ea typeface="Microsoft YaHei UI" panose="020B0503020204020204" pitchFamily="34" charset="-122"/>
              </a:defRPr>
            </a:lvl4pPr>
            <a:lvl5pPr marL="1602000" indent="-234000" defTabSz="457200">
              <a:spcBef>
                <a:spcPct val="20000"/>
              </a:spcBef>
              <a:spcAft>
                <a:spcPts val="600"/>
              </a:spcAft>
              <a:buClr>
                <a:schemeClr val="accent1"/>
              </a:buClr>
              <a:buSzPct val="92000"/>
              <a:buFont typeface="Wingdings 2" panose="05020102010507070707" pitchFamily="18" charset="2"/>
              <a:buChar char=""/>
              <a:defRPr sz="1400">
                <a:solidFill>
                  <a:schemeClr val="tx2"/>
                </a:solidFill>
                <a:latin typeface="Microsoft YaHei UI" panose="020B0503020204020204" pitchFamily="34" charset="-122"/>
                <a:ea typeface="Microsoft YaHei UI" panose="020B0503020204020204" pitchFamily="34" charset="-122"/>
              </a:defRPr>
            </a:lvl5pPr>
            <a:lvl6pPr marL="1900000" indent="-228600" defTabSz="457200">
              <a:spcBef>
                <a:spcPct val="20000"/>
              </a:spcBef>
              <a:spcAft>
                <a:spcPts val="600"/>
              </a:spcAft>
              <a:buClr>
                <a:schemeClr val="accent2"/>
              </a:buClr>
              <a:buSzPct val="92000"/>
              <a:buFont typeface="Wingdings 2" panose="05020102010507070707" pitchFamily="18" charset="2"/>
              <a:buChar char=""/>
              <a:defRPr sz="1400">
                <a:solidFill>
                  <a:schemeClr val="tx2"/>
                </a:solidFill>
              </a:defRPr>
            </a:lvl6pPr>
            <a:lvl7pPr marL="2200000" indent="-228600" defTabSz="457200">
              <a:spcBef>
                <a:spcPct val="20000"/>
              </a:spcBef>
              <a:spcAft>
                <a:spcPts val="600"/>
              </a:spcAft>
              <a:buClr>
                <a:schemeClr val="accent2"/>
              </a:buClr>
              <a:buSzPct val="92000"/>
              <a:buFont typeface="Wingdings 2" panose="05020102010507070707" pitchFamily="18" charset="2"/>
              <a:buChar char=""/>
              <a:defRPr sz="1400">
                <a:solidFill>
                  <a:schemeClr val="tx2"/>
                </a:solidFill>
              </a:defRPr>
            </a:lvl7pPr>
            <a:lvl8pPr marL="2500000" indent="-228600" defTabSz="457200">
              <a:spcBef>
                <a:spcPct val="20000"/>
              </a:spcBef>
              <a:spcAft>
                <a:spcPts val="600"/>
              </a:spcAft>
              <a:buClr>
                <a:schemeClr val="accent2"/>
              </a:buClr>
              <a:buSzPct val="92000"/>
              <a:buFont typeface="Wingdings 2" panose="05020102010507070707" pitchFamily="18" charset="2"/>
              <a:buChar char=""/>
              <a:defRPr sz="1400">
                <a:solidFill>
                  <a:schemeClr val="tx2"/>
                </a:solidFill>
              </a:defRPr>
            </a:lvl8pPr>
            <a:lvl9pPr marL="2800000" indent="-228600" defTabSz="457200">
              <a:spcBef>
                <a:spcPct val="20000"/>
              </a:spcBef>
              <a:spcAft>
                <a:spcPts val="600"/>
              </a:spcAft>
              <a:buClr>
                <a:schemeClr val="accent2"/>
              </a:buClr>
              <a:buSzPct val="92000"/>
              <a:buFont typeface="Wingdings 2" panose="05020102010507070707" pitchFamily="18" charset="2"/>
              <a:buChar char=""/>
              <a:defRPr sz="1400">
                <a:solidFill>
                  <a:schemeClr val="tx2"/>
                </a:solidFill>
              </a:defRPr>
            </a:lvl9pPr>
          </a:lstStyle>
          <a:p>
            <a:pPr marL="0" indent="0">
              <a:buNone/>
            </a:pPr>
            <a:r>
              <a:rPr lang="zh-CN" altLang="en-US" sz="2400" dirty="0"/>
              <a:t>研究的变量</a:t>
            </a:r>
          </a:p>
        </p:txBody>
      </p:sp>
    </p:spTree>
    <p:extLst>
      <p:ext uri="{BB962C8B-B14F-4D97-AF65-F5344CB8AC3E}">
        <p14:creationId xmlns:p14="http://schemas.microsoft.com/office/powerpoint/2010/main" val="355315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855DC-5A74-4AA8-9A4E-86F85E9921B2}"/>
              </a:ext>
            </a:extLst>
          </p:cNvPr>
          <p:cNvSpPr>
            <a:spLocks noGrp="1"/>
          </p:cNvSpPr>
          <p:nvPr>
            <p:ph type="title"/>
          </p:nvPr>
        </p:nvSpPr>
        <p:spPr/>
        <p:txBody>
          <a:bodyPr/>
          <a:lstStyle/>
          <a:p>
            <a:r>
              <a:rPr lang="zh-CN" altLang="en-US" dirty="0"/>
              <a:t>实验环境</a:t>
            </a:r>
          </a:p>
        </p:txBody>
      </p:sp>
      <p:sp>
        <p:nvSpPr>
          <p:cNvPr id="3" name="内容占位符 2">
            <a:extLst>
              <a:ext uri="{FF2B5EF4-FFF2-40B4-BE49-F238E27FC236}">
                <a16:creationId xmlns:a16="http://schemas.microsoft.com/office/drawing/2014/main" id="{779F0C2E-4A64-4382-A5F4-090E849ACDD7}"/>
              </a:ext>
            </a:extLst>
          </p:cNvPr>
          <p:cNvSpPr>
            <a:spLocks noGrp="1"/>
          </p:cNvSpPr>
          <p:nvPr>
            <p:ph idx="1"/>
          </p:nvPr>
        </p:nvSpPr>
        <p:spPr>
          <a:xfrm>
            <a:off x="581192" y="2340864"/>
            <a:ext cx="11029615" cy="1912017"/>
          </a:xfrm>
        </p:spPr>
        <p:txBody>
          <a:bodyPr/>
          <a:lstStyle/>
          <a:p>
            <a:r>
              <a:rPr lang="en-US" altLang="zh-CN" dirty="0"/>
              <a:t>WSL</a:t>
            </a:r>
          </a:p>
          <a:p>
            <a:r>
              <a:rPr lang="en-US" altLang="zh-CN" dirty="0"/>
              <a:t>Scikit-learn on Python 3.6</a:t>
            </a:r>
          </a:p>
          <a:p>
            <a:r>
              <a:rPr lang="zh-CN" altLang="en-US" sz="2400" dirty="0"/>
              <a:t>实际的时间数据参考意义不大，只有它们的大小关系有意义</a:t>
            </a:r>
          </a:p>
        </p:txBody>
      </p:sp>
      <p:sp>
        <p:nvSpPr>
          <p:cNvPr id="4" name="日期占位符 3">
            <a:extLst>
              <a:ext uri="{FF2B5EF4-FFF2-40B4-BE49-F238E27FC236}">
                <a16:creationId xmlns:a16="http://schemas.microsoft.com/office/drawing/2014/main" id="{97E11041-C1E3-4DF8-8231-79E0FBC80DF1}"/>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spTree>
    <p:extLst>
      <p:ext uri="{BB962C8B-B14F-4D97-AF65-F5344CB8AC3E}">
        <p14:creationId xmlns:p14="http://schemas.microsoft.com/office/powerpoint/2010/main" val="32916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927B5-206F-4843-836B-E451F4C8B557}"/>
              </a:ext>
            </a:extLst>
          </p:cNvPr>
          <p:cNvSpPr>
            <a:spLocks noGrp="1"/>
          </p:cNvSpPr>
          <p:nvPr>
            <p:ph type="title"/>
          </p:nvPr>
        </p:nvSpPr>
        <p:spPr/>
        <p:txBody>
          <a:bodyPr/>
          <a:lstStyle/>
          <a:p>
            <a:r>
              <a:rPr lang="en-US" altLang="zh-CN" dirty="0"/>
              <a:t>K</a:t>
            </a:r>
            <a:r>
              <a:rPr lang="zh-CN" altLang="en-US" dirty="0"/>
              <a:t>的取值对</a:t>
            </a:r>
            <a:r>
              <a:rPr lang="en-US" altLang="zh-CN" dirty="0"/>
              <a:t>k</a:t>
            </a:r>
            <a:r>
              <a:rPr lang="zh-CN" altLang="en-US" dirty="0"/>
              <a:t>近邻算法分类的影响</a:t>
            </a:r>
          </a:p>
        </p:txBody>
      </p:sp>
      <p:sp>
        <p:nvSpPr>
          <p:cNvPr id="3" name="内容占位符 2">
            <a:extLst>
              <a:ext uri="{FF2B5EF4-FFF2-40B4-BE49-F238E27FC236}">
                <a16:creationId xmlns:a16="http://schemas.microsoft.com/office/drawing/2014/main" id="{9A824CC3-62F5-4C84-9A0B-F34E4BFD1DA8}"/>
              </a:ext>
            </a:extLst>
          </p:cNvPr>
          <p:cNvSpPr>
            <a:spLocks noGrp="1"/>
          </p:cNvSpPr>
          <p:nvPr>
            <p:ph idx="1"/>
          </p:nvPr>
        </p:nvSpPr>
        <p:spPr>
          <a:xfrm>
            <a:off x="581193" y="2163482"/>
            <a:ext cx="11029615" cy="1942353"/>
          </a:xfrm>
        </p:spPr>
        <p:txBody>
          <a:bodyPr/>
          <a:lstStyle/>
          <a:p>
            <a:r>
              <a:rPr lang="zh-CN" altLang="en-US" dirty="0"/>
              <a:t>样本规模：训练集</a:t>
            </a:r>
            <a:r>
              <a:rPr lang="en-US" altLang="zh-CN" dirty="0"/>
              <a:t>54000</a:t>
            </a:r>
            <a:r>
              <a:rPr lang="zh-CN" altLang="en-US" dirty="0"/>
              <a:t>，验证集</a:t>
            </a:r>
            <a:r>
              <a:rPr lang="en-US" altLang="zh-CN" dirty="0"/>
              <a:t>6000</a:t>
            </a:r>
            <a:r>
              <a:rPr lang="zh-CN" altLang="en-US" dirty="0"/>
              <a:t>，测试集</a:t>
            </a:r>
            <a:r>
              <a:rPr lang="en-US" altLang="zh-CN" dirty="0"/>
              <a:t>10000</a:t>
            </a:r>
          </a:p>
          <a:p>
            <a:r>
              <a:rPr lang="en-US" altLang="zh-CN" dirty="0"/>
              <a:t>K=1</a:t>
            </a:r>
            <a:r>
              <a:rPr lang="zh-CN" altLang="en-US" dirty="0"/>
              <a:t>，</a:t>
            </a:r>
            <a:r>
              <a:rPr lang="en-US" altLang="zh-CN" dirty="0"/>
              <a:t>3</a:t>
            </a:r>
            <a:r>
              <a:rPr lang="zh-CN" altLang="en-US" dirty="0"/>
              <a:t>，</a:t>
            </a:r>
            <a:r>
              <a:rPr lang="en-US" altLang="zh-CN" dirty="0"/>
              <a:t>5</a:t>
            </a:r>
            <a:r>
              <a:rPr lang="zh-CN" altLang="en-US" dirty="0"/>
              <a:t>，</a:t>
            </a:r>
            <a:r>
              <a:rPr lang="en-US" altLang="zh-CN" dirty="0"/>
              <a:t>7</a:t>
            </a:r>
          </a:p>
          <a:p>
            <a:r>
              <a:rPr lang="zh-CN" altLang="en-US" dirty="0"/>
              <a:t>由于</a:t>
            </a:r>
            <a:r>
              <a:rPr lang="en-US" altLang="zh-CN" dirty="0" err="1"/>
              <a:t>kNN</a:t>
            </a:r>
            <a:r>
              <a:rPr lang="zh-CN" altLang="en-US" dirty="0"/>
              <a:t>是无模型的算法，这里的用时数据指的是建立数据结构和预测验证集时间之和</a:t>
            </a:r>
            <a:endParaRPr lang="en-US" altLang="zh-CN" dirty="0"/>
          </a:p>
          <a:p>
            <a:r>
              <a:rPr lang="zh-CN" altLang="en-US" dirty="0"/>
              <a:t>最终</a:t>
            </a:r>
            <a:r>
              <a:rPr lang="en-US" altLang="zh-CN" dirty="0"/>
              <a:t>k=1</a:t>
            </a:r>
            <a:r>
              <a:rPr lang="zh-CN" altLang="en-US" dirty="0"/>
              <a:t>在测试集上的正确率为</a:t>
            </a:r>
            <a:r>
              <a:rPr lang="en-US" altLang="zh-CN" dirty="0"/>
              <a:t>97%</a:t>
            </a:r>
          </a:p>
          <a:p>
            <a:endParaRPr lang="zh-CN" altLang="en-US" dirty="0"/>
          </a:p>
        </p:txBody>
      </p:sp>
      <p:sp>
        <p:nvSpPr>
          <p:cNvPr id="4" name="日期占位符 3">
            <a:extLst>
              <a:ext uri="{FF2B5EF4-FFF2-40B4-BE49-F238E27FC236}">
                <a16:creationId xmlns:a16="http://schemas.microsoft.com/office/drawing/2014/main" id="{672730D2-42A7-4A3E-86D5-FA6BEE8882F9}"/>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graphicFrame>
        <p:nvGraphicFramePr>
          <p:cNvPr id="5" name="表格 5">
            <a:extLst>
              <a:ext uri="{FF2B5EF4-FFF2-40B4-BE49-F238E27FC236}">
                <a16:creationId xmlns:a16="http://schemas.microsoft.com/office/drawing/2014/main" id="{61285A8E-E69C-44B8-A503-F00DDD5B7C8C}"/>
              </a:ext>
            </a:extLst>
          </p:cNvPr>
          <p:cNvGraphicFramePr>
            <a:graphicFrameLocks noGrp="1"/>
          </p:cNvGraphicFramePr>
          <p:nvPr>
            <p:extLst>
              <p:ext uri="{D42A27DB-BD31-4B8C-83A1-F6EECF244321}">
                <p14:modId xmlns:p14="http://schemas.microsoft.com/office/powerpoint/2010/main" val="411668772"/>
              </p:ext>
            </p:extLst>
          </p:nvPr>
        </p:nvGraphicFramePr>
        <p:xfrm>
          <a:off x="581192" y="3910132"/>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45077081"/>
                    </a:ext>
                  </a:extLst>
                </a:gridCol>
                <a:gridCol w="2709333">
                  <a:extLst>
                    <a:ext uri="{9D8B030D-6E8A-4147-A177-3AD203B41FA5}">
                      <a16:colId xmlns:a16="http://schemas.microsoft.com/office/drawing/2014/main" val="776985993"/>
                    </a:ext>
                  </a:extLst>
                </a:gridCol>
                <a:gridCol w="2709333">
                  <a:extLst>
                    <a:ext uri="{9D8B030D-6E8A-4147-A177-3AD203B41FA5}">
                      <a16:colId xmlns:a16="http://schemas.microsoft.com/office/drawing/2014/main" val="3897944127"/>
                    </a:ext>
                  </a:extLst>
                </a:gridCol>
              </a:tblGrid>
              <a:tr h="370840">
                <a:tc>
                  <a:txBody>
                    <a:bodyPr/>
                    <a:lstStyle/>
                    <a:p>
                      <a:r>
                        <a:rPr lang="en-US" altLang="zh-CN" dirty="0"/>
                        <a:t>K</a:t>
                      </a:r>
                      <a:endParaRPr lang="zh-CN" altLang="en-US" dirty="0"/>
                    </a:p>
                  </a:txBody>
                  <a:tcPr/>
                </a:tc>
                <a:tc>
                  <a:txBody>
                    <a:bodyPr/>
                    <a:lstStyle/>
                    <a:p>
                      <a:r>
                        <a:rPr lang="zh-CN" altLang="en-US" dirty="0"/>
                        <a:t>用时（秒）</a:t>
                      </a:r>
                    </a:p>
                  </a:txBody>
                  <a:tcPr/>
                </a:tc>
                <a:tc>
                  <a:txBody>
                    <a:bodyPr/>
                    <a:lstStyle/>
                    <a:p>
                      <a:r>
                        <a:rPr lang="zh-CN" altLang="en-US" dirty="0"/>
                        <a:t>正确率（</a:t>
                      </a:r>
                      <a:r>
                        <a:rPr lang="en-US" altLang="zh-CN" dirty="0"/>
                        <a:t>%</a:t>
                      </a:r>
                      <a:r>
                        <a:rPr lang="zh-CN" altLang="en-US" dirty="0"/>
                        <a:t>）</a:t>
                      </a:r>
                    </a:p>
                  </a:txBody>
                  <a:tcPr/>
                </a:tc>
                <a:extLst>
                  <a:ext uri="{0D108BD9-81ED-4DB2-BD59-A6C34878D82A}">
                    <a16:rowId xmlns:a16="http://schemas.microsoft.com/office/drawing/2014/main" val="597765647"/>
                  </a:ext>
                </a:extLst>
              </a:tr>
              <a:tr h="370840">
                <a:tc>
                  <a:txBody>
                    <a:bodyPr/>
                    <a:lstStyle/>
                    <a:p>
                      <a:r>
                        <a:rPr lang="en-US" altLang="zh-CN" dirty="0"/>
                        <a:t>1</a:t>
                      </a:r>
                      <a:endParaRPr lang="zh-CN" altLang="en-US" dirty="0"/>
                    </a:p>
                  </a:txBody>
                  <a:tcPr/>
                </a:tc>
                <a:tc>
                  <a:txBody>
                    <a:bodyPr/>
                    <a:lstStyle/>
                    <a:p>
                      <a:r>
                        <a:rPr lang="en-US" altLang="zh-CN" dirty="0"/>
                        <a:t>475.0337</a:t>
                      </a:r>
                      <a:endParaRPr lang="zh-CN" altLang="en-US" dirty="0"/>
                    </a:p>
                  </a:txBody>
                  <a:tcPr/>
                </a:tc>
                <a:tc>
                  <a:txBody>
                    <a:bodyPr/>
                    <a:lstStyle/>
                    <a:p>
                      <a:r>
                        <a:rPr lang="en-US" altLang="zh-CN" dirty="0"/>
                        <a:t>97.57</a:t>
                      </a:r>
                      <a:endParaRPr lang="zh-CN" altLang="en-US" dirty="0"/>
                    </a:p>
                  </a:txBody>
                  <a:tcPr/>
                </a:tc>
                <a:extLst>
                  <a:ext uri="{0D108BD9-81ED-4DB2-BD59-A6C34878D82A}">
                    <a16:rowId xmlns:a16="http://schemas.microsoft.com/office/drawing/2014/main" val="290467449"/>
                  </a:ext>
                </a:extLst>
              </a:tr>
              <a:tr h="370840">
                <a:tc>
                  <a:txBody>
                    <a:bodyPr/>
                    <a:lstStyle/>
                    <a:p>
                      <a:r>
                        <a:rPr lang="en-US" altLang="zh-CN" dirty="0"/>
                        <a:t>3</a:t>
                      </a:r>
                      <a:endParaRPr lang="zh-CN" altLang="en-US" dirty="0"/>
                    </a:p>
                  </a:txBody>
                  <a:tcPr/>
                </a:tc>
                <a:tc>
                  <a:txBody>
                    <a:bodyPr/>
                    <a:lstStyle/>
                    <a:p>
                      <a:r>
                        <a:rPr lang="en-US" altLang="zh-CN" dirty="0"/>
                        <a:t>450.2716</a:t>
                      </a:r>
                      <a:endParaRPr lang="zh-CN" altLang="en-US" dirty="0"/>
                    </a:p>
                  </a:txBody>
                  <a:tcPr/>
                </a:tc>
                <a:tc>
                  <a:txBody>
                    <a:bodyPr/>
                    <a:lstStyle/>
                    <a:p>
                      <a:r>
                        <a:rPr lang="en-US" altLang="zh-CN" dirty="0"/>
                        <a:t>97.35</a:t>
                      </a:r>
                      <a:endParaRPr lang="zh-CN" altLang="en-US" dirty="0"/>
                    </a:p>
                  </a:txBody>
                  <a:tcPr/>
                </a:tc>
                <a:extLst>
                  <a:ext uri="{0D108BD9-81ED-4DB2-BD59-A6C34878D82A}">
                    <a16:rowId xmlns:a16="http://schemas.microsoft.com/office/drawing/2014/main" val="3652098019"/>
                  </a:ext>
                </a:extLst>
              </a:tr>
              <a:tr h="370840">
                <a:tc>
                  <a:txBody>
                    <a:bodyPr/>
                    <a:lstStyle/>
                    <a:p>
                      <a:r>
                        <a:rPr lang="en-US" altLang="zh-CN" dirty="0"/>
                        <a:t>5</a:t>
                      </a:r>
                      <a:endParaRPr lang="zh-CN" altLang="en-US" dirty="0"/>
                    </a:p>
                  </a:txBody>
                  <a:tcPr/>
                </a:tc>
                <a:tc>
                  <a:txBody>
                    <a:bodyPr/>
                    <a:lstStyle/>
                    <a:p>
                      <a:r>
                        <a:rPr lang="en-US" altLang="zh-CN" dirty="0"/>
                        <a:t>427.8836</a:t>
                      </a:r>
                      <a:endParaRPr lang="zh-CN" altLang="en-US" dirty="0"/>
                    </a:p>
                  </a:txBody>
                  <a:tcPr/>
                </a:tc>
                <a:tc>
                  <a:txBody>
                    <a:bodyPr/>
                    <a:lstStyle/>
                    <a:p>
                      <a:r>
                        <a:rPr lang="en-US" altLang="zh-CN" dirty="0"/>
                        <a:t>97.35</a:t>
                      </a:r>
                      <a:endParaRPr lang="zh-CN" altLang="en-US" dirty="0"/>
                    </a:p>
                  </a:txBody>
                  <a:tcPr/>
                </a:tc>
                <a:extLst>
                  <a:ext uri="{0D108BD9-81ED-4DB2-BD59-A6C34878D82A}">
                    <a16:rowId xmlns:a16="http://schemas.microsoft.com/office/drawing/2014/main" val="2915901913"/>
                  </a:ext>
                </a:extLst>
              </a:tr>
              <a:tr h="370840">
                <a:tc>
                  <a:txBody>
                    <a:bodyPr/>
                    <a:lstStyle/>
                    <a:p>
                      <a:r>
                        <a:rPr lang="en-US" altLang="zh-CN" dirty="0"/>
                        <a:t>7</a:t>
                      </a:r>
                      <a:endParaRPr lang="zh-CN" altLang="en-US" dirty="0"/>
                    </a:p>
                  </a:txBody>
                  <a:tcPr/>
                </a:tc>
                <a:tc>
                  <a:txBody>
                    <a:bodyPr/>
                    <a:lstStyle/>
                    <a:p>
                      <a:r>
                        <a:rPr lang="en-US" altLang="zh-CN" dirty="0"/>
                        <a:t>426.9330</a:t>
                      </a:r>
                      <a:endParaRPr lang="zh-CN" altLang="en-US" dirty="0"/>
                    </a:p>
                  </a:txBody>
                  <a:tcPr/>
                </a:tc>
                <a:tc>
                  <a:txBody>
                    <a:bodyPr/>
                    <a:lstStyle/>
                    <a:p>
                      <a:r>
                        <a:rPr lang="en-US" altLang="zh-CN" dirty="0"/>
                        <a:t>97.38</a:t>
                      </a:r>
                      <a:endParaRPr lang="zh-CN" altLang="en-US" dirty="0"/>
                    </a:p>
                  </a:txBody>
                  <a:tcPr/>
                </a:tc>
                <a:extLst>
                  <a:ext uri="{0D108BD9-81ED-4DB2-BD59-A6C34878D82A}">
                    <a16:rowId xmlns:a16="http://schemas.microsoft.com/office/drawing/2014/main" val="581415689"/>
                  </a:ext>
                </a:extLst>
              </a:tr>
            </a:tbl>
          </a:graphicData>
        </a:graphic>
      </p:graphicFrame>
    </p:spTree>
    <p:extLst>
      <p:ext uri="{BB962C8B-B14F-4D97-AF65-F5344CB8AC3E}">
        <p14:creationId xmlns:p14="http://schemas.microsoft.com/office/powerpoint/2010/main" val="315364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448B3-55F4-4053-A72D-02561B22BF29}"/>
              </a:ext>
            </a:extLst>
          </p:cNvPr>
          <p:cNvSpPr>
            <a:spLocks noGrp="1"/>
          </p:cNvSpPr>
          <p:nvPr>
            <p:ph type="title"/>
          </p:nvPr>
        </p:nvSpPr>
        <p:spPr/>
        <p:txBody>
          <a:bodyPr/>
          <a:lstStyle/>
          <a:p>
            <a:r>
              <a:rPr lang="en-US" altLang="zh-CN" dirty="0"/>
              <a:t>K</a:t>
            </a:r>
            <a:r>
              <a:rPr lang="zh-CN" altLang="en-US" dirty="0"/>
              <a:t>近邻算法：结论</a:t>
            </a:r>
          </a:p>
        </p:txBody>
      </p:sp>
      <p:sp>
        <p:nvSpPr>
          <p:cNvPr id="3" name="内容占位符 2">
            <a:extLst>
              <a:ext uri="{FF2B5EF4-FFF2-40B4-BE49-F238E27FC236}">
                <a16:creationId xmlns:a16="http://schemas.microsoft.com/office/drawing/2014/main" id="{A2D1A4BF-40FE-436F-9F89-C8487463F257}"/>
              </a:ext>
            </a:extLst>
          </p:cNvPr>
          <p:cNvSpPr>
            <a:spLocks noGrp="1"/>
          </p:cNvSpPr>
          <p:nvPr>
            <p:ph idx="1"/>
          </p:nvPr>
        </p:nvSpPr>
        <p:spPr/>
        <p:txBody>
          <a:bodyPr/>
          <a:lstStyle/>
          <a:p>
            <a:r>
              <a:rPr lang="en-US" altLang="zh-CN" dirty="0"/>
              <a:t>k↑=&gt;</a:t>
            </a:r>
            <a:r>
              <a:rPr lang="zh-CN" altLang="en-US" dirty="0"/>
              <a:t>预测用时↓</a:t>
            </a:r>
            <a:endParaRPr lang="en-US" altLang="zh-CN" dirty="0"/>
          </a:p>
          <a:p>
            <a:pPr lvl="1"/>
            <a:r>
              <a:rPr lang="zh-CN" altLang="en-US" dirty="0"/>
              <a:t>这个现象是</a:t>
            </a:r>
            <a:r>
              <a:rPr lang="en-US" altLang="zh-CN" dirty="0" err="1"/>
              <a:t>kNN</a:t>
            </a:r>
            <a:r>
              <a:rPr lang="zh-CN" altLang="en-US" dirty="0"/>
              <a:t>所用内部数据结构（通常是</a:t>
            </a:r>
            <a:r>
              <a:rPr lang="en-US" altLang="zh-CN" dirty="0"/>
              <a:t>k-D</a:t>
            </a:r>
            <a:r>
              <a:rPr lang="zh-CN" altLang="en-US" dirty="0"/>
              <a:t>树）导致的。</a:t>
            </a:r>
            <a:r>
              <a:rPr lang="en-US" altLang="zh-CN" dirty="0"/>
              <a:t>k</a:t>
            </a:r>
            <a:r>
              <a:rPr lang="zh-CN" altLang="en-US" dirty="0"/>
              <a:t>增大通常会使</a:t>
            </a:r>
            <a:r>
              <a:rPr lang="en-US" altLang="zh-CN" dirty="0"/>
              <a:t>k-D</a:t>
            </a:r>
            <a:r>
              <a:rPr lang="zh-CN" altLang="en-US" dirty="0"/>
              <a:t>树需要将空间划分的区域数量减少，因此预测时间减少。</a:t>
            </a:r>
            <a:endParaRPr lang="en-US" altLang="zh-CN" dirty="0"/>
          </a:p>
          <a:p>
            <a:pPr lvl="1"/>
            <a:r>
              <a:rPr lang="zh-CN" altLang="en-US" dirty="0"/>
              <a:t>如果不做区域划分直接计算所有距离（实际上不会这么做），那么</a:t>
            </a:r>
            <a:r>
              <a:rPr lang="en-US" altLang="zh-CN" dirty="0"/>
              <a:t>k</a:t>
            </a:r>
            <a:r>
              <a:rPr lang="zh-CN" altLang="en-US" dirty="0"/>
              <a:t>增大用时会增加。</a:t>
            </a:r>
            <a:endParaRPr lang="en-US" altLang="zh-CN" dirty="0"/>
          </a:p>
          <a:p>
            <a:r>
              <a:rPr lang="en-US" altLang="zh-CN" dirty="0"/>
              <a:t>k↑=&gt;</a:t>
            </a:r>
            <a:r>
              <a:rPr lang="zh-CN" altLang="en-US" dirty="0"/>
              <a:t>正确率</a:t>
            </a:r>
            <a:r>
              <a:rPr lang="en-US" altLang="zh-CN" dirty="0"/>
              <a:t>↓</a:t>
            </a:r>
          </a:p>
          <a:p>
            <a:pPr lvl="1"/>
            <a:r>
              <a:rPr lang="zh-CN" altLang="en-US" dirty="0"/>
              <a:t>由于本实验中</a:t>
            </a:r>
            <a:r>
              <a:rPr lang="en-US" altLang="zh-CN" dirty="0"/>
              <a:t>k</a:t>
            </a:r>
            <a:r>
              <a:rPr lang="zh-CN" altLang="en-US" dirty="0"/>
              <a:t>的取值数量较少，这个结论不一定可靠。</a:t>
            </a:r>
            <a:endParaRPr lang="en-US" altLang="zh-CN" dirty="0"/>
          </a:p>
          <a:p>
            <a:pPr lvl="1"/>
            <a:r>
              <a:rPr lang="zh-CN" altLang="en-US" dirty="0"/>
              <a:t>这个结论只能说明在</a:t>
            </a:r>
            <a:r>
              <a:rPr lang="en-US" altLang="zh-CN" dirty="0"/>
              <a:t>MNIST</a:t>
            </a:r>
            <a:r>
              <a:rPr lang="zh-CN" altLang="en-US" dirty="0"/>
              <a:t>数据集上，在</a:t>
            </a:r>
            <a:r>
              <a:rPr lang="en-US" altLang="zh-CN" dirty="0"/>
              <a:t>k</a:t>
            </a:r>
            <a:r>
              <a:rPr lang="zh-CN" altLang="en-US" dirty="0"/>
              <a:t>较小时</a:t>
            </a:r>
            <a:r>
              <a:rPr lang="en-US" altLang="zh-CN" dirty="0"/>
              <a:t>k=1</a:t>
            </a:r>
            <a:r>
              <a:rPr lang="zh-CN" altLang="en-US" dirty="0"/>
              <a:t>能达到局部最高正确率，实际的最佳</a:t>
            </a:r>
            <a:r>
              <a:rPr lang="en-US" altLang="zh-CN" dirty="0"/>
              <a:t>k</a:t>
            </a:r>
            <a:r>
              <a:rPr lang="zh-CN" altLang="en-US" dirty="0"/>
              <a:t>值还需要更大规模的交叉验证确定。</a:t>
            </a:r>
          </a:p>
        </p:txBody>
      </p:sp>
      <p:sp>
        <p:nvSpPr>
          <p:cNvPr id="4" name="日期占位符 3">
            <a:extLst>
              <a:ext uri="{FF2B5EF4-FFF2-40B4-BE49-F238E27FC236}">
                <a16:creationId xmlns:a16="http://schemas.microsoft.com/office/drawing/2014/main" id="{1DE2BE98-53ED-4A2A-9812-64C37D87079B}"/>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spTree>
    <p:extLst>
      <p:ext uri="{BB962C8B-B14F-4D97-AF65-F5344CB8AC3E}">
        <p14:creationId xmlns:p14="http://schemas.microsoft.com/office/powerpoint/2010/main" val="233377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51092-FB0F-47A4-B2D6-97B915D028E5}"/>
              </a:ext>
            </a:extLst>
          </p:cNvPr>
          <p:cNvSpPr>
            <a:spLocks noGrp="1"/>
          </p:cNvSpPr>
          <p:nvPr>
            <p:ph type="title"/>
          </p:nvPr>
        </p:nvSpPr>
        <p:spPr/>
        <p:txBody>
          <a:bodyPr/>
          <a:lstStyle/>
          <a:p>
            <a:r>
              <a:rPr lang="zh-CN" altLang="en-US" dirty="0"/>
              <a:t>支持向量机：数据预处理对结果的影响</a:t>
            </a:r>
          </a:p>
        </p:txBody>
      </p:sp>
      <p:sp>
        <p:nvSpPr>
          <p:cNvPr id="3" name="内容占位符 2">
            <a:extLst>
              <a:ext uri="{FF2B5EF4-FFF2-40B4-BE49-F238E27FC236}">
                <a16:creationId xmlns:a16="http://schemas.microsoft.com/office/drawing/2014/main" id="{99A9044E-3DFA-4611-A05B-69240B7B0629}"/>
              </a:ext>
            </a:extLst>
          </p:cNvPr>
          <p:cNvSpPr>
            <a:spLocks noGrp="1"/>
          </p:cNvSpPr>
          <p:nvPr>
            <p:ph idx="1"/>
          </p:nvPr>
        </p:nvSpPr>
        <p:spPr>
          <a:xfrm>
            <a:off x="581191" y="2053993"/>
            <a:ext cx="7230055" cy="3634486"/>
          </a:xfrm>
        </p:spPr>
        <p:txBody>
          <a:bodyPr>
            <a:normAutofit/>
          </a:bodyPr>
          <a:lstStyle/>
          <a:p>
            <a:r>
              <a:rPr lang="zh-CN" altLang="en-US" sz="1800" dirty="0"/>
              <a:t>本次实验中，采用倾斜校正（</a:t>
            </a:r>
            <a:r>
              <a:rPr lang="en-US" altLang="zh-CN" sz="1800" dirty="0" err="1"/>
              <a:t>deskewing</a:t>
            </a:r>
            <a:r>
              <a:rPr lang="zh-CN" altLang="en-US" sz="1800" dirty="0"/>
              <a:t>）对数据预处理</a:t>
            </a:r>
            <a:endParaRPr lang="en-US" altLang="zh-CN" sz="1800" dirty="0"/>
          </a:p>
          <a:p>
            <a:r>
              <a:rPr lang="zh-CN" altLang="en-US" sz="1800" dirty="0"/>
              <a:t>这个方法假定给出的带倾斜数据是原数据线性变换后的结果</a:t>
            </a:r>
            <a:endParaRPr lang="en-US" altLang="zh-CN" sz="1800" dirty="0"/>
          </a:p>
          <a:p>
            <a:pPr lvl="1"/>
            <a:r>
              <a:rPr lang="zh-CN" altLang="en-US" sz="1600" dirty="0"/>
              <a:t>找出图像的质心，将其平移至矩阵中心（实际上</a:t>
            </a:r>
            <a:r>
              <a:rPr lang="en-US" altLang="zh-CN" sz="1600" dirty="0"/>
              <a:t>MNIST</a:t>
            </a:r>
            <a:r>
              <a:rPr lang="zh-CN" altLang="en-US" sz="1600" dirty="0"/>
              <a:t>已经过居中处理）</a:t>
            </a:r>
            <a:endParaRPr lang="en-US" altLang="zh-CN" sz="1600" dirty="0"/>
          </a:p>
          <a:p>
            <a:pPr lvl="1"/>
            <a:r>
              <a:rPr lang="zh-CN" altLang="en-US" sz="1600" dirty="0"/>
              <a:t>计算图像像素灰度的协方差矩阵，将图像倾斜回原样</a:t>
            </a:r>
            <a:endParaRPr lang="en-US" altLang="zh-CN" sz="1600" dirty="0"/>
          </a:p>
          <a:p>
            <a:r>
              <a:rPr lang="zh-CN" altLang="en-US" sz="1800" dirty="0"/>
              <a:t>除此之外，还要进行将数据值缩小到</a:t>
            </a:r>
            <a:r>
              <a:rPr lang="en-US" altLang="zh-CN" sz="1800" dirty="0"/>
              <a:t>0</a:t>
            </a:r>
            <a:r>
              <a:rPr lang="zh-CN" altLang="en-US" sz="1800" dirty="0"/>
              <a:t>和</a:t>
            </a:r>
            <a:r>
              <a:rPr lang="en-US" altLang="zh-CN" sz="1800" dirty="0"/>
              <a:t>1</a:t>
            </a:r>
            <a:r>
              <a:rPr lang="zh-CN" altLang="en-US" sz="1800" dirty="0"/>
              <a:t>之间的操作，这个操作不作为变量考虑，在所有（数据尺度影响性能的）分类器中都有使用</a:t>
            </a:r>
            <a:endParaRPr lang="en-US" altLang="zh-CN" sz="1800" dirty="0"/>
          </a:p>
        </p:txBody>
      </p:sp>
      <p:sp>
        <p:nvSpPr>
          <p:cNvPr id="4" name="日期占位符 3">
            <a:extLst>
              <a:ext uri="{FF2B5EF4-FFF2-40B4-BE49-F238E27FC236}">
                <a16:creationId xmlns:a16="http://schemas.microsoft.com/office/drawing/2014/main" id="{0299D294-5E36-487D-9393-06DCB9BC293F}"/>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pic>
        <p:nvPicPr>
          <p:cNvPr id="1026" name="Picture 2">
            <a:extLst>
              <a:ext uri="{FF2B5EF4-FFF2-40B4-BE49-F238E27FC236}">
                <a16:creationId xmlns:a16="http://schemas.microsoft.com/office/drawing/2014/main" id="{E877D657-A33D-479B-8D74-7FD95EB63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0280" y="3032711"/>
            <a:ext cx="298132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84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6BD36-14E9-4735-AC0C-BB2380125FAB}"/>
              </a:ext>
            </a:extLst>
          </p:cNvPr>
          <p:cNvSpPr>
            <a:spLocks noGrp="1"/>
          </p:cNvSpPr>
          <p:nvPr>
            <p:ph type="title"/>
          </p:nvPr>
        </p:nvSpPr>
        <p:spPr/>
        <p:txBody>
          <a:bodyPr/>
          <a:lstStyle/>
          <a:p>
            <a:r>
              <a:rPr lang="en-US" altLang="zh-CN" dirty="0"/>
              <a:t>MNIST</a:t>
            </a:r>
            <a:r>
              <a:rPr lang="zh-CN" altLang="en-US" dirty="0"/>
              <a:t>上的实际效果</a:t>
            </a:r>
          </a:p>
        </p:txBody>
      </p:sp>
      <p:sp>
        <p:nvSpPr>
          <p:cNvPr id="3" name="内容占位符 2">
            <a:extLst>
              <a:ext uri="{FF2B5EF4-FFF2-40B4-BE49-F238E27FC236}">
                <a16:creationId xmlns:a16="http://schemas.microsoft.com/office/drawing/2014/main" id="{969604ED-50E6-450E-AEC1-5BA63DECE6C0}"/>
              </a:ext>
            </a:extLst>
          </p:cNvPr>
          <p:cNvSpPr>
            <a:spLocks noGrp="1"/>
          </p:cNvSpPr>
          <p:nvPr>
            <p:ph idx="1"/>
          </p:nvPr>
        </p:nvSpPr>
        <p:spPr>
          <a:xfrm>
            <a:off x="581192" y="2032000"/>
            <a:ext cx="4140220" cy="1863538"/>
          </a:xfrm>
        </p:spPr>
        <p:txBody>
          <a:bodyPr>
            <a:normAutofit/>
          </a:bodyPr>
          <a:lstStyle/>
          <a:p>
            <a:r>
              <a:rPr lang="zh-CN" altLang="en-US" sz="2400" dirty="0"/>
              <a:t>对人眼来说，效果不明显</a:t>
            </a:r>
          </a:p>
        </p:txBody>
      </p:sp>
      <p:sp>
        <p:nvSpPr>
          <p:cNvPr id="4" name="日期占位符 3">
            <a:extLst>
              <a:ext uri="{FF2B5EF4-FFF2-40B4-BE49-F238E27FC236}">
                <a16:creationId xmlns:a16="http://schemas.microsoft.com/office/drawing/2014/main" id="{47C4B7D5-235A-4BB7-BE76-B84675159740}"/>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pic>
        <p:nvPicPr>
          <p:cNvPr id="4098" name="Picture 2">
            <a:extLst>
              <a:ext uri="{FF2B5EF4-FFF2-40B4-BE49-F238E27FC236}">
                <a16:creationId xmlns:a16="http://schemas.microsoft.com/office/drawing/2014/main" id="{CB7CFE04-A2FF-4FE4-B288-9C5C58AC00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406"/>
          <a:stretch/>
        </p:blipFill>
        <p:spPr bwMode="auto">
          <a:xfrm>
            <a:off x="6096000" y="702156"/>
            <a:ext cx="2844799" cy="555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90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EBBC7-E68D-4C57-866D-3D50EFFB2C57}"/>
              </a:ext>
            </a:extLst>
          </p:cNvPr>
          <p:cNvSpPr>
            <a:spLocks noGrp="1"/>
          </p:cNvSpPr>
          <p:nvPr>
            <p:ph type="title"/>
          </p:nvPr>
        </p:nvSpPr>
        <p:spPr/>
        <p:txBody>
          <a:bodyPr/>
          <a:lstStyle/>
          <a:p>
            <a:r>
              <a:rPr lang="zh-CN" altLang="en-US" dirty="0"/>
              <a:t>核函数对预测结果的影响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684D0A-076E-4962-91E4-42D021C9F6F9}"/>
                  </a:ext>
                </a:extLst>
              </p:cNvPr>
              <p:cNvSpPr>
                <a:spLocks noGrp="1"/>
              </p:cNvSpPr>
              <p:nvPr>
                <p:ph idx="1"/>
              </p:nvPr>
            </p:nvSpPr>
            <p:spPr/>
            <p:txBody>
              <a:bodyPr/>
              <a:lstStyle/>
              <a:p>
                <a14:m>
                  <m:oMath xmlns:m="http://schemas.openxmlformats.org/officeDocument/2006/math">
                    <m:r>
                      <m:rPr>
                        <m:sty m:val="p"/>
                      </m:rPr>
                      <a:rPr lang="el-GR" altLang="zh-CN" i="1" smtClean="0">
                        <a:latin typeface="Cambria Math" panose="02040503050406030204" pitchFamily="18" charset="0"/>
                      </a:rPr>
                      <m:t>κ</m:t>
                    </m:r>
                    <m:d>
                      <m:dPr>
                        <m:ctrlPr>
                          <a:rPr lang="en-US" altLang="zh-CN" b="0"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e>
                    </m:d>
                    <m:r>
                      <a:rPr lang="en-US" altLang="zh-CN" b="1" i="1" smtClean="0">
                        <a:latin typeface="Cambria Math" panose="02040503050406030204" pitchFamily="18" charset="0"/>
                      </a:rPr>
                      <m:t>= </m:t>
                    </m:r>
                    <m:sSup>
                      <m:sSupPr>
                        <m:ctrlPr>
                          <a:rPr lang="en-US" altLang="zh-CN" b="1" i="1" smtClean="0">
                            <a:latin typeface="Cambria Math" panose="02040503050406030204" pitchFamily="18" charset="0"/>
                          </a:rPr>
                        </m:ctrlPr>
                      </m:sSupPr>
                      <m:e>
                        <m:r>
                          <a:rPr lang="el-GR" altLang="zh-CN" b="1" i="1">
                            <a:latin typeface="Cambria Math" panose="02040503050406030204" pitchFamily="18" charset="0"/>
                          </a:rPr>
                          <m:t>𝝓</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𝒊</m:t>
                                </m:r>
                              </m:sub>
                            </m:sSub>
                          </m:e>
                        </m:d>
                      </m:e>
                      <m:sup>
                        <m:r>
                          <a:rPr lang="en-US" altLang="zh-CN" b="1" i="1" smtClean="0">
                            <a:latin typeface="Cambria Math" panose="02040503050406030204" pitchFamily="18" charset="0"/>
                          </a:rPr>
                          <m:t>𝑻</m:t>
                        </m:r>
                      </m:sup>
                    </m:sSup>
                    <m:r>
                      <a:rPr lang="el-GR" altLang="zh-CN" b="1" i="1" smtClean="0">
                        <a:latin typeface="Cambria Math" panose="02040503050406030204" pitchFamily="18" charset="0"/>
                      </a:rPr>
                      <m:t>𝝓</m:t>
                    </m:r>
                    <m:r>
                      <a:rPr lang="en-US" altLang="zh-CN" b="1" i="0"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r>
                      <a:rPr lang="en-US" altLang="zh-CN" b="1" i="1" smtClean="0">
                        <a:latin typeface="Cambria Math" panose="02040503050406030204" pitchFamily="18" charset="0"/>
                      </a:rPr>
                      <m:t>)</m:t>
                    </m:r>
                  </m:oMath>
                </a14:m>
                <a:endParaRPr lang="en-US" altLang="zh-CN" b="1" dirty="0"/>
              </a:p>
              <a:p>
                <a:r>
                  <a:rPr lang="zh-CN" altLang="en-US" dirty="0"/>
                  <a:t>线性核：</a:t>
                </a:r>
                <a14:m>
                  <m:oMath xmlns:m="http://schemas.openxmlformats.org/officeDocument/2006/math">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m:rPr>
                                <m:sty m:val="p"/>
                              </m:rPr>
                              <a:rPr lang="el-GR" altLang="zh-CN" i="1">
                                <a:latin typeface="Cambria Math" panose="02040503050406030204" pitchFamily="18" charset="0"/>
                              </a:rPr>
                              <m:t>κ</m:t>
                            </m:r>
                            <m:d>
                              <m:dPr>
                                <m:ctrlPr>
                                  <a:rPr lang="en-US" altLang="zh-CN"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oMath>
                </a14:m>
                <a:endParaRPr lang="en-US" altLang="zh-CN" dirty="0"/>
              </a:p>
              <a:p>
                <a:r>
                  <a:rPr lang="zh-CN" altLang="en-US" dirty="0"/>
                  <a:t>高斯核：</a:t>
                </a:r>
                <a14:m>
                  <m:oMath xmlns:m="http://schemas.openxmlformats.org/officeDocument/2006/math">
                    <m:r>
                      <m:rPr>
                        <m:sty m:val="p"/>
                      </m:rPr>
                      <a:rPr lang="el-GR" altLang="zh-CN" i="1" smtClean="0">
                        <a:latin typeface="Cambria Math" panose="02040503050406030204" pitchFamily="18" charset="0"/>
                      </a:rPr>
                      <m:t>κ</m:t>
                    </m:r>
                    <m:d>
                      <m:dPr>
                        <m:ctrlPr>
                          <a:rPr lang="en-US" altLang="zh-CN" b="0"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e>
                    </m:d>
                    <m:r>
                      <a:rPr lang="en-US" altLang="zh-CN" b="1" i="1" smtClean="0">
                        <a:latin typeface="Cambria Math" panose="02040503050406030204" pitchFamily="18" charset="0"/>
                      </a:rPr>
                      <m:t>=</m:t>
                    </m:r>
                    <m:r>
                      <a:rPr lang="en-US" altLang="zh-CN" b="1" i="1" smtClean="0">
                        <a:latin typeface="Cambria Math" panose="02040503050406030204" pitchFamily="18" charset="0"/>
                      </a:rPr>
                      <m:t>𝒆𝒙𝒑</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p>
                          <m:sSupPr>
                            <m:ctrlPr>
                              <a:rPr lang="en-US" altLang="zh-CN" b="1" i="1" smtClean="0">
                                <a:latin typeface="Cambria Math" panose="02040503050406030204" pitchFamily="18" charset="0"/>
                              </a:rPr>
                            </m:ctrlPr>
                          </m:sSupPr>
                          <m:e>
                            <m:d>
                              <m:dPr>
                                <m:begChr m:val="‖"/>
                                <m:endChr m:val="‖"/>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𝒋</m:t>
                                    </m:r>
                                  </m:sub>
                                </m:sSub>
                              </m:e>
                            </m:d>
                          </m:e>
                          <m:sup>
                            <m:r>
                              <a:rPr lang="en-US" altLang="zh-CN" b="1" i="1" smtClean="0">
                                <a:latin typeface="Cambria Math" panose="02040503050406030204" pitchFamily="18" charset="0"/>
                              </a:rPr>
                              <m:t>𝟐</m:t>
                            </m:r>
                          </m:sup>
                        </m:sSup>
                      </m:num>
                      <m:den>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𝟐</m:t>
                            </m:r>
                            <m:r>
                              <a:rPr lang="zh-CN" altLang="en-US" b="1" i="1">
                                <a:latin typeface="Cambria Math" panose="02040503050406030204" pitchFamily="18" charset="0"/>
                              </a:rPr>
                              <m:t>𝝈</m:t>
                            </m:r>
                          </m:e>
                          <m:sup>
                            <m:r>
                              <a:rPr lang="en-US" altLang="zh-CN" b="1" i="1" smtClean="0">
                                <a:latin typeface="Cambria Math" panose="02040503050406030204" pitchFamily="18" charset="0"/>
                              </a:rPr>
                              <m:t>𝟐</m:t>
                            </m:r>
                          </m:sup>
                        </m:sSup>
                      </m:den>
                    </m:f>
                    <m:r>
                      <a:rPr lang="en-US" altLang="zh-CN" b="1" i="1" smtClean="0">
                        <a:latin typeface="Cambria Math" panose="02040503050406030204" pitchFamily="18" charset="0"/>
                      </a:rPr>
                      <m:t>)</m:t>
                    </m:r>
                  </m:oMath>
                </a14:m>
                <a:r>
                  <a:rPr lang="zh-CN" altLang="en-US" dirty="0"/>
                  <a:t>，正则化系数</a:t>
                </a:r>
                <a:r>
                  <a:rPr lang="en-US" altLang="zh-CN" dirty="0"/>
                  <a:t>C=5</a:t>
                </a:r>
                <a:r>
                  <a:rPr lang="zh-CN" altLang="en-US" dirty="0"/>
                  <a:t>，</a:t>
                </a:r>
                <a:r>
                  <a:rPr lang="en-US" altLang="zh-CN" dirty="0"/>
                  <a:t>gamma</a:t>
                </a:r>
                <a:r>
                  <a:rPr lang="zh-CN" altLang="en-US" dirty="0"/>
                  <a:t>（带宽相关）</a:t>
                </a:r>
                <a:r>
                  <a:rPr lang="en-US" altLang="zh-CN" dirty="0"/>
                  <a:t>=0.05</a:t>
                </a:r>
              </a:p>
              <a:p>
                <a:r>
                  <a:rPr lang="zh-CN" altLang="en-US" dirty="0"/>
                  <a:t>傅里叶核估计：使用蒙特卡罗方法估计高斯核特征映射的傅里叶变换来近似模拟高斯核</a:t>
                </a:r>
                <a:endParaRPr lang="en-US" altLang="zh-CN" dirty="0"/>
              </a:p>
              <a:p>
                <a:r>
                  <a:rPr lang="en-US" altLang="zh-CN" dirty="0" err="1"/>
                  <a:t>Nyströem</a:t>
                </a:r>
                <a:r>
                  <a:rPr lang="zh-CN" altLang="en-US" dirty="0"/>
                  <a:t>核估计：以数据的子集为依据估计任意核函数的特征映射（低阶估计）</a:t>
                </a:r>
              </a:p>
            </p:txBody>
          </p:sp>
        </mc:Choice>
        <mc:Fallback xmlns="">
          <p:sp>
            <p:nvSpPr>
              <p:cNvPr id="3" name="内容占位符 2">
                <a:extLst>
                  <a:ext uri="{FF2B5EF4-FFF2-40B4-BE49-F238E27FC236}">
                    <a16:creationId xmlns:a16="http://schemas.microsoft.com/office/drawing/2014/main" id="{58684D0A-076E-4962-91E4-42D021C9F6F9}"/>
                  </a:ext>
                </a:extLst>
              </p:cNvPr>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9E7367CC-0C15-4C52-ABAB-2F91E0502D44}"/>
              </a:ext>
            </a:extLst>
          </p:cNvPr>
          <p:cNvSpPr>
            <a:spLocks noGrp="1"/>
          </p:cNvSpPr>
          <p:nvPr>
            <p:ph type="dt" sz="half" idx="10"/>
          </p:nvPr>
        </p:nvSpPr>
        <p:spPr/>
        <p:txBody>
          <a:bodyPr/>
          <a:lstStyle/>
          <a:p>
            <a:pPr rtl="0"/>
            <a:fld id="{F24FFC25-0C05-49C8-B150-3CF6B89B5C55}" type="datetime1">
              <a:rPr lang="zh-CN" altLang="en-US" smtClean="0"/>
              <a:t>2020/6/8</a:t>
            </a:fld>
            <a:endParaRPr lang="en-US" dirty="0"/>
          </a:p>
        </p:txBody>
      </p:sp>
    </p:spTree>
    <p:extLst>
      <p:ext uri="{BB962C8B-B14F-4D97-AF65-F5344CB8AC3E}">
        <p14:creationId xmlns:p14="http://schemas.microsoft.com/office/powerpoint/2010/main" val="279194728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{08C56100-1DDD-4188-B03E-17A172A89EC8}tf33552983</Template>
  <TotalTime>410</TotalTime>
  <Words>1070</Words>
  <Application>Microsoft Office PowerPoint</Application>
  <PresentationFormat>宽屏</PresentationFormat>
  <Paragraphs>132</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Microsoft YaHei UI</vt:lpstr>
      <vt:lpstr>Calibri</vt:lpstr>
      <vt:lpstr>Cambria Math</vt:lpstr>
      <vt:lpstr>Franklin Gothic Book</vt:lpstr>
      <vt:lpstr>Wingdings</vt:lpstr>
      <vt:lpstr>Wingdings 2</vt:lpstr>
      <vt:lpstr>DividendVTI</vt:lpstr>
      <vt:lpstr>分类器性能对比——以MNIST数据集为例</vt:lpstr>
      <vt:lpstr>MNIST数据集概述</vt:lpstr>
      <vt:lpstr>使用的分类器</vt:lpstr>
      <vt:lpstr>实验环境</vt:lpstr>
      <vt:lpstr>K的取值对k近邻算法分类的影响</vt:lpstr>
      <vt:lpstr>K近邻算法：结论</vt:lpstr>
      <vt:lpstr>支持向量机：数据预处理对结果的影响</vt:lpstr>
      <vt:lpstr>MNIST上的实际效果</vt:lpstr>
      <vt:lpstr>核函数对预测结果的影响</vt:lpstr>
      <vt:lpstr>数据预处理对照结果</vt:lpstr>
      <vt:lpstr>核函数对照结果</vt:lpstr>
      <vt:lpstr>决策平面</vt:lpstr>
      <vt:lpstr>对数几率回归：正则化对结果的影响</vt:lpstr>
      <vt:lpstr>L1和L2正则化</vt:lpstr>
      <vt:lpstr>对数几率回归：结果</vt:lpstr>
      <vt:lpstr>朴素贝叶斯分类器：分布假设的影响</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分类器性能对比——以MNIST数据集为例</dc:title>
  <dc:creator>Shu James</dc:creator>
  <cp:lastModifiedBy>Shu James</cp:lastModifiedBy>
  <cp:revision>4</cp:revision>
  <dcterms:created xsi:type="dcterms:W3CDTF">2020-06-06T09:18:36Z</dcterms:created>
  <dcterms:modified xsi:type="dcterms:W3CDTF">2020-06-08T08:38:49Z</dcterms:modified>
</cp:coreProperties>
</file>