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8" r:id="rId9"/>
    <p:sldId id="266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63" d="100"/>
          <a:sy n="63" d="100"/>
        </p:scale>
        <p:origin x="40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0F5-C56A-843F-DB21-491E9D8ED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0C3EC-2086-A971-D9AF-C8DAB2777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CAAD-3EFF-1E02-8974-2FBDEAA1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45F7-9753-463C-A26A-A710226876A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7DD09-02E8-E14A-CD5A-9298F8B3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100A7-2806-4166-2494-5C7DB7DE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DC8D-1B9A-4501-923A-C345200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5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73F7-2A7E-08A5-42A5-73ED70C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ED45D-DEAC-D6F5-6E28-9EC46290F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D670C-B47D-2346-92C4-958A582C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45F7-9753-463C-A26A-A710226876A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5F84A-4E75-AFB5-842A-A03AD4FC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42FA6-9FE5-1436-1574-1A9B77D7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DC8D-1B9A-4501-923A-C345200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5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E20C0-2234-7BAA-7433-43461141E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61D1B-6EE9-16F0-AF6B-1BD7781E0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5F3CA-45F3-96B1-06E5-17688214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45F7-9753-463C-A26A-A710226876A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9641B-4B04-62F4-52CB-9C0C42B4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F0CE-DA98-6F8B-8607-E02D4F24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DC8D-1B9A-4501-923A-C345200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2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3CA0-7B26-BD59-F889-48F2586D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4323-D082-5B56-DB73-A4FC07173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3355B-7EEF-1BC0-093F-37476C89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45F7-9753-463C-A26A-A710226876A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3BE69-2CE3-DDA1-7500-D907B8C8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FE4BF-78C7-F143-C609-2BE62652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DC8D-1B9A-4501-923A-C345200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1354-07EA-AC2C-EA48-02C95F0F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EEEED-EC7C-A4D2-EF82-489066DAD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B98B9-49FE-DD59-0601-B04C8720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45F7-9753-463C-A26A-A710226876A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ADDCB-3D1F-4913-08E3-445E45A0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2654-CEC7-6E5F-0EF7-9CC2DED3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DC8D-1B9A-4501-923A-C345200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4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966A-71DC-A865-7A4F-F6951AAC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B8B8-A299-1EA6-D823-185062BCC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9E0C8-079B-6047-1D6B-8ECFBB5BD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68E04-CE48-3247-076F-9538A4A9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45F7-9753-463C-A26A-A710226876A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74D65-12F3-5C2A-D935-0E604B44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FAA67-7993-2200-5C5D-1CC348A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DC8D-1B9A-4501-923A-C345200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0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C57E-15DE-FCA6-42C3-6A1125360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88776-21B3-403D-E209-62AD14628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1EAED-8F25-B5FE-5BC4-7D1F15A34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B6B7E-50A1-D89E-8967-A419E4D9F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46C54-77C9-E3C9-2C41-8B5C5570B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ACF0C-7AA8-C185-5504-AD48A818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45F7-9753-463C-A26A-A710226876A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869F5-781D-616B-B469-8F6C2352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617E1-D239-4910-8449-D14BD156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DC8D-1B9A-4501-923A-C345200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4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9A44-0AB9-0EDC-7AEB-05BA612F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12F84-48E7-5373-444B-44636C3A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45F7-9753-463C-A26A-A710226876A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2CBC3-6FC3-DC99-61CB-9E01BA65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F0CCD-0282-1755-D2C2-36A291A9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DC8D-1B9A-4501-923A-C345200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8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8E1C1-FCF3-99F2-258F-AAB57F3B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45F7-9753-463C-A26A-A710226876A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A8E1D-B4A2-725D-B67B-5C2E3324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5E2FE-5E41-B9FF-1ED5-D3C6DD0D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DC8D-1B9A-4501-923A-C345200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6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7332-4BEA-7431-05FE-D67B53AB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FC19B-64AB-7ECD-B5F9-C4D97CD8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072A9-997F-9F35-D3FA-62C3B1D84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70E3C-5BEF-0748-7C9D-8FA53AF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45F7-9753-463C-A26A-A710226876A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855FC-0CFC-4AC9-59D3-4FB74EC3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17396-FFCC-ED73-E908-CE86305A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DC8D-1B9A-4501-923A-C345200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8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6E82-0D30-8687-97EC-464A9182A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69785-44F8-7782-0240-226A39061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8499C-FB50-5C1A-B2EB-87D061F5C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24A48-8FC3-7F60-92F8-C9FB89D3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45F7-9753-463C-A26A-A710226876A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D07CB-DB1D-97FB-FD91-5062E683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40FCA-723E-3E0A-1ECD-A9708C5C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DC8D-1B9A-4501-923A-C345200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200055-B965-68F3-05B6-74648DAD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A9960-14EE-E75A-5E18-65222903D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9D4ED-BBF6-6B97-05CA-E9D74F3CC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B45F7-9753-463C-A26A-A710226876A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44E71-1EE9-7F6F-2A4A-DC51C8F3E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C18C6-A3AA-7B3A-0010-B3CE2AF4C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4DC8D-1B9A-4501-923A-C345200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7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9F33-1880-CCCA-066A-3F4D30B9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34" y="202297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Recipe Site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1883D-66AE-5A38-F7E8-67B8C07D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34" y="3483472"/>
            <a:ext cx="10515600" cy="5875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solution for Tasty Bytes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128DB0-D764-BF37-30A6-FACDB5E699EA}"/>
              </a:ext>
            </a:extLst>
          </p:cNvPr>
          <p:cNvCxnSpPr/>
          <p:nvPr/>
        </p:nvCxnSpPr>
        <p:spPr>
          <a:xfrm>
            <a:off x="5247198" y="3220279"/>
            <a:ext cx="11966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8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6FFCC35-7155-6ADA-BDB6-C67C4B7A5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5" t="-171" r="47401" b="50504"/>
          <a:stretch/>
        </p:blipFill>
        <p:spPr bwMode="auto">
          <a:xfrm>
            <a:off x="3604976" y="2601564"/>
            <a:ext cx="4107222" cy="416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A58E8B-70BA-507F-6BAC-E29D4DB8D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81943"/>
              </p:ext>
            </p:extLst>
          </p:nvPr>
        </p:nvGraphicFramePr>
        <p:xfrm>
          <a:off x="6350280" y="397957"/>
          <a:ext cx="4784182" cy="1419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305">
                  <a:extLst>
                    <a:ext uri="{9D8B030D-6E8A-4147-A177-3AD203B41FA5}">
                      <a16:colId xmlns:a16="http://schemas.microsoft.com/office/drawing/2014/main" val="3556290342"/>
                    </a:ext>
                  </a:extLst>
                </a:gridCol>
                <a:gridCol w="980634">
                  <a:extLst>
                    <a:ext uri="{9D8B030D-6E8A-4147-A177-3AD203B41FA5}">
                      <a16:colId xmlns:a16="http://schemas.microsoft.com/office/drawing/2014/main" val="2505677991"/>
                    </a:ext>
                  </a:extLst>
                </a:gridCol>
                <a:gridCol w="995231">
                  <a:extLst>
                    <a:ext uri="{9D8B030D-6E8A-4147-A177-3AD203B41FA5}">
                      <a16:colId xmlns:a16="http://schemas.microsoft.com/office/drawing/2014/main" val="1415049947"/>
                    </a:ext>
                  </a:extLst>
                </a:gridCol>
                <a:gridCol w="682012">
                  <a:extLst>
                    <a:ext uri="{9D8B030D-6E8A-4147-A177-3AD203B41FA5}">
                      <a16:colId xmlns:a16="http://schemas.microsoft.com/office/drawing/2014/main" val="300956059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Results</a:t>
                      </a:r>
                    </a:p>
                  </a:txBody>
                  <a:tcPr marL="12700" marR="12700" marT="6350" marB="635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b="1">
                        <a:effectLst/>
                      </a:endParaRPr>
                    </a:p>
                  </a:txBody>
                  <a:tcPr marL="12700" marR="12700" marT="6350" marB="635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b="1" dirty="0">
                        <a:effectLst/>
                      </a:endParaRPr>
                    </a:p>
                  </a:txBody>
                  <a:tcPr marL="12700" marR="12700" marT="6350" marB="635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b="1" dirty="0">
                        <a:effectLst/>
                      </a:endParaRPr>
                    </a:p>
                  </a:txBody>
                  <a:tcPr marL="12700" marR="12700" marT="6350" marB="6350"/>
                </a:tc>
                <a:extLst>
                  <a:ext uri="{0D108BD9-81ED-4DB2-BD59-A6C34878D82A}">
                    <a16:rowId xmlns:a16="http://schemas.microsoft.com/office/drawing/2014/main" val="370187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model</a:t>
                      </a:r>
                    </a:p>
                  </a:txBody>
                  <a:tcPr marL="12700" marR="12700" marT="6350" marB="6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precision</a:t>
                      </a:r>
                    </a:p>
                  </a:txBody>
                  <a:tcPr marL="12700" marR="12700" marT="6350" marB="6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recall</a:t>
                      </a:r>
                    </a:p>
                  </a:txBody>
                  <a:tcPr marL="12700" marR="12700" marT="6350" marB="6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f1</a:t>
                      </a:r>
                    </a:p>
                  </a:txBody>
                  <a:tcPr marL="12700" marR="12700" marT="6350" marB="6350"/>
                </a:tc>
                <a:extLst>
                  <a:ext uri="{0D108BD9-81ED-4DB2-BD59-A6C34878D82A}">
                    <a16:rowId xmlns:a16="http://schemas.microsoft.com/office/drawing/2014/main" val="1845037680"/>
                  </a:ext>
                </a:extLst>
              </a:tr>
              <a:tr h="35277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Logistic Regression</a:t>
                      </a:r>
                    </a:p>
                  </a:txBody>
                  <a:tcPr marL="12700" marR="12700" marT="6350" marB="6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0.83</a:t>
                      </a:r>
                    </a:p>
                  </a:txBody>
                  <a:tcPr marL="12700" marR="12700" marT="6350" marB="6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0.89</a:t>
                      </a:r>
                    </a:p>
                  </a:txBody>
                  <a:tcPr marL="12700" marR="12700" marT="6350" marB="6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0.86</a:t>
                      </a:r>
                    </a:p>
                  </a:txBody>
                  <a:tcPr marL="12700" marR="12700" marT="6350" marB="6350"/>
                </a:tc>
                <a:extLst>
                  <a:ext uri="{0D108BD9-81ED-4DB2-BD59-A6C34878D82A}">
                    <a16:rowId xmlns:a16="http://schemas.microsoft.com/office/drawing/2014/main" val="3824596960"/>
                  </a:ext>
                </a:extLst>
              </a:tr>
              <a:tr h="325288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Decision Tree</a:t>
                      </a:r>
                    </a:p>
                  </a:txBody>
                  <a:tcPr marL="12700" marR="12700" marT="6350" marB="6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0.82</a:t>
                      </a:r>
                    </a:p>
                  </a:txBody>
                  <a:tcPr marL="12700" marR="12700" marT="6350" marB="6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0.86</a:t>
                      </a:r>
                    </a:p>
                  </a:txBody>
                  <a:tcPr marL="12700" marR="12700" marT="6350" marB="6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0.84</a:t>
                      </a:r>
                    </a:p>
                  </a:txBody>
                  <a:tcPr marL="12700" marR="12700" marT="6350" marB="6350"/>
                </a:tc>
                <a:extLst>
                  <a:ext uri="{0D108BD9-81ED-4DB2-BD59-A6C34878D82A}">
                    <a16:rowId xmlns:a16="http://schemas.microsoft.com/office/drawing/2014/main" val="3618342904"/>
                  </a:ext>
                </a:extLst>
              </a:tr>
            </a:tbl>
          </a:graphicData>
        </a:graphic>
      </p:graphicFrame>
      <p:pic>
        <p:nvPicPr>
          <p:cNvPr id="11" name="Picture 2">
            <a:extLst>
              <a:ext uri="{FF2B5EF4-FFF2-40B4-BE49-F238E27FC236}">
                <a16:creationId xmlns:a16="http://schemas.microsoft.com/office/drawing/2014/main" id="{9BE86E19-F7A5-58C8-C85F-FB0B632147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77" t="79" r="-721" b="50254"/>
          <a:stretch/>
        </p:blipFill>
        <p:spPr bwMode="auto">
          <a:xfrm>
            <a:off x="7621263" y="2601564"/>
            <a:ext cx="4107222" cy="416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CE219C-8675-E453-61FA-471157028A74}"/>
              </a:ext>
            </a:extLst>
          </p:cNvPr>
          <p:cNvSpPr txBox="1"/>
          <p:nvPr/>
        </p:nvSpPr>
        <p:spPr>
          <a:xfrm>
            <a:off x="176076" y="1530823"/>
            <a:ext cx="42443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Logistic Regression performed better in all the measured metrics.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confusion matrices show that the 2 models are comparable, however, Logistic Regression is consistently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381BCC-AD98-F364-49FF-D961D02B7278}"/>
              </a:ext>
            </a:extLst>
          </p:cNvPr>
          <p:cNvSpPr txBox="1"/>
          <p:nvPr/>
        </p:nvSpPr>
        <p:spPr>
          <a:xfrm>
            <a:off x="799017" y="149771"/>
            <a:ext cx="6770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Modelling: results </a:t>
            </a:r>
          </a:p>
        </p:txBody>
      </p:sp>
    </p:spTree>
    <p:extLst>
      <p:ext uri="{BB962C8B-B14F-4D97-AF65-F5344CB8AC3E}">
        <p14:creationId xmlns:p14="http://schemas.microsoft.com/office/powerpoint/2010/main" val="403267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6FFCC35-7155-6ADA-BDB6-C67C4B7A5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" t="50985" r="49153" b="-652"/>
          <a:stretch/>
        </p:blipFill>
        <p:spPr bwMode="auto">
          <a:xfrm>
            <a:off x="6454687" y="1867879"/>
            <a:ext cx="5451879" cy="416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9BD6EF-FB0A-FAFC-460C-7B592EB0492B}"/>
              </a:ext>
            </a:extLst>
          </p:cNvPr>
          <p:cNvSpPr txBox="1"/>
          <p:nvPr/>
        </p:nvSpPr>
        <p:spPr>
          <a:xfrm>
            <a:off x="799017" y="149771"/>
            <a:ext cx="6770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Modelling: results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CE219C-8675-E453-61FA-471157028A74}"/>
              </a:ext>
            </a:extLst>
          </p:cNvPr>
          <p:cNvSpPr txBox="1"/>
          <p:nvPr/>
        </p:nvSpPr>
        <p:spPr>
          <a:xfrm>
            <a:off x="669773" y="1997839"/>
            <a:ext cx="42443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As expected, category dominated the feature importance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engineered feature is 2</a:t>
            </a:r>
            <a:r>
              <a:rPr lang="en-US" b="1" baseline="30000" dirty="0"/>
              <a:t>nd</a:t>
            </a:r>
            <a:r>
              <a:rPr lang="en-US" b="1" dirty="0"/>
              <a:t> in importance, however, with way less impact than the category features.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Calories and servings impacted the outcome of the model the least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9B6AB0AC-4D70-9A14-EADB-B8B044B36EEE}"/>
              </a:ext>
            </a:extLst>
          </p:cNvPr>
          <p:cNvSpPr/>
          <p:nvPr/>
        </p:nvSpPr>
        <p:spPr>
          <a:xfrm>
            <a:off x="6207016" y="2040981"/>
            <a:ext cx="495342" cy="212181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F4BD6-BE75-0577-0BCA-F7BC4B48FE5C}"/>
              </a:ext>
            </a:extLst>
          </p:cNvPr>
          <p:cNvSpPr txBox="1"/>
          <p:nvPr/>
        </p:nvSpPr>
        <p:spPr>
          <a:xfrm>
            <a:off x="6962877" y="1448527"/>
            <a:ext cx="4613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Logistic Regression feature contributions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CC276-3316-B55F-0D53-18014BD457CD}"/>
              </a:ext>
            </a:extLst>
          </p:cNvPr>
          <p:cNvSpPr txBox="1"/>
          <p:nvPr/>
        </p:nvSpPr>
        <p:spPr>
          <a:xfrm>
            <a:off x="5182258" y="2878730"/>
            <a:ext cx="111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5FEA1-B41C-567E-A184-4F42AE99E9E5}"/>
              </a:ext>
            </a:extLst>
          </p:cNvPr>
          <p:cNvSpPr txBox="1"/>
          <p:nvPr/>
        </p:nvSpPr>
        <p:spPr>
          <a:xfrm>
            <a:off x="4840694" y="4085810"/>
            <a:ext cx="424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Engineered feature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BBCF6E3-0DBE-B05C-7CA1-D9ACFC044738}"/>
              </a:ext>
            </a:extLst>
          </p:cNvPr>
          <p:cNvSpPr/>
          <p:nvPr/>
        </p:nvSpPr>
        <p:spPr>
          <a:xfrm>
            <a:off x="6784727" y="4195109"/>
            <a:ext cx="495342" cy="150733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DEC21BD-4342-10DD-EB91-D5EA09DE344F}"/>
              </a:ext>
            </a:extLst>
          </p:cNvPr>
          <p:cNvSpPr/>
          <p:nvPr/>
        </p:nvSpPr>
        <p:spPr>
          <a:xfrm>
            <a:off x="6962877" y="4455141"/>
            <a:ext cx="495342" cy="900923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7025B-7744-612B-9058-D1CF14AE8E34}"/>
              </a:ext>
            </a:extLst>
          </p:cNvPr>
          <p:cNvSpPr txBox="1"/>
          <p:nvPr/>
        </p:nvSpPr>
        <p:spPr>
          <a:xfrm>
            <a:off x="5918451" y="4661720"/>
            <a:ext cx="111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nutrients</a:t>
            </a:r>
          </a:p>
        </p:txBody>
      </p:sp>
    </p:spTree>
    <p:extLst>
      <p:ext uri="{BB962C8B-B14F-4D97-AF65-F5344CB8AC3E}">
        <p14:creationId xmlns:p14="http://schemas.microsoft.com/office/powerpoint/2010/main" val="1385414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9BD6EF-FB0A-FAFC-460C-7B592EB0492B}"/>
              </a:ext>
            </a:extLst>
          </p:cNvPr>
          <p:cNvSpPr txBox="1"/>
          <p:nvPr/>
        </p:nvSpPr>
        <p:spPr>
          <a:xfrm>
            <a:off x="227998" y="124371"/>
            <a:ext cx="8668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Conclusions and recommendations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CE219C-8675-E453-61FA-471157028A74}"/>
              </a:ext>
            </a:extLst>
          </p:cNvPr>
          <p:cNvSpPr txBox="1"/>
          <p:nvPr/>
        </p:nvSpPr>
        <p:spPr>
          <a:xfrm>
            <a:off x="7890379" y="1287964"/>
            <a:ext cx="360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Future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Work on better data collection and more complete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 more features visible for the website’s  customers that are not in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Work on clearer and less ambiguous categories. We recommend a tag system.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CA7275-AE25-D7B6-9FFE-5D584BE103F6}"/>
              </a:ext>
            </a:extLst>
          </p:cNvPr>
          <p:cNvSpPr txBox="1"/>
          <p:nvPr/>
        </p:nvSpPr>
        <p:spPr>
          <a:xfrm>
            <a:off x="770481" y="1287964"/>
            <a:ext cx="34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Conclusions:</a:t>
            </a:r>
          </a:p>
          <a:p>
            <a:endParaRPr lang="en-US" b="1" dirty="0"/>
          </a:p>
          <a:p>
            <a:r>
              <a:rPr lang="en-US" b="1" dirty="0"/>
              <a:t>EDA: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“Categories” is the most indicative feature. Post the popular categories and limit the unpopular ones.</a:t>
            </a:r>
          </a:p>
          <a:p>
            <a:endParaRPr lang="en-US" b="1" dirty="0"/>
          </a:p>
          <a:p>
            <a:r>
              <a:rPr lang="en-US" b="1" dirty="0"/>
              <a:t>Modelling: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89% recall - 9/10 recipes that can generate high traffic are 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83% precision  - 8/10 high traffic recipe predictions are correct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ADAC0-32CD-8088-4B90-7C0D62C94B67}"/>
              </a:ext>
            </a:extLst>
          </p:cNvPr>
          <p:cNvSpPr txBox="1"/>
          <p:nvPr/>
        </p:nvSpPr>
        <p:spPr>
          <a:xfrm>
            <a:off x="4190481" y="1341955"/>
            <a:ext cx="360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Deploy the provided model on the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 A/B testing to see its impact on the website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481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6CDA09-4698-3BEF-2ED2-4DE083CC2804}"/>
              </a:ext>
            </a:extLst>
          </p:cNvPr>
          <p:cNvSpPr txBox="1"/>
          <p:nvPr/>
        </p:nvSpPr>
        <p:spPr>
          <a:xfrm>
            <a:off x="1013790" y="4253948"/>
            <a:ext cx="6770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Business goal: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FA8AE-706B-B494-5700-53731B55A6EA}"/>
              </a:ext>
            </a:extLst>
          </p:cNvPr>
          <p:cNvSpPr txBox="1"/>
          <p:nvPr/>
        </p:nvSpPr>
        <p:spPr>
          <a:xfrm>
            <a:off x="966083" y="1797000"/>
            <a:ext cx="71879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Tasty Bytes website displays a selected recipe on their homepage every day.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Some of the recipes generate high traffic on the website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company needs a solution to select recipes that generate high traffic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34265-3CF9-7BBC-2D62-85240E22F8F8}"/>
              </a:ext>
            </a:extLst>
          </p:cNvPr>
          <p:cNvSpPr txBox="1"/>
          <p:nvPr/>
        </p:nvSpPr>
        <p:spPr>
          <a:xfrm>
            <a:off x="966083" y="890546"/>
            <a:ext cx="6770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Project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66481A-B460-0F99-A50D-78690CE2F041}"/>
              </a:ext>
            </a:extLst>
          </p:cNvPr>
          <p:cNvSpPr txBox="1"/>
          <p:nvPr/>
        </p:nvSpPr>
        <p:spPr>
          <a:xfrm>
            <a:off x="1137036" y="5160402"/>
            <a:ext cx="7740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 which recipes would generate </a:t>
            </a:r>
            <a:r>
              <a:rPr lang="en-US" b="1" dirty="0"/>
              <a:t>high traffic with at least 80% precision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7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B34265-3CF9-7BBC-2D62-85240E22F8F8}"/>
              </a:ext>
            </a:extLst>
          </p:cNvPr>
          <p:cNvSpPr txBox="1"/>
          <p:nvPr/>
        </p:nvSpPr>
        <p:spPr>
          <a:xfrm>
            <a:off x="799017" y="149771"/>
            <a:ext cx="6770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Data: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47C372-42FE-17FA-90A7-2E5562D21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121864"/>
              </p:ext>
            </p:extLst>
          </p:nvPr>
        </p:nvGraphicFramePr>
        <p:xfrm>
          <a:off x="889953" y="1688924"/>
          <a:ext cx="5818143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623">
                  <a:extLst>
                    <a:ext uri="{9D8B030D-6E8A-4147-A177-3AD203B41FA5}">
                      <a16:colId xmlns:a16="http://schemas.microsoft.com/office/drawing/2014/main" val="82050657"/>
                    </a:ext>
                  </a:extLst>
                </a:gridCol>
                <a:gridCol w="4233520">
                  <a:extLst>
                    <a:ext uri="{9D8B030D-6E8A-4147-A177-3AD203B41FA5}">
                      <a16:colId xmlns:a16="http://schemas.microsoft.com/office/drawing/2014/main" val="26513816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62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recipe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Unique identifier of recipe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84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Number of calories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88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carbohydrate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Amount of carbohydrates in grams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3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sugar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Amount of sugar in grams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79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protein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Amount of protein in grams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88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Type of recipe, 10 classes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36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servings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Number of servings for the recipe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66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High_traffic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marked as “High” when the traffic to the site was high after this recipe was shown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9000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DC08AA-6EEC-33A4-71AD-F2BF79D6858A}"/>
              </a:ext>
            </a:extLst>
          </p:cNvPr>
          <p:cNvSpPr txBox="1"/>
          <p:nvPr/>
        </p:nvSpPr>
        <p:spPr>
          <a:xfrm>
            <a:off x="799017" y="5444995"/>
            <a:ext cx="2818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Number of records: </a:t>
            </a:r>
          </a:p>
          <a:p>
            <a:r>
              <a:rPr lang="en-US" sz="2000" b="1" dirty="0"/>
              <a:t>947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638034-EB84-4248-056B-1CED7CA2F21F}"/>
              </a:ext>
            </a:extLst>
          </p:cNvPr>
          <p:cNvSpPr txBox="1"/>
          <p:nvPr/>
        </p:nvSpPr>
        <p:spPr>
          <a:xfrm>
            <a:off x="799017" y="1059479"/>
            <a:ext cx="6735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Received from the Product Manager of Tasty Bytes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F41F02-953A-6A30-8482-9A2A9F1351EB}"/>
              </a:ext>
            </a:extLst>
          </p:cNvPr>
          <p:cNvSpPr txBox="1"/>
          <p:nvPr/>
        </p:nvSpPr>
        <p:spPr>
          <a:xfrm>
            <a:off x="7414312" y="1548975"/>
            <a:ext cx="41554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52 records miss nutrients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11 categories instead of 10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Servings had 2 descriptive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Not-high traffic recipes left as </a:t>
            </a:r>
            <a:r>
              <a:rPr lang="en-US" sz="2000" dirty="0" err="1"/>
              <a:t>NaN</a:t>
            </a:r>
            <a:r>
              <a:rPr lang="en-US" sz="2000" dirty="0"/>
              <a:t> – potentially misleading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E9768C-6402-854B-504F-8D6B74EB0781}"/>
              </a:ext>
            </a:extLst>
          </p:cNvPr>
          <p:cNvSpPr txBox="1"/>
          <p:nvPr/>
        </p:nvSpPr>
        <p:spPr>
          <a:xfrm>
            <a:off x="7332267" y="1003261"/>
            <a:ext cx="431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VALIDATION SUMMARY</a:t>
            </a:r>
          </a:p>
        </p:txBody>
      </p:sp>
    </p:spTree>
    <p:extLst>
      <p:ext uri="{BB962C8B-B14F-4D97-AF65-F5344CB8AC3E}">
        <p14:creationId xmlns:p14="http://schemas.microsoft.com/office/powerpoint/2010/main" val="181808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B02402-CED9-7A2D-E597-8B93F1DFCAC1}"/>
              </a:ext>
            </a:extLst>
          </p:cNvPr>
          <p:cNvSpPr txBox="1"/>
          <p:nvPr/>
        </p:nvSpPr>
        <p:spPr>
          <a:xfrm>
            <a:off x="799017" y="149771"/>
            <a:ext cx="6770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EDA: key findings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259C9A-F5A2-2425-27FD-F41CEFB6CBFC}"/>
              </a:ext>
            </a:extLst>
          </p:cNvPr>
          <p:cNvSpPr txBox="1"/>
          <p:nvPr/>
        </p:nvSpPr>
        <p:spPr>
          <a:xfrm>
            <a:off x="799017" y="1017384"/>
            <a:ext cx="677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Category is the strongest predictor of high traffic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81B87C-2107-1CE2-622A-B35081D92939}"/>
              </a:ext>
            </a:extLst>
          </p:cNvPr>
          <p:cNvSpPr txBox="1"/>
          <p:nvPr/>
        </p:nvSpPr>
        <p:spPr>
          <a:xfrm>
            <a:off x="8309689" y="4414338"/>
            <a:ext cx="3362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very high proportion of high traffic recipes for “Vegetable”, “Potato” and “Pork”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very low proportion of high traffic recipes for “Beverages”, “Breakfast” and “Chicken”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D4FAD31C-6283-9568-051A-18E76844F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1" y="1564705"/>
            <a:ext cx="7966899" cy="529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19009F-5A8F-2F50-DDDF-7D374AA19725}"/>
              </a:ext>
            </a:extLst>
          </p:cNvPr>
          <p:cNvSpPr txBox="1"/>
          <p:nvPr/>
        </p:nvSpPr>
        <p:spPr>
          <a:xfrm>
            <a:off x="8309689" y="1833642"/>
            <a:ext cx="3362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“Chicken” is the biggest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distribution of the categories is fairly homogenous, with the exception of “Chicken”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759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59C9A-F5A2-2425-27FD-F41CEFB6CBFC}"/>
              </a:ext>
            </a:extLst>
          </p:cNvPr>
          <p:cNvSpPr txBox="1"/>
          <p:nvPr/>
        </p:nvSpPr>
        <p:spPr>
          <a:xfrm>
            <a:off x="799017" y="1017384"/>
            <a:ext cx="677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Nutrients alone don’t correlate with high traffic recipes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9009F-5A8F-2F50-DDDF-7D374AA19725}"/>
              </a:ext>
            </a:extLst>
          </p:cNvPr>
          <p:cNvSpPr txBox="1"/>
          <p:nvPr/>
        </p:nvSpPr>
        <p:spPr>
          <a:xfrm>
            <a:off x="8309688" y="1833642"/>
            <a:ext cx="33629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Distribution of each nutrient doesn’t differ between the high and low traffic recipes in a significant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Every distribution has a substantial amount of outliers, which indicates strong skewness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FFC4517-FE33-3102-21AB-CB9D8F23C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8" y="1546443"/>
            <a:ext cx="7609901" cy="53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C3385-A8BC-C44C-E895-2C3B15EAA6F0}"/>
              </a:ext>
            </a:extLst>
          </p:cNvPr>
          <p:cNvSpPr txBox="1"/>
          <p:nvPr/>
        </p:nvSpPr>
        <p:spPr>
          <a:xfrm>
            <a:off x="799017" y="149771"/>
            <a:ext cx="6770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EDA: key findings</a:t>
            </a:r>
          </a:p>
        </p:txBody>
      </p:sp>
    </p:spTree>
    <p:extLst>
      <p:ext uri="{BB962C8B-B14F-4D97-AF65-F5344CB8AC3E}">
        <p14:creationId xmlns:p14="http://schemas.microsoft.com/office/powerpoint/2010/main" val="403800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59C9A-F5A2-2425-27FD-F41CEFB6CBFC}"/>
              </a:ext>
            </a:extLst>
          </p:cNvPr>
          <p:cNvSpPr txBox="1"/>
          <p:nvPr/>
        </p:nvSpPr>
        <p:spPr>
          <a:xfrm>
            <a:off x="799017" y="1017384"/>
            <a:ext cx="677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 engineering: sugar percentage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19009F-5A8F-2F50-DDDF-7D374AA19725}"/>
                  </a:ext>
                </a:extLst>
              </p:cNvPr>
              <p:cNvSpPr txBox="1"/>
              <p:nvPr/>
            </p:nvSpPr>
            <p:spPr>
              <a:xfrm>
                <a:off x="7344769" y="2117311"/>
                <a:ext cx="4244367" cy="3821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Added a feature to what proportion of all the carbs is sugar</a:t>
                </a:r>
              </a:p>
              <a:p>
                <a:r>
                  <a:rPr lang="en-US" b="1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Sugar_percent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𝒔𝒖𝒈𝒂𝒓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𝒔𝒖𝒈𝒂𝒓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𝒄𝒂𝒓𝒃𝒐𝒉𝒚𝒅𝒓𝒂𝒕𝒆</m:t>
                        </m:r>
                      </m:den>
                    </m:f>
                  </m:oMath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High traffic recipes in certain categories have preference for higher or lower </a:t>
                </a:r>
                <a:r>
                  <a:rPr lang="en-US" b="1" dirty="0" err="1"/>
                  <a:t>sugar_percent</a:t>
                </a:r>
                <a:r>
                  <a:rPr lang="en-US" b="1" dirty="0"/>
                  <a:t> than the recipes with low traffic in the same category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Similar relations have been observed for the original nutrients features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19009F-5A8F-2F50-DDDF-7D374AA19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769" y="2117311"/>
                <a:ext cx="4244367" cy="3821174"/>
              </a:xfrm>
              <a:prstGeom prst="rect">
                <a:avLst/>
              </a:prstGeom>
              <a:blipFill>
                <a:blip r:embed="rId2"/>
                <a:stretch>
                  <a:fillRect l="-1006" t="-797" r="-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5EC3385-A8BC-C44C-E895-2C3B15EAA6F0}"/>
              </a:ext>
            </a:extLst>
          </p:cNvPr>
          <p:cNvSpPr txBox="1"/>
          <p:nvPr/>
        </p:nvSpPr>
        <p:spPr>
          <a:xfrm>
            <a:off x="799017" y="149771"/>
            <a:ext cx="6770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EDA: key findings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27093088-184C-29F0-25FB-52CEEFE61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" y="1757152"/>
            <a:ext cx="6819083" cy="481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C334089-DAB8-A2ED-313E-2F4A10A9D989}"/>
              </a:ext>
            </a:extLst>
          </p:cNvPr>
          <p:cNvSpPr/>
          <p:nvPr/>
        </p:nvSpPr>
        <p:spPr>
          <a:xfrm>
            <a:off x="-221680" y="2454778"/>
            <a:ext cx="520349" cy="3415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59C9A-F5A2-2425-27FD-F41CEFB6CBFC}"/>
              </a:ext>
            </a:extLst>
          </p:cNvPr>
          <p:cNvSpPr txBox="1"/>
          <p:nvPr/>
        </p:nvSpPr>
        <p:spPr>
          <a:xfrm>
            <a:off x="799017" y="1307660"/>
            <a:ext cx="4001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Problem: binary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C3385-A8BC-C44C-E895-2C3B15EAA6F0}"/>
              </a:ext>
            </a:extLst>
          </p:cNvPr>
          <p:cNvSpPr txBox="1"/>
          <p:nvPr/>
        </p:nvSpPr>
        <p:spPr>
          <a:xfrm>
            <a:off x="799017" y="149771"/>
            <a:ext cx="6770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Modelling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B897DC-B12A-110F-241C-C8CEDAA28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164443"/>
              </p:ext>
            </p:extLst>
          </p:nvPr>
        </p:nvGraphicFramePr>
        <p:xfrm>
          <a:off x="799017" y="2448364"/>
          <a:ext cx="1863041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041">
                  <a:extLst>
                    <a:ext uri="{9D8B030D-6E8A-4147-A177-3AD203B41FA5}">
                      <a16:colId xmlns:a16="http://schemas.microsoft.com/office/drawing/2014/main" val="2420958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6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52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6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carbohydrate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9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sugar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279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protein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79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55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servings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1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sugar_percent</a:t>
                      </a:r>
                      <a:endParaRPr lang="en-US" sz="2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5005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D697DD-66B6-0C0F-B656-E9866C136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99438"/>
              </p:ext>
            </p:extLst>
          </p:nvPr>
        </p:nvGraphicFramePr>
        <p:xfrm>
          <a:off x="4370736" y="3234737"/>
          <a:ext cx="313107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1076">
                  <a:extLst>
                    <a:ext uri="{9D8B030D-6E8A-4147-A177-3AD203B41FA5}">
                      <a16:colId xmlns:a16="http://schemas.microsoft.com/office/drawing/2014/main" val="73810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58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3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Decision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8887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2EF796-5E96-BE24-A76E-272AEF458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371649"/>
              </p:ext>
            </p:extLst>
          </p:nvPr>
        </p:nvGraphicFramePr>
        <p:xfrm>
          <a:off x="8956091" y="2678477"/>
          <a:ext cx="186304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041">
                  <a:extLst>
                    <a:ext uri="{9D8B030D-6E8A-4147-A177-3AD203B41FA5}">
                      <a16:colId xmlns:a16="http://schemas.microsoft.com/office/drawing/2014/main" val="777538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Traffic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84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63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387085"/>
                  </a:ext>
                </a:extLst>
              </a:tr>
            </a:tbl>
          </a:graphicData>
        </a:graphic>
      </p:graphicFrame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B649F7F-BD6D-1F4D-A77A-CE91C19FA74F}"/>
              </a:ext>
            </a:extLst>
          </p:cNvPr>
          <p:cNvCxnSpPr>
            <a:cxnSpLocks/>
          </p:cNvCxnSpPr>
          <p:nvPr/>
        </p:nvCxnSpPr>
        <p:spPr>
          <a:xfrm>
            <a:off x="2662058" y="3042764"/>
            <a:ext cx="1708678" cy="1081113"/>
          </a:xfrm>
          <a:prstGeom prst="bentConnector3">
            <a:avLst>
              <a:gd name="adj1" fmla="val 4997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F6B7D24-2AD3-E23B-8347-15F9798828A4}"/>
              </a:ext>
            </a:extLst>
          </p:cNvPr>
          <p:cNvCxnSpPr>
            <a:cxnSpLocks/>
          </p:cNvCxnSpPr>
          <p:nvPr/>
        </p:nvCxnSpPr>
        <p:spPr>
          <a:xfrm>
            <a:off x="2662058" y="3492767"/>
            <a:ext cx="1708678" cy="63111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78460C1-E0E4-0582-72E5-B4881B7E6213}"/>
              </a:ext>
            </a:extLst>
          </p:cNvPr>
          <p:cNvCxnSpPr>
            <a:cxnSpLocks/>
          </p:cNvCxnSpPr>
          <p:nvPr/>
        </p:nvCxnSpPr>
        <p:spPr>
          <a:xfrm>
            <a:off x="2662058" y="3907788"/>
            <a:ext cx="1708678" cy="21608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B5F0E53-2AB0-FC47-0F4B-E1DB84779731}"/>
              </a:ext>
            </a:extLst>
          </p:cNvPr>
          <p:cNvCxnSpPr>
            <a:cxnSpLocks/>
          </p:cNvCxnSpPr>
          <p:nvPr/>
        </p:nvCxnSpPr>
        <p:spPr>
          <a:xfrm flipV="1">
            <a:off x="2662058" y="4123877"/>
            <a:ext cx="1708678" cy="16747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7DC1C00-800D-B2EF-AF3F-33B6CB73824F}"/>
              </a:ext>
            </a:extLst>
          </p:cNvPr>
          <p:cNvCxnSpPr>
            <a:cxnSpLocks/>
          </p:cNvCxnSpPr>
          <p:nvPr/>
        </p:nvCxnSpPr>
        <p:spPr>
          <a:xfrm flipV="1">
            <a:off x="2662058" y="4123877"/>
            <a:ext cx="1708678" cy="49194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FC91095-3A2F-DC65-A884-C41624AB8A70}"/>
              </a:ext>
            </a:extLst>
          </p:cNvPr>
          <p:cNvCxnSpPr>
            <a:cxnSpLocks/>
          </p:cNvCxnSpPr>
          <p:nvPr/>
        </p:nvCxnSpPr>
        <p:spPr>
          <a:xfrm flipV="1">
            <a:off x="2662058" y="4123877"/>
            <a:ext cx="1708678" cy="89748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4D7A619-04D3-2278-122C-A2E610114738}"/>
              </a:ext>
            </a:extLst>
          </p:cNvPr>
          <p:cNvCxnSpPr>
            <a:cxnSpLocks/>
          </p:cNvCxnSpPr>
          <p:nvPr/>
        </p:nvCxnSpPr>
        <p:spPr>
          <a:xfrm flipV="1">
            <a:off x="2662058" y="4123877"/>
            <a:ext cx="1708678" cy="1280045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17A745B-05C5-15D1-EC77-58E3EAFCF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52869"/>
              </p:ext>
            </p:extLst>
          </p:nvPr>
        </p:nvGraphicFramePr>
        <p:xfrm>
          <a:off x="8956090" y="4207639"/>
          <a:ext cx="186304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041">
                  <a:extLst>
                    <a:ext uri="{9D8B030D-6E8A-4147-A177-3AD203B41FA5}">
                      <a16:colId xmlns:a16="http://schemas.microsoft.com/office/drawing/2014/main" val="777538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Traffic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84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63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387085"/>
                  </a:ext>
                </a:extLst>
              </a:tr>
            </a:tbl>
          </a:graphicData>
        </a:graphic>
      </p:graphicFrame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0B8C979-7707-450D-4E08-D0127534EB14}"/>
              </a:ext>
            </a:extLst>
          </p:cNvPr>
          <p:cNvCxnSpPr>
            <a:cxnSpLocks/>
          </p:cNvCxnSpPr>
          <p:nvPr/>
        </p:nvCxnSpPr>
        <p:spPr>
          <a:xfrm flipV="1">
            <a:off x="7501812" y="3378670"/>
            <a:ext cx="1182620" cy="54186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48C10A6-B558-C6F3-F077-38413ECFA1D5}"/>
              </a:ext>
            </a:extLst>
          </p:cNvPr>
          <p:cNvCxnSpPr>
            <a:cxnSpLocks/>
          </p:cNvCxnSpPr>
          <p:nvPr/>
        </p:nvCxnSpPr>
        <p:spPr>
          <a:xfrm>
            <a:off x="7501812" y="4394810"/>
            <a:ext cx="1182620" cy="51632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F342CFA-682D-7160-830C-48A6A445F40F}"/>
              </a:ext>
            </a:extLst>
          </p:cNvPr>
          <p:cNvCxnSpPr>
            <a:cxnSpLocks/>
          </p:cNvCxnSpPr>
          <p:nvPr/>
        </p:nvCxnSpPr>
        <p:spPr>
          <a:xfrm flipV="1">
            <a:off x="2662058" y="4126865"/>
            <a:ext cx="1708678" cy="167481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37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6D7F295D-E0B0-F660-EF32-09A449AEA2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744" b="157"/>
          <a:stretch/>
        </p:blipFill>
        <p:spPr>
          <a:xfrm>
            <a:off x="3659133" y="2124654"/>
            <a:ext cx="5186736" cy="27703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C3385-A8BC-C44C-E895-2C3B15EAA6F0}"/>
              </a:ext>
            </a:extLst>
          </p:cNvPr>
          <p:cNvSpPr txBox="1"/>
          <p:nvPr/>
        </p:nvSpPr>
        <p:spPr>
          <a:xfrm>
            <a:off x="799017" y="149771"/>
            <a:ext cx="6770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Modelling: KPI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40B5CB-7FB8-7681-16F2-BF7DDDCB63FB}"/>
              </a:ext>
            </a:extLst>
          </p:cNvPr>
          <p:cNvSpPr txBox="1"/>
          <p:nvPr/>
        </p:nvSpPr>
        <p:spPr>
          <a:xfrm>
            <a:off x="3720691" y="1084128"/>
            <a:ext cx="684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Business requirement: precision at least 80%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07DEF-9C39-85D0-E9E7-96C83CA83DD8}"/>
              </a:ext>
            </a:extLst>
          </p:cNvPr>
          <p:cNvSpPr txBox="1"/>
          <p:nvPr/>
        </p:nvSpPr>
        <p:spPr>
          <a:xfrm>
            <a:off x="9109435" y="2611879"/>
            <a:ext cx="2903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Precision alone can be misleading. </a:t>
            </a:r>
          </a:p>
          <a:p>
            <a:endParaRPr lang="en-US" b="1" dirty="0"/>
          </a:p>
          <a:p>
            <a:r>
              <a:rPr lang="en-US" b="1" dirty="0"/>
              <a:t>What needs to be traced as well is recall.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C7EB83-A088-E8DE-61C9-88608605E075}"/>
              </a:ext>
            </a:extLst>
          </p:cNvPr>
          <p:cNvSpPr txBox="1"/>
          <p:nvPr/>
        </p:nvSpPr>
        <p:spPr>
          <a:xfrm>
            <a:off x="8962057" y="5083034"/>
            <a:ext cx="305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to find balance between these 2 important metrics?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DF589-69B9-3E94-7330-35399A3AB9CB}"/>
              </a:ext>
            </a:extLst>
          </p:cNvPr>
          <p:cNvSpPr txBox="1"/>
          <p:nvPr/>
        </p:nvSpPr>
        <p:spPr>
          <a:xfrm>
            <a:off x="4043664" y="5083034"/>
            <a:ext cx="4321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Precision</a:t>
            </a:r>
            <a:r>
              <a:rPr lang="en-US" dirty="0"/>
              <a:t>: wants to minimize false positives</a:t>
            </a:r>
          </a:p>
          <a:p>
            <a:r>
              <a:rPr lang="en-US" b="1" dirty="0"/>
              <a:t>Recall</a:t>
            </a:r>
            <a:r>
              <a:rPr lang="en-US" dirty="0"/>
              <a:t>: wants to minimizes false negatives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E835B42-9C5C-9BAA-5B47-DDA45CF2B71E}"/>
              </a:ext>
            </a:extLst>
          </p:cNvPr>
          <p:cNvSpPr/>
          <p:nvPr/>
        </p:nvSpPr>
        <p:spPr>
          <a:xfrm rot="16200000">
            <a:off x="8448159" y="5307457"/>
            <a:ext cx="240631" cy="2920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E902A46-692E-5650-6BDC-50FA0041D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189"/>
          <a:stretch/>
        </p:blipFill>
        <p:spPr>
          <a:xfrm>
            <a:off x="112430" y="1661595"/>
            <a:ext cx="3679747" cy="4647780"/>
          </a:xfrm>
          <a:prstGeom prst="rect">
            <a:avLst/>
          </a:prstGeom>
        </p:spPr>
      </p:pic>
      <p:sp>
        <p:nvSpPr>
          <p:cNvPr id="41" name="Arrow: Down 40">
            <a:extLst>
              <a:ext uri="{FF2B5EF4-FFF2-40B4-BE49-F238E27FC236}">
                <a16:creationId xmlns:a16="http://schemas.microsoft.com/office/drawing/2014/main" id="{F85E9215-7074-2219-0275-5158854688EE}"/>
              </a:ext>
            </a:extLst>
          </p:cNvPr>
          <p:cNvSpPr/>
          <p:nvPr/>
        </p:nvSpPr>
        <p:spPr>
          <a:xfrm>
            <a:off x="10203137" y="4475440"/>
            <a:ext cx="240631" cy="2920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6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EC3385-A8BC-C44C-E895-2C3B15EAA6F0}"/>
              </a:ext>
            </a:extLst>
          </p:cNvPr>
          <p:cNvSpPr txBox="1"/>
          <p:nvPr/>
        </p:nvSpPr>
        <p:spPr>
          <a:xfrm>
            <a:off x="799017" y="149771"/>
            <a:ext cx="6770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Modelling: KPI  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A3308799-A91F-FD5C-642A-D7F345613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624016"/>
              </p:ext>
            </p:extLst>
          </p:nvPr>
        </p:nvGraphicFramePr>
        <p:xfrm>
          <a:off x="5169641" y="2081644"/>
          <a:ext cx="626197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987">
                  <a:extLst>
                    <a:ext uri="{9D8B030D-6E8A-4147-A177-3AD203B41FA5}">
                      <a16:colId xmlns:a16="http://schemas.microsoft.com/office/drawing/2014/main" val="73810491"/>
                    </a:ext>
                  </a:extLst>
                </a:gridCol>
                <a:gridCol w="3130987">
                  <a:extLst>
                    <a:ext uri="{9D8B030D-6E8A-4147-A177-3AD203B41FA5}">
                      <a16:colId xmlns:a16="http://schemas.microsoft.com/office/drawing/2014/main" val="3812886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58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Business requirement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3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Balance between precision and recall – our choice for a KPI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888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BF07DEF-9C39-85D0-E9E7-96C83CA83DD8}"/>
              </a:ext>
            </a:extLst>
          </p:cNvPr>
          <p:cNvSpPr txBox="1"/>
          <p:nvPr/>
        </p:nvSpPr>
        <p:spPr>
          <a:xfrm>
            <a:off x="5084774" y="4398718"/>
            <a:ext cx="65094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KPI metric: </a:t>
            </a:r>
          </a:p>
          <a:p>
            <a:r>
              <a:rPr lang="en-US" sz="3200" b="1" dirty="0"/>
              <a:t>F1 score (with at least 80% precision)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FC67B76-6A55-572D-FEED-031055A8D456}"/>
                  </a:ext>
                </a:extLst>
              </p:cNvPr>
              <p:cNvSpPr txBox="1"/>
              <p:nvPr/>
            </p:nvSpPr>
            <p:spPr>
              <a:xfrm>
                <a:off x="844388" y="2455985"/>
                <a:ext cx="2636811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FC67B76-6A55-572D-FEED-031055A8D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88" y="2455985"/>
                <a:ext cx="2636811" cy="5725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CF9383D8-E04B-405D-9B11-6B2DCE92D337}"/>
              </a:ext>
            </a:extLst>
          </p:cNvPr>
          <p:cNvSpPr txBox="1"/>
          <p:nvPr/>
        </p:nvSpPr>
        <p:spPr>
          <a:xfrm>
            <a:off x="747685" y="3615372"/>
            <a:ext cx="4366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Maximizes both precision and recall</a:t>
            </a:r>
          </a:p>
          <a:p>
            <a:r>
              <a:rPr lang="en-US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1 -&gt; precision AND recall are 1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0 -&gt; precision OR recall is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D3620A-87E3-E253-654F-AD6EA7186FC5}"/>
              </a:ext>
            </a:extLst>
          </p:cNvPr>
          <p:cNvSpPr txBox="1"/>
          <p:nvPr/>
        </p:nvSpPr>
        <p:spPr>
          <a:xfrm>
            <a:off x="663559" y="1049907"/>
            <a:ext cx="684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Business requirement: precision at least 80%</a:t>
            </a:r>
          </a:p>
        </p:txBody>
      </p:sp>
    </p:spTree>
    <p:extLst>
      <p:ext uri="{BB962C8B-B14F-4D97-AF65-F5344CB8AC3E}">
        <p14:creationId xmlns:p14="http://schemas.microsoft.com/office/powerpoint/2010/main" val="2609539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698</Words>
  <Application>Microsoft Office PowerPoint</Application>
  <PresentationFormat>Widescreen</PresentationFormat>
  <Paragraphs>159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Recipe Site Traffic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Site Traffic</dc:title>
  <dc:creator>Michal</dc:creator>
  <cp:lastModifiedBy>Michal</cp:lastModifiedBy>
  <cp:revision>10</cp:revision>
  <dcterms:created xsi:type="dcterms:W3CDTF">2023-12-19T10:52:09Z</dcterms:created>
  <dcterms:modified xsi:type="dcterms:W3CDTF">2023-12-21T17:01:04Z</dcterms:modified>
</cp:coreProperties>
</file>