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94" r:id="rId3"/>
    <p:sldId id="279" r:id="rId4"/>
    <p:sldId id="282" r:id="rId5"/>
    <p:sldId id="283" r:id="rId6"/>
    <p:sldId id="284" r:id="rId7"/>
    <p:sldId id="295" r:id="rId8"/>
    <p:sldId id="272" r:id="rId9"/>
    <p:sldId id="293" r:id="rId10"/>
    <p:sldId id="298" r:id="rId11"/>
    <p:sldId id="297" r:id="rId12"/>
    <p:sldId id="302" r:id="rId13"/>
    <p:sldId id="300" r:id="rId14"/>
    <p:sldId id="296" r:id="rId15"/>
    <p:sldId id="301" r:id="rId16"/>
    <p:sldId id="4772" r:id="rId17"/>
    <p:sldId id="4773" r:id="rId18"/>
    <p:sldId id="4774" r:id="rId19"/>
    <p:sldId id="477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14" autoAdjust="0"/>
    <p:restoredTop sz="81514" autoAdjust="0"/>
  </p:normalViewPr>
  <p:slideViewPr>
    <p:cSldViewPr snapToGrid="0">
      <p:cViewPr varScale="1">
        <p:scale>
          <a:sx n="50" d="100"/>
          <a:sy n="50" d="100"/>
        </p:scale>
        <p:origin x="18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134F4C-EB5D-4ED0-8481-586B43747D98}" type="datetimeFigureOut">
              <a:rPr lang="zh-CN" altLang="en-US" smtClean="0"/>
              <a:t>2020/1/11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7BAC1C-1378-4A55-A60C-ABA7B4760D35}" type="slidenum">
              <a:rPr lang="zh-CN" altLang="en-US" smtClean="0"/>
              <a:t>‹#›</a:t>
            </a:fld>
            <a:endParaRPr lang="zh-CN" altLang="en-US"/>
          </a:p>
        </p:txBody>
      </p:sp>
    </p:spTree>
    <p:extLst>
      <p:ext uri="{BB962C8B-B14F-4D97-AF65-F5344CB8AC3E}">
        <p14:creationId xmlns:p14="http://schemas.microsoft.com/office/powerpoint/2010/main" val="3957391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E010D82-7047-4CD6-8E7F-27AAC0BD12ED}"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一种将</a:t>
            </a:r>
            <a:r>
              <a:rPr lang="en-US" altLang="zh-CN" sz="1200" dirty="0"/>
              <a:t>RGB</a:t>
            </a:r>
            <a:r>
              <a:rPr lang="zh-CN" altLang="en-US" sz="1200" dirty="0"/>
              <a:t>色彩模型中的点在圆柱坐标系中的表示法。这两种表示法试图做到比基于笛卡尔坐标系的几何结构</a:t>
            </a:r>
            <a:r>
              <a:rPr lang="en-US" altLang="zh-CN" sz="1200" dirty="0"/>
              <a:t>RGB</a:t>
            </a:r>
            <a:r>
              <a:rPr lang="zh-CN" altLang="en-US" sz="1200" dirty="0"/>
              <a:t>更加直观</a:t>
            </a:r>
          </a:p>
          <a:p>
            <a:endParaRPr lang="zh-CN" altLang="en-US" dirty="0"/>
          </a:p>
        </p:txBody>
      </p:sp>
      <p:sp>
        <p:nvSpPr>
          <p:cNvPr id="4" name="灯片编号占位符 3"/>
          <p:cNvSpPr>
            <a:spLocks noGrp="1"/>
          </p:cNvSpPr>
          <p:nvPr>
            <p:ph type="sldNum" sz="quarter" idx="5"/>
          </p:nvPr>
        </p:nvSpPr>
        <p:spPr/>
        <p:txBody>
          <a:bodyPr/>
          <a:lstStyle/>
          <a:p>
            <a:fld id="{977BAC1C-1378-4A55-A60C-ABA7B4760D35}" type="slidenum">
              <a:rPr lang="zh-CN" altLang="en-US" smtClean="0"/>
              <a:t>15</a:t>
            </a:fld>
            <a:endParaRPr lang="zh-CN" altLang="en-US"/>
          </a:p>
        </p:txBody>
      </p:sp>
    </p:spTree>
    <p:extLst>
      <p:ext uri="{BB962C8B-B14F-4D97-AF65-F5344CB8AC3E}">
        <p14:creationId xmlns:p14="http://schemas.microsoft.com/office/powerpoint/2010/main" val="2880250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我们的功能分为三个部分，目标跟踪，自动巡逻以及手势识别</a:t>
            </a:r>
          </a:p>
        </p:txBody>
      </p:sp>
      <p:sp>
        <p:nvSpPr>
          <p:cNvPr id="4" name="灯片编号占位符 3"/>
          <p:cNvSpPr>
            <a:spLocks noGrp="1"/>
          </p:cNvSpPr>
          <p:nvPr>
            <p:ph type="sldNum" sz="quarter" idx="10"/>
          </p:nvPr>
        </p:nvSpPr>
        <p:spPr/>
        <p:txBody>
          <a:bodyPr/>
          <a:lstStyle/>
          <a:p>
            <a:fld id="{64C8DEA7-FF42-45D9-93FC-FE783969233B}"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在目标跟踪环节，一只成功的巡逻犬应该能发现并识别坏人，并持续跟踪他</a:t>
            </a:r>
            <a:endParaRPr lang="en-US" altLang="zh-CN" dirty="0"/>
          </a:p>
          <a:p>
            <a:r>
              <a:rPr lang="zh-CN" altLang="en-US" dirty="0"/>
              <a:t>我们通过调用人体骨架识别库来在摄像头中寻找潜在目标</a:t>
            </a:r>
            <a:endParaRPr lang="en-US" altLang="zh-CN" dirty="0"/>
          </a:p>
          <a:p>
            <a:r>
              <a:rPr lang="zh-CN" altLang="en-US" dirty="0"/>
              <a:t>同时警犬需要分辨潜在人员是好是坏，这里我们使用</a:t>
            </a:r>
            <a:r>
              <a:rPr lang="en-US" altLang="zh-CN" dirty="0"/>
              <a:t>RGB</a:t>
            </a:r>
            <a:r>
              <a:rPr lang="zh-CN" altLang="en-US" dirty="0"/>
              <a:t>进行颜色识别，我们暂定，红色为好人，蓝色为坏人</a:t>
            </a:r>
            <a:endParaRPr lang="en-US" altLang="zh-CN" dirty="0"/>
          </a:p>
          <a:p>
            <a:r>
              <a:rPr lang="zh-CN" altLang="en-US" dirty="0"/>
              <a:t>在识别可疑目标之后，警犬进行跟踪，我们利用深度图像与三角函数结合，提高测距的精度</a:t>
            </a:r>
            <a:endParaRPr lang="en-US" altLang="zh-CN" dirty="0"/>
          </a:p>
          <a:p>
            <a:r>
              <a:rPr lang="zh-CN" altLang="en-US" dirty="0"/>
              <a:t>在测算精度以后警犬将始终与目标保持</a:t>
            </a:r>
            <a:r>
              <a:rPr lang="en-US" altLang="zh-CN" dirty="0"/>
              <a:t>5m</a:t>
            </a:r>
            <a:r>
              <a:rPr lang="zh-CN" altLang="en-US" dirty="0"/>
              <a:t>的安全距离进行跟踪。</a:t>
            </a:r>
          </a:p>
        </p:txBody>
      </p:sp>
      <p:sp>
        <p:nvSpPr>
          <p:cNvPr id="4" name="灯片编号占位符 3"/>
          <p:cNvSpPr>
            <a:spLocks noGrp="1"/>
          </p:cNvSpPr>
          <p:nvPr>
            <p:ph type="sldNum" sz="quarter" idx="5"/>
          </p:nvPr>
        </p:nvSpPr>
        <p:spPr/>
        <p:txBody>
          <a:bodyPr/>
          <a:lstStyle/>
          <a:p>
            <a:fld id="{A7AA3D9E-A8AD-417A-AA7F-4DE5D9DC796F}" type="slidenum">
              <a:rPr lang="zh-CN" altLang="en-US" smtClean="0"/>
              <a:t>4</a:t>
            </a:fld>
            <a:endParaRPr lang="zh-CN" altLang="en-US"/>
          </a:p>
        </p:txBody>
      </p:sp>
    </p:spTree>
    <p:extLst>
      <p:ext uri="{BB962C8B-B14F-4D97-AF65-F5344CB8AC3E}">
        <p14:creationId xmlns:p14="http://schemas.microsoft.com/office/powerpoint/2010/main" val="1402779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当可疑目标从机器人视野中消失，我们肯定不能让警犬原地不动</a:t>
            </a:r>
            <a:endParaRPr lang="en-US" altLang="zh-CN" dirty="0"/>
          </a:p>
          <a:p>
            <a:r>
              <a:rPr lang="zh-CN" altLang="en-US" dirty="0"/>
              <a:t>如果当前视野中不存在可疑目标，机器人会进行原地掉头，向反方向寻找</a:t>
            </a:r>
            <a:endParaRPr lang="en-US" altLang="zh-CN" dirty="0"/>
          </a:p>
          <a:p>
            <a:r>
              <a:rPr lang="zh-CN" altLang="en-US" dirty="0"/>
              <a:t>同时我们固定了警犬的巡逻路径，会在固定路线上来回行驶直到发现可疑目标</a:t>
            </a:r>
          </a:p>
        </p:txBody>
      </p:sp>
      <p:sp>
        <p:nvSpPr>
          <p:cNvPr id="4" name="灯片编号占位符 3"/>
          <p:cNvSpPr>
            <a:spLocks noGrp="1"/>
          </p:cNvSpPr>
          <p:nvPr>
            <p:ph type="sldNum" sz="quarter" idx="5"/>
          </p:nvPr>
        </p:nvSpPr>
        <p:spPr/>
        <p:txBody>
          <a:bodyPr/>
          <a:lstStyle/>
          <a:p>
            <a:fld id="{A7AA3D9E-A8AD-417A-AA7F-4DE5D9DC796F}" type="slidenum">
              <a:rPr lang="zh-CN" altLang="en-US" smtClean="0"/>
              <a:t>5</a:t>
            </a:fld>
            <a:endParaRPr lang="zh-CN" altLang="en-US"/>
          </a:p>
        </p:txBody>
      </p:sp>
    </p:spTree>
    <p:extLst>
      <p:ext uri="{BB962C8B-B14F-4D97-AF65-F5344CB8AC3E}">
        <p14:creationId xmlns:p14="http://schemas.microsoft.com/office/powerpoint/2010/main" val="3046057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同时，一个智能的警犬肯定是能听懂训导员的指令，在识别出视野中的人员不是可疑人员后</a:t>
            </a:r>
            <a:endParaRPr lang="en-US" altLang="zh-CN" dirty="0"/>
          </a:p>
          <a:p>
            <a:r>
              <a:rPr lang="zh-CN" altLang="en-US" dirty="0"/>
              <a:t>警犬将判断他的手势进行相应的动作，现在我们设计了三个手势，左转右转与倒车，未来还会加入一些更全面的</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E010D82-7047-4CD6-8E7F-27AAC0BD12ED}"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不用讲这个</a:t>
            </a:r>
          </a:p>
        </p:txBody>
      </p:sp>
      <p:sp>
        <p:nvSpPr>
          <p:cNvPr id="4" name="灯片编号占位符 3"/>
          <p:cNvSpPr>
            <a:spLocks noGrp="1"/>
          </p:cNvSpPr>
          <p:nvPr>
            <p:ph type="sldNum" sz="quarter" idx="10"/>
          </p:nvPr>
        </p:nvSpPr>
        <p:spPr/>
        <p:txBody>
          <a:bodyPr/>
          <a:lstStyle/>
          <a:p>
            <a:fld id="{9E010D82-7047-4CD6-8E7F-27AAC0BD12ED}" type="slidenum">
              <a:rPr lang="zh-CN" altLang="en-US" smtClean="0"/>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010D82-7047-4CD6-8E7F-27AAC0BD12ED}"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理想很丰满，现实很骨感</a:t>
            </a:r>
          </a:p>
          <a:p>
            <a:endParaRPr lang="zh-CN" altLang="en-US" dirty="0"/>
          </a:p>
        </p:txBody>
      </p:sp>
      <p:sp>
        <p:nvSpPr>
          <p:cNvPr id="4" name="灯片编号占位符 3"/>
          <p:cNvSpPr>
            <a:spLocks noGrp="1"/>
          </p:cNvSpPr>
          <p:nvPr>
            <p:ph type="sldNum" sz="quarter" idx="5"/>
          </p:nvPr>
        </p:nvSpPr>
        <p:spPr/>
        <p:txBody>
          <a:bodyPr/>
          <a:lstStyle/>
          <a:p>
            <a:fld id="{977BAC1C-1378-4A55-A60C-ABA7B4760D35}" type="slidenum">
              <a:rPr lang="zh-CN" altLang="en-US" smtClean="0"/>
              <a:t>13</a:t>
            </a:fld>
            <a:endParaRPr lang="zh-CN" altLang="en-US"/>
          </a:p>
        </p:txBody>
      </p:sp>
    </p:spTree>
    <p:extLst>
      <p:ext uri="{BB962C8B-B14F-4D97-AF65-F5344CB8AC3E}">
        <p14:creationId xmlns:p14="http://schemas.microsoft.com/office/powerpoint/2010/main" val="1721019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4C9E78-FF84-46A0-B88C-9F64289ACE7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6DF4C80-226C-4065-80B5-AF266FB03D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F566B81-060F-425C-A0C9-7BFEC611A955}"/>
              </a:ext>
            </a:extLst>
          </p:cNvPr>
          <p:cNvSpPr>
            <a:spLocks noGrp="1"/>
          </p:cNvSpPr>
          <p:nvPr>
            <p:ph type="dt" sz="half" idx="10"/>
          </p:nvPr>
        </p:nvSpPr>
        <p:spPr/>
        <p:txBody>
          <a:bodyPr/>
          <a:lstStyle/>
          <a:p>
            <a:fld id="{B3288059-BF88-4291-BBB9-A761C419A74C}" type="datetimeFigureOut">
              <a:rPr lang="zh-CN" altLang="en-US" smtClean="0"/>
              <a:t>2020/1/11</a:t>
            </a:fld>
            <a:endParaRPr lang="zh-CN" altLang="en-US"/>
          </a:p>
        </p:txBody>
      </p:sp>
      <p:sp>
        <p:nvSpPr>
          <p:cNvPr id="5" name="页脚占位符 4">
            <a:extLst>
              <a:ext uri="{FF2B5EF4-FFF2-40B4-BE49-F238E27FC236}">
                <a16:creationId xmlns:a16="http://schemas.microsoft.com/office/drawing/2014/main" id="{B72C0664-0F1F-4748-B3CA-F98E682AF3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3A37D7-2EEA-49D7-ACB9-E472E78D1C2B}"/>
              </a:ext>
            </a:extLst>
          </p:cNvPr>
          <p:cNvSpPr>
            <a:spLocks noGrp="1"/>
          </p:cNvSpPr>
          <p:nvPr>
            <p:ph type="sldNum" sz="quarter" idx="12"/>
          </p:nvPr>
        </p:nvSpPr>
        <p:spPr/>
        <p:txBody>
          <a:bodyPr/>
          <a:lstStyle/>
          <a:p>
            <a:fld id="{E208D975-2F3F-46C0-828C-847C3F45006E}" type="slidenum">
              <a:rPr lang="zh-CN" altLang="en-US" smtClean="0"/>
              <a:t>‹#›</a:t>
            </a:fld>
            <a:endParaRPr lang="zh-CN" altLang="en-US"/>
          </a:p>
        </p:txBody>
      </p:sp>
    </p:spTree>
    <p:extLst>
      <p:ext uri="{BB962C8B-B14F-4D97-AF65-F5344CB8AC3E}">
        <p14:creationId xmlns:p14="http://schemas.microsoft.com/office/powerpoint/2010/main" val="373721352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9C1676-5C21-497E-9D54-874179D6D8D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8D0CA1F-8657-4B15-8D95-06363455A11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1301344-D8A4-4379-A5D5-02D6620404CB}"/>
              </a:ext>
            </a:extLst>
          </p:cNvPr>
          <p:cNvSpPr>
            <a:spLocks noGrp="1"/>
          </p:cNvSpPr>
          <p:nvPr>
            <p:ph type="dt" sz="half" idx="10"/>
          </p:nvPr>
        </p:nvSpPr>
        <p:spPr/>
        <p:txBody>
          <a:bodyPr/>
          <a:lstStyle/>
          <a:p>
            <a:fld id="{B3288059-BF88-4291-BBB9-A761C419A74C}" type="datetimeFigureOut">
              <a:rPr lang="zh-CN" altLang="en-US" smtClean="0"/>
              <a:t>2020/1/11</a:t>
            </a:fld>
            <a:endParaRPr lang="zh-CN" altLang="en-US"/>
          </a:p>
        </p:txBody>
      </p:sp>
      <p:sp>
        <p:nvSpPr>
          <p:cNvPr id="5" name="页脚占位符 4">
            <a:extLst>
              <a:ext uri="{FF2B5EF4-FFF2-40B4-BE49-F238E27FC236}">
                <a16:creationId xmlns:a16="http://schemas.microsoft.com/office/drawing/2014/main" id="{130D3D1A-5858-46B2-9EDD-13739728DE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4E3DDF-1260-4DCA-BEE0-E40D2500858D}"/>
              </a:ext>
            </a:extLst>
          </p:cNvPr>
          <p:cNvSpPr>
            <a:spLocks noGrp="1"/>
          </p:cNvSpPr>
          <p:nvPr>
            <p:ph type="sldNum" sz="quarter" idx="12"/>
          </p:nvPr>
        </p:nvSpPr>
        <p:spPr/>
        <p:txBody>
          <a:bodyPr/>
          <a:lstStyle/>
          <a:p>
            <a:fld id="{E208D975-2F3F-46C0-828C-847C3F45006E}" type="slidenum">
              <a:rPr lang="zh-CN" altLang="en-US" smtClean="0"/>
              <a:t>‹#›</a:t>
            </a:fld>
            <a:endParaRPr lang="zh-CN" altLang="en-US"/>
          </a:p>
        </p:txBody>
      </p:sp>
    </p:spTree>
    <p:extLst>
      <p:ext uri="{BB962C8B-B14F-4D97-AF65-F5344CB8AC3E}">
        <p14:creationId xmlns:p14="http://schemas.microsoft.com/office/powerpoint/2010/main" val="172909841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EB55DEC-100C-43B6-9C4E-D738029CDA8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1DE57F3-AAC6-4490-8433-60A6BB143C3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922DFD-E7DF-4A2E-95D9-78324D8535C0}"/>
              </a:ext>
            </a:extLst>
          </p:cNvPr>
          <p:cNvSpPr>
            <a:spLocks noGrp="1"/>
          </p:cNvSpPr>
          <p:nvPr>
            <p:ph type="dt" sz="half" idx="10"/>
          </p:nvPr>
        </p:nvSpPr>
        <p:spPr/>
        <p:txBody>
          <a:bodyPr/>
          <a:lstStyle/>
          <a:p>
            <a:fld id="{B3288059-BF88-4291-BBB9-A761C419A74C}" type="datetimeFigureOut">
              <a:rPr lang="zh-CN" altLang="en-US" smtClean="0"/>
              <a:t>2020/1/11</a:t>
            </a:fld>
            <a:endParaRPr lang="zh-CN" altLang="en-US"/>
          </a:p>
        </p:txBody>
      </p:sp>
      <p:sp>
        <p:nvSpPr>
          <p:cNvPr id="5" name="页脚占位符 4">
            <a:extLst>
              <a:ext uri="{FF2B5EF4-FFF2-40B4-BE49-F238E27FC236}">
                <a16:creationId xmlns:a16="http://schemas.microsoft.com/office/drawing/2014/main" id="{C94CC2C6-6D9D-411C-85A4-5F5D8FCF59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B72D24-6407-4221-A5EF-F00044B2429C}"/>
              </a:ext>
            </a:extLst>
          </p:cNvPr>
          <p:cNvSpPr>
            <a:spLocks noGrp="1"/>
          </p:cNvSpPr>
          <p:nvPr>
            <p:ph type="sldNum" sz="quarter" idx="12"/>
          </p:nvPr>
        </p:nvSpPr>
        <p:spPr/>
        <p:txBody>
          <a:bodyPr/>
          <a:lstStyle/>
          <a:p>
            <a:fld id="{E208D975-2F3F-46C0-828C-847C3F45006E}" type="slidenum">
              <a:rPr lang="zh-CN" altLang="en-US" smtClean="0"/>
              <a:t>‹#›</a:t>
            </a:fld>
            <a:endParaRPr lang="zh-CN" altLang="en-US"/>
          </a:p>
        </p:txBody>
      </p:sp>
    </p:spTree>
    <p:extLst>
      <p:ext uri="{BB962C8B-B14F-4D97-AF65-F5344CB8AC3E}">
        <p14:creationId xmlns:p14="http://schemas.microsoft.com/office/powerpoint/2010/main" val="404138925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690646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984761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40A74-A37B-49C1-B616-62CB9B60D36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2AE6FC9-E153-4FAD-BAF7-02B0F8D6037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36A1ACA-6A09-4099-B62D-1FE9E082E988}"/>
              </a:ext>
            </a:extLst>
          </p:cNvPr>
          <p:cNvSpPr>
            <a:spLocks noGrp="1"/>
          </p:cNvSpPr>
          <p:nvPr>
            <p:ph type="dt" sz="half" idx="10"/>
          </p:nvPr>
        </p:nvSpPr>
        <p:spPr/>
        <p:txBody>
          <a:bodyPr/>
          <a:lstStyle/>
          <a:p>
            <a:fld id="{B3288059-BF88-4291-BBB9-A761C419A74C}" type="datetimeFigureOut">
              <a:rPr lang="zh-CN" altLang="en-US" smtClean="0"/>
              <a:t>2020/1/11</a:t>
            </a:fld>
            <a:endParaRPr lang="zh-CN" altLang="en-US"/>
          </a:p>
        </p:txBody>
      </p:sp>
      <p:sp>
        <p:nvSpPr>
          <p:cNvPr id="5" name="页脚占位符 4">
            <a:extLst>
              <a:ext uri="{FF2B5EF4-FFF2-40B4-BE49-F238E27FC236}">
                <a16:creationId xmlns:a16="http://schemas.microsoft.com/office/drawing/2014/main" id="{DC8CFBC0-DECF-4291-A01A-62A110AB62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1C099D-DB2A-4DA3-9819-8AE74DDE6EF7}"/>
              </a:ext>
            </a:extLst>
          </p:cNvPr>
          <p:cNvSpPr>
            <a:spLocks noGrp="1"/>
          </p:cNvSpPr>
          <p:nvPr>
            <p:ph type="sldNum" sz="quarter" idx="12"/>
          </p:nvPr>
        </p:nvSpPr>
        <p:spPr/>
        <p:txBody>
          <a:bodyPr/>
          <a:lstStyle/>
          <a:p>
            <a:fld id="{E208D975-2F3F-46C0-828C-847C3F45006E}" type="slidenum">
              <a:rPr lang="zh-CN" altLang="en-US" smtClean="0"/>
              <a:t>‹#›</a:t>
            </a:fld>
            <a:endParaRPr lang="zh-CN" altLang="en-US"/>
          </a:p>
        </p:txBody>
      </p:sp>
    </p:spTree>
    <p:extLst>
      <p:ext uri="{BB962C8B-B14F-4D97-AF65-F5344CB8AC3E}">
        <p14:creationId xmlns:p14="http://schemas.microsoft.com/office/powerpoint/2010/main" val="424348640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D40DCA-0328-4005-9E1B-78DF544B759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D2A30B1-0265-4FF6-BB66-CAAF88DAF2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B99F9BC-AACC-4F1E-946A-F84DDDC3BAE1}"/>
              </a:ext>
            </a:extLst>
          </p:cNvPr>
          <p:cNvSpPr>
            <a:spLocks noGrp="1"/>
          </p:cNvSpPr>
          <p:nvPr>
            <p:ph type="dt" sz="half" idx="10"/>
          </p:nvPr>
        </p:nvSpPr>
        <p:spPr/>
        <p:txBody>
          <a:bodyPr/>
          <a:lstStyle/>
          <a:p>
            <a:fld id="{B3288059-BF88-4291-BBB9-A761C419A74C}" type="datetimeFigureOut">
              <a:rPr lang="zh-CN" altLang="en-US" smtClean="0"/>
              <a:t>2020/1/11</a:t>
            </a:fld>
            <a:endParaRPr lang="zh-CN" altLang="en-US"/>
          </a:p>
        </p:txBody>
      </p:sp>
      <p:sp>
        <p:nvSpPr>
          <p:cNvPr id="5" name="页脚占位符 4">
            <a:extLst>
              <a:ext uri="{FF2B5EF4-FFF2-40B4-BE49-F238E27FC236}">
                <a16:creationId xmlns:a16="http://schemas.microsoft.com/office/drawing/2014/main" id="{C9B71467-5E56-4F44-9712-E6BA98D7BC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8FB436-1D51-4E51-9CE5-7CDDCE523C5C}"/>
              </a:ext>
            </a:extLst>
          </p:cNvPr>
          <p:cNvSpPr>
            <a:spLocks noGrp="1"/>
          </p:cNvSpPr>
          <p:nvPr>
            <p:ph type="sldNum" sz="quarter" idx="12"/>
          </p:nvPr>
        </p:nvSpPr>
        <p:spPr/>
        <p:txBody>
          <a:bodyPr/>
          <a:lstStyle/>
          <a:p>
            <a:fld id="{E208D975-2F3F-46C0-828C-847C3F45006E}" type="slidenum">
              <a:rPr lang="zh-CN" altLang="en-US" smtClean="0"/>
              <a:t>‹#›</a:t>
            </a:fld>
            <a:endParaRPr lang="zh-CN" altLang="en-US"/>
          </a:p>
        </p:txBody>
      </p:sp>
    </p:spTree>
    <p:extLst>
      <p:ext uri="{BB962C8B-B14F-4D97-AF65-F5344CB8AC3E}">
        <p14:creationId xmlns:p14="http://schemas.microsoft.com/office/powerpoint/2010/main" val="157315277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BFD1F-31FD-4794-A187-96543473C11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E7F26CF-3997-444F-9CEC-EFE101271E3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670A29B-2D36-4BDE-AE4B-805172DA204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96E9281-BE6B-428A-BC4F-26B74007CA20}"/>
              </a:ext>
            </a:extLst>
          </p:cNvPr>
          <p:cNvSpPr>
            <a:spLocks noGrp="1"/>
          </p:cNvSpPr>
          <p:nvPr>
            <p:ph type="dt" sz="half" idx="10"/>
          </p:nvPr>
        </p:nvSpPr>
        <p:spPr/>
        <p:txBody>
          <a:bodyPr/>
          <a:lstStyle/>
          <a:p>
            <a:fld id="{B3288059-BF88-4291-BBB9-A761C419A74C}" type="datetimeFigureOut">
              <a:rPr lang="zh-CN" altLang="en-US" smtClean="0"/>
              <a:t>2020/1/11</a:t>
            </a:fld>
            <a:endParaRPr lang="zh-CN" altLang="en-US"/>
          </a:p>
        </p:txBody>
      </p:sp>
      <p:sp>
        <p:nvSpPr>
          <p:cNvPr id="6" name="页脚占位符 5">
            <a:extLst>
              <a:ext uri="{FF2B5EF4-FFF2-40B4-BE49-F238E27FC236}">
                <a16:creationId xmlns:a16="http://schemas.microsoft.com/office/drawing/2014/main" id="{39393044-FB54-4137-8CAC-3BAA0591BF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ADD6397-FA13-4051-847B-188273C87C04}"/>
              </a:ext>
            </a:extLst>
          </p:cNvPr>
          <p:cNvSpPr>
            <a:spLocks noGrp="1"/>
          </p:cNvSpPr>
          <p:nvPr>
            <p:ph type="sldNum" sz="quarter" idx="12"/>
          </p:nvPr>
        </p:nvSpPr>
        <p:spPr/>
        <p:txBody>
          <a:bodyPr/>
          <a:lstStyle/>
          <a:p>
            <a:fld id="{E208D975-2F3F-46C0-828C-847C3F45006E}" type="slidenum">
              <a:rPr lang="zh-CN" altLang="en-US" smtClean="0"/>
              <a:t>‹#›</a:t>
            </a:fld>
            <a:endParaRPr lang="zh-CN" altLang="en-US"/>
          </a:p>
        </p:txBody>
      </p:sp>
    </p:spTree>
    <p:extLst>
      <p:ext uri="{BB962C8B-B14F-4D97-AF65-F5344CB8AC3E}">
        <p14:creationId xmlns:p14="http://schemas.microsoft.com/office/powerpoint/2010/main" val="398967226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C2CDDB-437E-4891-91BC-8A2AD067581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4DB59C8-F224-496B-881E-23C86B5960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952D4B1-06F3-43E8-9051-81513315B45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C2B9DA1-B96A-4AB5-8004-6C85389479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8D3FCA0-4D2F-43C5-B854-1848089D1F7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BB813CC-E7AA-4BDD-B27F-6CF794BC0640}"/>
              </a:ext>
            </a:extLst>
          </p:cNvPr>
          <p:cNvSpPr>
            <a:spLocks noGrp="1"/>
          </p:cNvSpPr>
          <p:nvPr>
            <p:ph type="dt" sz="half" idx="10"/>
          </p:nvPr>
        </p:nvSpPr>
        <p:spPr/>
        <p:txBody>
          <a:bodyPr/>
          <a:lstStyle/>
          <a:p>
            <a:fld id="{B3288059-BF88-4291-BBB9-A761C419A74C}" type="datetimeFigureOut">
              <a:rPr lang="zh-CN" altLang="en-US" smtClean="0"/>
              <a:t>2020/1/11</a:t>
            </a:fld>
            <a:endParaRPr lang="zh-CN" altLang="en-US"/>
          </a:p>
        </p:txBody>
      </p:sp>
      <p:sp>
        <p:nvSpPr>
          <p:cNvPr id="8" name="页脚占位符 7">
            <a:extLst>
              <a:ext uri="{FF2B5EF4-FFF2-40B4-BE49-F238E27FC236}">
                <a16:creationId xmlns:a16="http://schemas.microsoft.com/office/drawing/2014/main" id="{B0FFF9FE-8114-4F19-805E-7663635CE0E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B084AD3-3B29-4684-8729-632E753B9707}"/>
              </a:ext>
            </a:extLst>
          </p:cNvPr>
          <p:cNvSpPr>
            <a:spLocks noGrp="1"/>
          </p:cNvSpPr>
          <p:nvPr>
            <p:ph type="sldNum" sz="quarter" idx="12"/>
          </p:nvPr>
        </p:nvSpPr>
        <p:spPr/>
        <p:txBody>
          <a:bodyPr/>
          <a:lstStyle/>
          <a:p>
            <a:fld id="{E208D975-2F3F-46C0-828C-847C3F45006E}" type="slidenum">
              <a:rPr lang="zh-CN" altLang="en-US" smtClean="0"/>
              <a:t>‹#›</a:t>
            </a:fld>
            <a:endParaRPr lang="zh-CN" altLang="en-US"/>
          </a:p>
        </p:txBody>
      </p:sp>
    </p:spTree>
    <p:extLst>
      <p:ext uri="{BB962C8B-B14F-4D97-AF65-F5344CB8AC3E}">
        <p14:creationId xmlns:p14="http://schemas.microsoft.com/office/powerpoint/2010/main" val="358558616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43FD7-3394-4C4D-AD7B-76CE23BD247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44914B2-0650-458E-B0AD-579A3770D433}"/>
              </a:ext>
            </a:extLst>
          </p:cNvPr>
          <p:cNvSpPr>
            <a:spLocks noGrp="1"/>
          </p:cNvSpPr>
          <p:nvPr>
            <p:ph type="dt" sz="half" idx="10"/>
          </p:nvPr>
        </p:nvSpPr>
        <p:spPr/>
        <p:txBody>
          <a:bodyPr/>
          <a:lstStyle/>
          <a:p>
            <a:fld id="{B3288059-BF88-4291-BBB9-A761C419A74C}" type="datetimeFigureOut">
              <a:rPr lang="zh-CN" altLang="en-US" smtClean="0"/>
              <a:t>2020/1/11</a:t>
            </a:fld>
            <a:endParaRPr lang="zh-CN" altLang="en-US"/>
          </a:p>
        </p:txBody>
      </p:sp>
      <p:sp>
        <p:nvSpPr>
          <p:cNvPr id="4" name="页脚占位符 3">
            <a:extLst>
              <a:ext uri="{FF2B5EF4-FFF2-40B4-BE49-F238E27FC236}">
                <a16:creationId xmlns:a16="http://schemas.microsoft.com/office/drawing/2014/main" id="{8166ECD6-6AB1-4C68-AC49-0897FBA30DE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E750B7A-5540-431E-901B-DC3C695921F5}"/>
              </a:ext>
            </a:extLst>
          </p:cNvPr>
          <p:cNvSpPr>
            <a:spLocks noGrp="1"/>
          </p:cNvSpPr>
          <p:nvPr>
            <p:ph type="sldNum" sz="quarter" idx="12"/>
          </p:nvPr>
        </p:nvSpPr>
        <p:spPr/>
        <p:txBody>
          <a:bodyPr/>
          <a:lstStyle/>
          <a:p>
            <a:fld id="{E208D975-2F3F-46C0-828C-847C3F45006E}" type="slidenum">
              <a:rPr lang="zh-CN" altLang="en-US" smtClean="0"/>
              <a:t>‹#›</a:t>
            </a:fld>
            <a:endParaRPr lang="zh-CN" altLang="en-US"/>
          </a:p>
        </p:txBody>
      </p:sp>
    </p:spTree>
    <p:extLst>
      <p:ext uri="{BB962C8B-B14F-4D97-AF65-F5344CB8AC3E}">
        <p14:creationId xmlns:p14="http://schemas.microsoft.com/office/powerpoint/2010/main" val="397003326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DB5D21D-DCF1-4F21-B08C-DD2FFB19FDAE}"/>
              </a:ext>
            </a:extLst>
          </p:cNvPr>
          <p:cNvSpPr>
            <a:spLocks noGrp="1"/>
          </p:cNvSpPr>
          <p:nvPr>
            <p:ph type="dt" sz="half" idx="10"/>
          </p:nvPr>
        </p:nvSpPr>
        <p:spPr/>
        <p:txBody>
          <a:bodyPr/>
          <a:lstStyle/>
          <a:p>
            <a:fld id="{B3288059-BF88-4291-BBB9-A761C419A74C}" type="datetimeFigureOut">
              <a:rPr lang="zh-CN" altLang="en-US" smtClean="0"/>
              <a:t>2020/1/11</a:t>
            </a:fld>
            <a:endParaRPr lang="zh-CN" altLang="en-US"/>
          </a:p>
        </p:txBody>
      </p:sp>
      <p:sp>
        <p:nvSpPr>
          <p:cNvPr id="3" name="页脚占位符 2">
            <a:extLst>
              <a:ext uri="{FF2B5EF4-FFF2-40B4-BE49-F238E27FC236}">
                <a16:creationId xmlns:a16="http://schemas.microsoft.com/office/drawing/2014/main" id="{141F5B24-22D4-41B6-98E4-D40E203A842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5BFFDE8-7AC9-4CD8-86B8-A26FAAE2A051}"/>
              </a:ext>
            </a:extLst>
          </p:cNvPr>
          <p:cNvSpPr>
            <a:spLocks noGrp="1"/>
          </p:cNvSpPr>
          <p:nvPr>
            <p:ph type="sldNum" sz="quarter" idx="12"/>
          </p:nvPr>
        </p:nvSpPr>
        <p:spPr/>
        <p:txBody>
          <a:bodyPr/>
          <a:lstStyle/>
          <a:p>
            <a:fld id="{E208D975-2F3F-46C0-828C-847C3F45006E}" type="slidenum">
              <a:rPr lang="zh-CN" altLang="en-US" smtClean="0"/>
              <a:t>‹#›</a:t>
            </a:fld>
            <a:endParaRPr lang="zh-CN" altLang="en-US"/>
          </a:p>
        </p:txBody>
      </p:sp>
    </p:spTree>
    <p:extLst>
      <p:ext uri="{BB962C8B-B14F-4D97-AF65-F5344CB8AC3E}">
        <p14:creationId xmlns:p14="http://schemas.microsoft.com/office/powerpoint/2010/main" val="268227341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176C40-A047-4AB1-8509-24B5BCEDC78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6B39A78-E1CE-4F77-98D8-FF495B34C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D7CDB92-9F50-4277-A452-F5C808B5D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E8838C1-EEEE-43EE-87A0-68158825E8E5}"/>
              </a:ext>
            </a:extLst>
          </p:cNvPr>
          <p:cNvSpPr>
            <a:spLocks noGrp="1"/>
          </p:cNvSpPr>
          <p:nvPr>
            <p:ph type="dt" sz="half" idx="10"/>
          </p:nvPr>
        </p:nvSpPr>
        <p:spPr/>
        <p:txBody>
          <a:bodyPr/>
          <a:lstStyle/>
          <a:p>
            <a:fld id="{B3288059-BF88-4291-BBB9-A761C419A74C}" type="datetimeFigureOut">
              <a:rPr lang="zh-CN" altLang="en-US" smtClean="0"/>
              <a:t>2020/1/11</a:t>
            </a:fld>
            <a:endParaRPr lang="zh-CN" altLang="en-US"/>
          </a:p>
        </p:txBody>
      </p:sp>
      <p:sp>
        <p:nvSpPr>
          <p:cNvPr id="6" name="页脚占位符 5">
            <a:extLst>
              <a:ext uri="{FF2B5EF4-FFF2-40B4-BE49-F238E27FC236}">
                <a16:creationId xmlns:a16="http://schemas.microsoft.com/office/drawing/2014/main" id="{672F6C4A-EB51-4D39-B0CF-600CD71424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DB087E-1DBF-485A-A1AA-435409400598}"/>
              </a:ext>
            </a:extLst>
          </p:cNvPr>
          <p:cNvSpPr>
            <a:spLocks noGrp="1"/>
          </p:cNvSpPr>
          <p:nvPr>
            <p:ph type="sldNum" sz="quarter" idx="12"/>
          </p:nvPr>
        </p:nvSpPr>
        <p:spPr/>
        <p:txBody>
          <a:bodyPr/>
          <a:lstStyle/>
          <a:p>
            <a:fld id="{E208D975-2F3F-46C0-828C-847C3F45006E}" type="slidenum">
              <a:rPr lang="zh-CN" altLang="en-US" smtClean="0"/>
              <a:t>‹#›</a:t>
            </a:fld>
            <a:endParaRPr lang="zh-CN" altLang="en-US"/>
          </a:p>
        </p:txBody>
      </p:sp>
    </p:spTree>
    <p:extLst>
      <p:ext uri="{BB962C8B-B14F-4D97-AF65-F5344CB8AC3E}">
        <p14:creationId xmlns:p14="http://schemas.microsoft.com/office/powerpoint/2010/main" val="78122772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ABB918-288D-48EC-9EDE-83F96278FD9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29EBB9B-6D65-470D-A2D0-34B848CF37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3BC2442-97DD-427F-B35F-BDAC11B8B6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51C33BA-CD13-462B-9FAA-AF95F3C96FA7}"/>
              </a:ext>
            </a:extLst>
          </p:cNvPr>
          <p:cNvSpPr>
            <a:spLocks noGrp="1"/>
          </p:cNvSpPr>
          <p:nvPr>
            <p:ph type="dt" sz="half" idx="10"/>
          </p:nvPr>
        </p:nvSpPr>
        <p:spPr/>
        <p:txBody>
          <a:bodyPr/>
          <a:lstStyle/>
          <a:p>
            <a:fld id="{B3288059-BF88-4291-BBB9-A761C419A74C}" type="datetimeFigureOut">
              <a:rPr lang="zh-CN" altLang="en-US" smtClean="0"/>
              <a:t>2020/1/11</a:t>
            </a:fld>
            <a:endParaRPr lang="zh-CN" altLang="en-US"/>
          </a:p>
        </p:txBody>
      </p:sp>
      <p:sp>
        <p:nvSpPr>
          <p:cNvPr id="6" name="页脚占位符 5">
            <a:extLst>
              <a:ext uri="{FF2B5EF4-FFF2-40B4-BE49-F238E27FC236}">
                <a16:creationId xmlns:a16="http://schemas.microsoft.com/office/drawing/2014/main" id="{9D3108CB-A5B0-4CB6-B56D-6A675E374F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75DEB34-283A-4B2E-B80C-377B5BD0B997}"/>
              </a:ext>
            </a:extLst>
          </p:cNvPr>
          <p:cNvSpPr>
            <a:spLocks noGrp="1"/>
          </p:cNvSpPr>
          <p:nvPr>
            <p:ph type="sldNum" sz="quarter" idx="12"/>
          </p:nvPr>
        </p:nvSpPr>
        <p:spPr/>
        <p:txBody>
          <a:bodyPr/>
          <a:lstStyle/>
          <a:p>
            <a:fld id="{E208D975-2F3F-46C0-828C-847C3F45006E}" type="slidenum">
              <a:rPr lang="zh-CN" altLang="en-US" smtClean="0"/>
              <a:t>‹#›</a:t>
            </a:fld>
            <a:endParaRPr lang="zh-CN" altLang="en-US"/>
          </a:p>
        </p:txBody>
      </p:sp>
    </p:spTree>
    <p:extLst>
      <p:ext uri="{BB962C8B-B14F-4D97-AF65-F5344CB8AC3E}">
        <p14:creationId xmlns:p14="http://schemas.microsoft.com/office/powerpoint/2010/main" val="272575185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gGrid">
          <a:fgClr>
            <a:schemeClr val="accent3">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B54884D-E0B4-46CA-8101-B063D71F52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53A921E-C32B-4145-8A61-598A0BB478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238DF9-FFF3-4A58-8B99-C9597CC498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88059-BF88-4291-BBB9-A761C419A74C}" type="datetimeFigureOut">
              <a:rPr lang="zh-CN" altLang="en-US" smtClean="0"/>
              <a:t>2020/1/11</a:t>
            </a:fld>
            <a:endParaRPr lang="zh-CN" altLang="en-US"/>
          </a:p>
        </p:txBody>
      </p:sp>
      <p:sp>
        <p:nvSpPr>
          <p:cNvPr id="5" name="页脚占位符 4">
            <a:extLst>
              <a:ext uri="{FF2B5EF4-FFF2-40B4-BE49-F238E27FC236}">
                <a16:creationId xmlns:a16="http://schemas.microsoft.com/office/drawing/2014/main" id="{EFD12687-3F9C-40B7-B472-8D42B8F2A1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0563033-6325-43A6-9F37-73A00EDF51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08D975-2F3F-46C0-828C-847C3F45006E}" type="slidenum">
              <a:rPr lang="zh-CN" altLang="en-US" smtClean="0"/>
              <a:t>‹#›</a:t>
            </a:fld>
            <a:endParaRPr lang="zh-CN" altLang="en-US"/>
          </a:p>
        </p:txBody>
      </p:sp>
    </p:spTree>
    <p:extLst>
      <p:ext uri="{BB962C8B-B14F-4D97-AF65-F5344CB8AC3E}">
        <p14:creationId xmlns:p14="http://schemas.microsoft.com/office/powerpoint/2010/main" val="3113205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p14:dur="10"/>
    </mc:Choice>
    <mc:Fallback>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jfif"/><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hyperlink" Target="failure.mp4"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jfif"/><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gif"/></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success.mp4"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A715A3E-7FF9-4CA0-BE29-C400B74DAF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0864" y="769465"/>
            <a:ext cx="5116416" cy="6088535"/>
          </a:xfrm>
          <a:prstGeom prst="rect">
            <a:avLst/>
          </a:prstGeom>
        </p:spPr>
      </p:pic>
      <p:sp>
        <p:nvSpPr>
          <p:cNvPr id="14" name="文本框 13"/>
          <p:cNvSpPr txBox="1"/>
          <p:nvPr/>
        </p:nvSpPr>
        <p:spPr>
          <a:xfrm>
            <a:off x="2203954" y="1389494"/>
            <a:ext cx="5067758" cy="923330"/>
          </a:xfrm>
          <a:prstGeom prst="rect">
            <a:avLst/>
          </a:prstGeom>
          <a:noFill/>
        </p:spPr>
        <p:txBody>
          <a:bodyPr wrap="square" rtlCol="0">
            <a:spAutoFit/>
          </a:bodyPr>
          <a:lstStyle/>
          <a:p>
            <a:pPr algn="ctr"/>
            <a:r>
              <a:rPr lang="zh-CN" altLang="en-US" sz="5400" b="1" dirty="0"/>
              <a:t>智能巡逻犬</a:t>
            </a:r>
          </a:p>
        </p:txBody>
      </p:sp>
      <p:sp>
        <p:nvSpPr>
          <p:cNvPr id="15" name="文本框 14"/>
          <p:cNvSpPr txBox="1"/>
          <p:nvPr/>
        </p:nvSpPr>
        <p:spPr>
          <a:xfrm>
            <a:off x="2986828" y="3813732"/>
            <a:ext cx="3668617" cy="953135"/>
          </a:xfrm>
          <a:prstGeom prst="rect">
            <a:avLst/>
          </a:prstGeom>
          <a:noFill/>
        </p:spPr>
        <p:txBody>
          <a:bodyPr wrap="square" rtlCol="0">
            <a:spAutoFit/>
          </a:bodyPr>
          <a:lstStyle/>
          <a:p>
            <a:pPr algn="ctr"/>
            <a:r>
              <a:rPr lang="zh-CN" altLang="en-US" sz="2800" dirty="0"/>
              <a:t>李昊 </a:t>
            </a:r>
            <a:r>
              <a:rPr lang="en-US" altLang="zh-CN" sz="2800" dirty="0"/>
              <a:t>1700013002</a:t>
            </a:r>
          </a:p>
          <a:p>
            <a:pPr algn="ctr"/>
            <a:r>
              <a:rPr lang="zh-CN" altLang="en-US" sz="2800" dirty="0"/>
              <a:t>松山钟迪 </a:t>
            </a:r>
            <a:r>
              <a:rPr lang="en-US" altLang="zh-CN" sz="2800" dirty="0"/>
              <a:t>1700094805</a:t>
            </a: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24"/>
          <p:cNvSpPr txBox="1">
            <a:spLocks noChangeArrowheads="1"/>
          </p:cNvSpPr>
          <p:nvPr/>
        </p:nvSpPr>
        <p:spPr bwMode="auto">
          <a:xfrm>
            <a:off x="1748155" y="2760980"/>
            <a:ext cx="3255645"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l" eaLnBrk="1" hangingPunct="1"/>
            <a:r>
              <a:rPr lang="en-US" altLang="zh-CN" sz="6000" dirty="0">
                <a:solidFill>
                  <a:schemeClr val="tx1">
                    <a:lumMod val="95000"/>
                    <a:lumOff val="5000"/>
                  </a:schemeClr>
                </a:solidFill>
                <a:latin typeface="迷你简汉真广标"/>
                <a:ea typeface="迷你简汉真广标"/>
                <a:cs typeface="迷你简汉真广标"/>
              </a:rPr>
              <a:t>PART </a:t>
            </a:r>
          </a:p>
          <a:p>
            <a:pPr algn="l" eaLnBrk="1" hangingPunct="1"/>
            <a:r>
              <a:rPr lang="en-US" altLang="zh-CN" sz="6000" dirty="0">
                <a:solidFill>
                  <a:schemeClr val="tx1">
                    <a:lumMod val="95000"/>
                    <a:lumOff val="5000"/>
                  </a:schemeClr>
                </a:solidFill>
                <a:latin typeface="迷你简汉真广标"/>
                <a:ea typeface="迷你简汉真广标"/>
                <a:cs typeface="迷你简汉真广标"/>
              </a:rPr>
              <a:t>THREE</a:t>
            </a:r>
            <a:endParaRPr lang="zh-CN" altLang="en-US" sz="6000" dirty="0">
              <a:solidFill>
                <a:schemeClr val="tx1">
                  <a:lumMod val="95000"/>
                  <a:lumOff val="5000"/>
                </a:schemeClr>
              </a:solidFill>
              <a:latin typeface="迷你简汉真广标"/>
              <a:ea typeface="迷你简汉真广标"/>
              <a:cs typeface="迷你简汉真广标"/>
            </a:endParaRPr>
          </a:p>
        </p:txBody>
      </p:sp>
      <p:grpSp>
        <p:nvGrpSpPr>
          <p:cNvPr id="4" name="组合 3"/>
          <p:cNvGrpSpPr/>
          <p:nvPr/>
        </p:nvGrpSpPr>
        <p:grpSpPr>
          <a:xfrm>
            <a:off x="3913961" y="875128"/>
            <a:ext cx="3588568" cy="5351501"/>
            <a:chOff x="-3522428" y="704095"/>
            <a:chExt cx="3588568" cy="5351501"/>
          </a:xfrm>
        </p:grpSpPr>
        <p:sp>
          <p:nvSpPr>
            <p:cNvPr id="22" name="任意多边形: 形状 21"/>
            <p:cNvSpPr/>
            <p:nvPr/>
          </p:nvSpPr>
          <p:spPr>
            <a:xfrm>
              <a:off x="-1709311" y="704161"/>
              <a:ext cx="1775451" cy="5351370"/>
            </a:xfrm>
            <a:custGeom>
              <a:avLst/>
              <a:gdLst/>
              <a:ahLst/>
              <a:cxnLst/>
              <a:rect l="l" t="t" r="r" b="b"/>
              <a:pathLst>
                <a:path w="1775451" h="5351370">
                  <a:moveTo>
                    <a:pt x="0" y="0"/>
                  </a:moveTo>
                  <a:lnTo>
                    <a:pt x="189375" y="5553"/>
                  </a:lnTo>
                  <a:cubicBezTo>
                    <a:pt x="623155" y="31773"/>
                    <a:pt x="963752" y="149765"/>
                    <a:pt x="1211165" y="359528"/>
                  </a:cubicBezTo>
                  <a:cubicBezTo>
                    <a:pt x="1493923" y="599257"/>
                    <a:pt x="1635301" y="939181"/>
                    <a:pt x="1635301" y="1379301"/>
                  </a:cubicBezTo>
                  <a:cubicBezTo>
                    <a:pt x="1635301" y="1691564"/>
                    <a:pt x="1547401" y="1955266"/>
                    <a:pt x="1371599" y="2170408"/>
                  </a:cubicBezTo>
                  <a:cubicBezTo>
                    <a:pt x="1195797" y="2385550"/>
                    <a:pt x="925948" y="2531232"/>
                    <a:pt x="562051" y="2607454"/>
                  </a:cubicBezTo>
                  <a:lnTo>
                    <a:pt x="562051" y="2622207"/>
                  </a:lnTo>
                  <a:cubicBezTo>
                    <a:pt x="940701" y="2664005"/>
                    <a:pt x="1237596" y="2793091"/>
                    <a:pt x="1452738" y="3009462"/>
                  </a:cubicBezTo>
                  <a:cubicBezTo>
                    <a:pt x="1667880" y="3225833"/>
                    <a:pt x="1775451" y="3501215"/>
                    <a:pt x="1775451" y="3835607"/>
                  </a:cubicBezTo>
                  <a:cubicBezTo>
                    <a:pt x="1775451" y="4327360"/>
                    <a:pt x="1622393" y="4702936"/>
                    <a:pt x="1316277" y="4962335"/>
                  </a:cubicBezTo>
                  <a:cubicBezTo>
                    <a:pt x="1048426" y="5189310"/>
                    <a:pt x="678448" y="5316984"/>
                    <a:pt x="206346" y="5345355"/>
                  </a:cubicBezTo>
                  <a:lnTo>
                    <a:pt x="0" y="5351370"/>
                  </a:lnTo>
                  <a:lnTo>
                    <a:pt x="0" y="4661599"/>
                  </a:lnTo>
                  <a:lnTo>
                    <a:pt x="204300" y="4647690"/>
                  </a:lnTo>
                  <a:cubicBezTo>
                    <a:pt x="397928" y="4619569"/>
                    <a:pt x="552831" y="4549264"/>
                    <a:pt x="669007" y="4436775"/>
                  </a:cubicBezTo>
                  <a:cubicBezTo>
                    <a:pt x="823909" y="4286790"/>
                    <a:pt x="901360" y="4072878"/>
                    <a:pt x="901360" y="3795037"/>
                  </a:cubicBezTo>
                  <a:cubicBezTo>
                    <a:pt x="901360" y="3539325"/>
                    <a:pt x="805468" y="3340780"/>
                    <a:pt x="613685" y="3199401"/>
                  </a:cubicBezTo>
                  <a:cubicBezTo>
                    <a:pt x="469847" y="3093368"/>
                    <a:pt x="275528" y="3027096"/>
                    <a:pt x="30727" y="3000587"/>
                  </a:cubicBezTo>
                  <a:lnTo>
                    <a:pt x="0" y="2998175"/>
                  </a:lnTo>
                  <a:lnTo>
                    <a:pt x="0" y="2267036"/>
                  </a:lnTo>
                  <a:lnTo>
                    <a:pt x="190470" y="2230802"/>
                  </a:lnTo>
                  <a:cubicBezTo>
                    <a:pt x="317711" y="2196072"/>
                    <a:pt x="425590" y="2143977"/>
                    <a:pt x="514105" y="2074516"/>
                  </a:cubicBezTo>
                  <a:cubicBezTo>
                    <a:pt x="691136" y="1935596"/>
                    <a:pt x="779651" y="1737051"/>
                    <a:pt x="779651" y="1478881"/>
                  </a:cubicBezTo>
                  <a:cubicBezTo>
                    <a:pt x="779651" y="1213334"/>
                    <a:pt x="711421" y="1014789"/>
                    <a:pt x="574959" y="883245"/>
                  </a:cubicBezTo>
                  <a:cubicBezTo>
                    <a:pt x="472613" y="784587"/>
                    <a:pt x="336728" y="722926"/>
                    <a:pt x="167304" y="698261"/>
                  </a:cubicBezTo>
                  <a:lnTo>
                    <a:pt x="0" y="686837"/>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Microsoft YaHei Light" panose="020B0502040204020203" pitchFamily="34" charset="-122"/>
              </a:endParaRPr>
            </a:p>
          </p:txBody>
        </p:sp>
        <p:sp>
          <p:nvSpPr>
            <p:cNvPr id="20" name="任意多边形: 形状 19"/>
            <p:cNvSpPr/>
            <p:nvPr/>
          </p:nvSpPr>
          <p:spPr>
            <a:xfrm>
              <a:off x="-3411784" y="704095"/>
              <a:ext cx="1702472" cy="1456818"/>
            </a:xfrm>
            <a:custGeom>
              <a:avLst/>
              <a:gdLst/>
              <a:ahLst/>
              <a:cxnLst/>
              <a:rect l="l" t="t" r="r" b="b"/>
              <a:pathLst>
                <a:path w="1702472" h="1456818">
                  <a:moveTo>
                    <a:pt x="1700236" y="0"/>
                  </a:moveTo>
                  <a:lnTo>
                    <a:pt x="1702472" y="66"/>
                  </a:lnTo>
                  <a:lnTo>
                    <a:pt x="1702472" y="686903"/>
                  </a:lnTo>
                  <a:lnTo>
                    <a:pt x="1689172" y="685995"/>
                  </a:lnTo>
                  <a:cubicBezTo>
                    <a:pt x="1182666" y="685995"/>
                    <a:pt x="899908" y="942936"/>
                    <a:pt x="840898" y="1456818"/>
                  </a:cubicBezTo>
                  <a:lnTo>
                    <a:pt x="0" y="1394119"/>
                  </a:lnTo>
                  <a:cubicBezTo>
                    <a:pt x="51634" y="951542"/>
                    <a:pt x="227436" y="608544"/>
                    <a:pt x="527405" y="365126"/>
                  </a:cubicBezTo>
                  <a:cubicBezTo>
                    <a:pt x="827375" y="121709"/>
                    <a:pt x="1218318" y="0"/>
                    <a:pt x="1700236"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Microsoft YaHei Light" panose="020B0502040204020203" pitchFamily="34" charset="-122"/>
              </a:endParaRPr>
            </a:p>
          </p:txBody>
        </p:sp>
        <p:sp>
          <p:nvSpPr>
            <p:cNvPr id="18" name="任意多边形: 形状 17"/>
            <p:cNvSpPr/>
            <p:nvPr/>
          </p:nvSpPr>
          <p:spPr>
            <a:xfrm>
              <a:off x="-2320092" y="2971197"/>
              <a:ext cx="610780" cy="731139"/>
            </a:xfrm>
            <a:custGeom>
              <a:avLst/>
              <a:gdLst/>
              <a:ahLst/>
              <a:cxnLst/>
              <a:rect l="l" t="t" r="r" b="b"/>
              <a:pathLst>
                <a:path w="610780" h="731139">
                  <a:moveTo>
                    <a:pt x="610780" y="0"/>
                  </a:moveTo>
                  <a:lnTo>
                    <a:pt x="610780" y="731139"/>
                  </a:lnTo>
                  <a:lnTo>
                    <a:pt x="514900" y="723611"/>
                  </a:lnTo>
                  <a:cubicBezTo>
                    <a:pt x="471295" y="721402"/>
                    <a:pt x="426288" y="720297"/>
                    <a:pt x="379879" y="720297"/>
                  </a:cubicBezTo>
                  <a:lnTo>
                    <a:pt x="0" y="720297"/>
                  </a:lnTo>
                  <a:lnTo>
                    <a:pt x="0" y="15861"/>
                  </a:lnTo>
                  <a:lnTo>
                    <a:pt x="361438" y="15861"/>
                  </a:lnTo>
                  <a:cubicBezTo>
                    <a:pt x="444421" y="15861"/>
                    <a:pt x="522564" y="11520"/>
                    <a:pt x="595866" y="2837"/>
                  </a:cubicBezTo>
                  <a:lnTo>
                    <a:pt x="61078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Microsoft YaHei Light" panose="020B0502040204020203" pitchFamily="34" charset="-122"/>
              </a:endParaRPr>
            </a:p>
          </p:txBody>
        </p:sp>
        <p:sp>
          <p:nvSpPr>
            <p:cNvPr id="13" name="任意多边形: 形状 12"/>
            <p:cNvSpPr/>
            <p:nvPr/>
          </p:nvSpPr>
          <p:spPr>
            <a:xfrm>
              <a:off x="-3522428" y="4528703"/>
              <a:ext cx="1813116" cy="1526893"/>
            </a:xfrm>
            <a:custGeom>
              <a:avLst/>
              <a:gdLst/>
              <a:ahLst/>
              <a:cxnLst/>
              <a:rect l="l" t="t" r="r" b="b"/>
              <a:pathLst>
                <a:path w="1813116" h="1526893">
                  <a:moveTo>
                    <a:pt x="859338" y="0"/>
                  </a:moveTo>
                  <a:cubicBezTo>
                    <a:pt x="898678" y="285217"/>
                    <a:pt x="997029" y="496056"/>
                    <a:pt x="1154390" y="632517"/>
                  </a:cubicBezTo>
                  <a:cubicBezTo>
                    <a:pt x="1311751" y="768979"/>
                    <a:pt x="1530581" y="837209"/>
                    <a:pt x="1810880" y="837209"/>
                  </a:cubicBezTo>
                  <a:lnTo>
                    <a:pt x="1813116" y="837057"/>
                  </a:lnTo>
                  <a:lnTo>
                    <a:pt x="1813116" y="1526828"/>
                  </a:lnTo>
                  <a:lnTo>
                    <a:pt x="1810880" y="1526893"/>
                  </a:lnTo>
                  <a:cubicBezTo>
                    <a:pt x="1277328" y="1526893"/>
                    <a:pt x="856879" y="1405799"/>
                    <a:pt x="549534" y="1163611"/>
                  </a:cubicBezTo>
                  <a:cubicBezTo>
                    <a:pt x="242188" y="921422"/>
                    <a:pt x="59010" y="559369"/>
                    <a:pt x="0" y="77451"/>
                  </a:cubicBezTo>
                  <a:lnTo>
                    <a:pt x="85933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Microsoft YaHei Light" panose="020B0502040204020203" pitchFamily="34" charset="-122"/>
              </a:endParaRPr>
            </a:p>
          </p:txBody>
        </p:sp>
      </p:grpSp>
      <p:sp>
        <p:nvSpPr>
          <p:cNvPr id="10" name="矩形 9"/>
          <p:cNvSpPr/>
          <p:nvPr/>
        </p:nvSpPr>
        <p:spPr>
          <a:xfrm>
            <a:off x="7795132" y="5635795"/>
            <a:ext cx="4325333" cy="646331"/>
          </a:xfrm>
          <a:prstGeom prst="rect">
            <a:avLst/>
          </a:prstGeom>
        </p:spPr>
        <p:txBody>
          <a:bodyPr wrap="square">
            <a:spAutoFit/>
          </a:bodyPr>
          <a:lstStyle/>
          <a:p>
            <a:r>
              <a:rPr lang="zh-CN" altLang="en-US" sz="3600" b="1" dirty="0">
                <a:solidFill>
                  <a:schemeClr val="accent3"/>
                </a:solidFill>
                <a:latin typeface="Microsoft YaHei" panose="020B0503020204020204" pitchFamily="34" charset="-122"/>
                <a:ea typeface="Microsoft YaHei" panose="020B0503020204020204" pitchFamily="34" charset="-122"/>
              </a:rPr>
              <a:t>技术原理</a:t>
            </a: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8794" y="334428"/>
            <a:ext cx="698500" cy="54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75000"/>
                    <a:lumOff val="25000"/>
                  </a:schemeClr>
                </a:solidFill>
                <a:latin typeface="+mj-lt"/>
                <a:ea typeface="Microsoft YaHei" panose="020B0503020204020204" pitchFamily="34" charset="-122"/>
              </a:rPr>
              <a:t>11</a:t>
            </a:r>
            <a:endParaRPr lang="zh-CN" altLang="en-US" sz="2400" b="1" dirty="0">
              <a:solidFill>
                <a:schemeClr val="tx1">
                  <a:lumMod val="75000"/>
                  <a:lumOff val="25000"/>
                </a:schemeClr>
              </a:solidFill>
              <a:latin typeface="+mj-lt"/>
              <a:ea typeface="Microsoft YaHei" panose="020B0503020204020204" pitchFamily="34" charset="-122"/>
            </a:endParaRPr>
          </a:p>
        </p:txBody>
      </p:sp>
      <p:grpSp>
        <p:nvGrpSpPr>
          <p:cNvPr id="5" name="组合 4"/>
          <p:cNvGrpSpPr/>
          <p:nvPr/>
        </p:nvGrpSpPr>
        <p:grpSpPr>
          <a:xfrm>
            <a:off x="346483" y="280751"/>
            <a:ext cx="523122" cy="653826"/>
            <a:chOff x="2668588" y="1189513"/>
            <a:chExt cx="3238500" cy="4047650"/>
          </a:xfrm>
        </p:grpSpPr>
        <p:grpSp>
          <p:nvGrpSpPr>
            <p:cNvPr id="6" name="组合 5"/>
            <p:cNvGrpSpPr/>
            <p:nvPr/>
          </p:nvGrpSpPr>
          <p:grpSpPr>
            <a:xfrm>
              <a:off x="2668588" y="1189513"/>
              <a:ext cx="3238500" cy="1309688"/>
              <a:chOff x="4478338" y="1241901"/>
              <a:chExt cx="3238500" cy="1309688"/>
            </a:xfrm>
          </p:grpSpPr>
          <p:sp>
            <p:nvSpPr>
              <p:cNvPr id="11" name="Freeform 5"/>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sp>
            <p:nvSpPr>
              <p:cNvPr id="12" name="Freeform 9"/>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grpSp>
        <p:grpSp>
          <p:nvGrpSpPr>
            <p:cNvPr id="7" name="组合 6"/>
            <p:cNvGrpSpPr/>
            <p:nvPr/>
          </p:nvGrpSpPr>
          <p:grpSpPr>
            <a:xfrm>
              <a:off x="2668588" y="3924300"/>
              <a:ext cx="3238500" cy="1312863"/>
              <a:chOff x="4478338" y="3976688"/>
              <a:chExt cx="3238500" cy="1312863"/>
            </a:xfrm>
          </p:grpSpPr>
          <p:sp>
            <p:nvSpPr>
              <p:cNvPr id="8" name="Freeform 6"/>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sp>
            <p:nvSpPr>
              <p:cNvPr id="9" name="Freeform 7"/>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sp>
            <p:nvSpPr>
              <p:cNvPr id="10" name="Freeform 8"/>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grpSp>
      </p:grpSp>
      <p:sp>
        <p:nvSpPr>
          <p:cNvPr id="13" name="矩形 12"/>
          <p:cNvSpPr/>
          <p:nvPr/>
        </p:nvSpPr>
        <p:spPr>
          <a:xfrm>
            <a:off x="896408" y="315276"/>
            <a:ext cx="1984839" cy="584775"/>
          </a:xfrm>
          <a:prstGeom prst="rect">
            <a:avLst/>
          </a:prstGeom>
          <a:noFill/>
        </p:spPr>
        <p:txBody>
          <a:bodyPr wrap="none">
            <a:spAutoFit/>
          </a:bodyPr>
          <a:lstStyle/>
          <a:p>
            <a:pPr algn="ctr"/>
            <a:r>
              <a:rPr lang="zh-CN" altLang="en-US" sz="3200" b="1" dirty="0">
                <a:solidFill>
                  <a:schemeClr val="tx1">
                    <a:lumMod val="75000"/>
                    <a:lumOff val="25000"/>
                  </a:schemeClr>
                </a:solidFill>
                <a:latin typeface="Microsoft YaHei Light" panose="020B0502040204020203" pitchFamily="34" charset="-122"/>
                <a:ea typeface="Microsoft YaHei Light" panose="020B0502040204020203" pitchFamily="34" charset="-122"/>
              </a:rPr>
              <a:t>技术原理</a:t>
            </a:r>
            <a:r>
              <a:rPr lang="en-US" altLang="zh-CN" sz="3200" b="1" dirty="0">
                <a:solidFill>
                  <a:schemeClr val="tx1">
                    <a:lumMod val="75000"/>
                    <a:lumOff val="25000"/>
                  </a:schemeClr>
                </a:solidFill>
                <a:latin typeface="Microsoft YaHei Light" panose="020B0502040204020203" pitchFamily="34" charset="-122"/>
                <a:ea typeface="Microsoft YaHei Light" panose="020B0502040204020203" pitchFamily="34" charset="-122"/>
              </a:rPr>
              <a:t>1</a:t>
            </a:r>
            <a:endParaRPr lang="zh-CN" altLang="en-US" sz="3200" b="1" dirty="0">
              <a:solidFill>
                <a:schemeClr val="tx1">
                  <a:lumMod val="75000"/>
                  <a:lumOff val="25000"/>
                </a:schemeClr>
              </a:solidFill>
              <a:latin typeface="Microsoft YaHei Light" panose="020B0502040204020203" pitchFamily="34" charset="-122"/>
              <a:ea typeface="Microsoft YaHei Light" panose="020B0502040204020203" pitchFamily="34" charset="-122"/>
            </a:endParaRPr>
          </a:p>
        </p:txBody>
      </p:sp>
      <p:sp>
        <p:nvSpPr>
          <p:cNvPr id="3" name="文本框 2"/>
          <p:cNvSpPr txBox="1"/>
          <p:nvPr/>
        </p:nvSpPr>
        <p:spPr>
          <a:xfrm>
            <a:off x="259080" y="1005840"/>
            <a:ext cx="10287000" cy="403098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b="1" dirty="0"/>
              <a:t>手势识别技术原理：</a:t>
            </a:r>
          </a:p>
          <a:p>
            <a:pPr marL="285750" indent="-285750">
              <a:buFont typeface="Arial" panose="020B0604020202020204" pitchFamily="34" charset="0"/>
              <a:buChar char="•"/>
            </a:pPr>
            <a:endParaRPr lang="zh-CN" altLang="en-US" sz="2000" b="1" dirty="0"/>
          </a:p>
          <a:p>
            <a:pPr marL="742950" lvl="1" indent="-285750">
              <a:buFont typeface="Arial" panose="020B0604020202020204" pitchFamily="34" charset="0"/>
              <a:buChar char="•"/>
            </a:pPr>
            <a:r>
              <a:rPr lang="zh-CN" altLang="en-US" dirty="0"/>
              <a:t>由于骨架识别库中15个关键点都固定顺序，因此很容易找到头、颈部和手臂的关节点。</a:t>
            </a:r>
          </a:p>
          <a:p>
            <a:pPr marL="742950" lvl="1" indent="-285750">
              <a:buFont typeface="Arial" panose="020B0604020202020204" pitchFamily="34" charset="0"/>
              <a:buChar char="•"/>
            </a:pPr>
            <a:endParaRPr lang="zh-CN" altLang="en-US" dirty="0"/>
          </a:p>
          <a:p>
            <a:pPr marL="742950" lvl="1" indent="-285750">
              <a:buFont typeface="Arial" panose="020B0604020202020204" pitchFamily="34" charset="0"/>
              <a:buChar char="•"/>
            </a:pPr>
            <a:r>
              <a:rPr lang="zh-CN" altLang="en-US" dirty="0"/>
              <a:t>先确定颈部和肩部关节点位置，即垂直和水平高度。因为手势分为左右转，因此我们左右方向分别进行识别，但识别方式一致，呈镜像。</a:t>
            </a:r>
          </a:p>
          <a:p>
            <a:pPr marL="742950" lvl="1" indent="-285750">
              <a:buFont typeface="Arial" panose="020B0604020202020204" pitchFamily="34" charset="0"/>
              <a:buChar char="•"/>
            </a:pPr>
            <a:endParaRPr lang="zh-CN" altLang="en-US" dirty="0"/>
          </a:p>
          <a:p>
            <a:pPr marL="742950" lvl="1" indent="-285750">
              <a:buFont typeface="Arial" panose="020B0604020202020204" pitchFamily="34" charset="0"/>
              <a:buChar char="•"/>
            </a:pPr>
            <a:r>
              <a:rPr lang="zh-CN" altLang="en-US" dirty="0"/>
              <a:t>我们发现抬起手臂时水平距离有明显变化；而自然放下状态下的手臂每个关节点之间垂直高度有明显差异。</a:t>
            </a:r>
          </a:p>
          <a:p>
            <a:pPr marL="742950" lvl="1" indent="-285750">
              <a:buFont typeface="Arial" panose="020B0604020202020204" pitchFamily="34" charset="0"/>
              <a:buChar char="•"/>
            </a:pPr>
            <a:endParaRPr lang="zh-CN" altLang="en-US" dirty="0"/>
          </a:p>
          <a:p>
            <a:pPr marL="742950" lvl="1" indent="-285750">
              <a:buFont typeface="Arial" panose="020B0604020202020204" pitchFamily="34" charset="0"/>
              <a:buChar char="•"/>
            </a:pPr>
            <a:r>
              <a:rPr lang="zh-CN" altLang="en-US" dirty="0"/>
              <a:t>因此我们根据抬起手臂和放下手臂的特点，将转弯的手势定义为手臂的每个关节点与肩同高，这个同高是有个范围的定义为小于9，但水平上每个关节点之间都有明显距离差异同时和肩膀水平距离差异定义为50。满足以上条件，我们将其判定为执行转弯(左转或者右转)，此外判定为只是识别人，但没有手势。</a:t>
            </a:r>
          </a:p>
        </p:txBody>
      </p:sp>
      <p:pic>
        <p:nvPicPr>
          <p:cNvPr id="2" name="图片 1"/>
          <p:cNvPicPr>
            <a:picLocks noChangeAspect="1"/>
          </p:cNvPicPr>
          <p:nvPr/>
        </p:nvPicPr>
        <p:blipFill>
          <a:blip r:embed="rId2"/>
          <a:srcRect l="28464" t="450" r="30062" b="-450"/>
          <a:stretch>
            <a:fillRect/>
          </a:stretch>
        </p:blipFill>
        <p:spPr>
          <a:xfrm>
            <a:off x="10372090" y="934720"/>
            <a:ext cx="1295400" cy="2310765"/>
          </a:xfrm>
          <a:prstGeom prst="rect">
            <a:avLst/>
          </a:prstGeom>
        </p:spPr>
      </p:pic>
      <p:pic>
        <p:nvPicPr>
          <p:cNvPr id="14" name="图片 13"/>
          <p:cNvPicPr>
            <a:picLocks noChangeAspect="1"/>
          </p:cNvPicPr>
          <p:nvPr/>
        </p:nvPicPr>
        <p:blipFill>
          <a:blip r:embed="rId3"/>
          <a:stretch>
            <a:fillRect/>
          </a:stretch>
        </p:blipFill>
        <p:spPr>
          <a:xfrm>
            <a:off x="6292850" y="3375660"/>
            <a:ext cx="3520440" cy="33807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8794" y="334428"/>
            <a:ext cx="698500" cy="54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75000"/>
                    <a:lumOff val="25000"/>
                  </a:schemeClr>
                </a:solidFill>
                <a:latin typeface="+mj-lt"/>
                <a:ea typeface="Microsoft YaHei" panose="020B0503020204020204" pitchFamily="34" charset="-122"/>
              </a:rPr>
              <a:t>11</a:t>
            </a:r>
            <a:endParaRPr lang="zh-CN" altLang="en-US" sz="2400" b="1" dirty="0">
              <a:solidFill>
                <a:schemeClr val="tx1">
                  <a:lumMod val="75000"/>
                  <a:lumOff val="25000"/>
                </a:schemeClr>
              </a:solidFill>
              <a:latin typeface="+mj-lt"/>
              <a:ea typeface="Microsoft YaHei" panose="020B0503020204020204" pitchFamily="34" charset="-122"/>
            </a:endParaRPr>
          </a:p>
        </p:txBody>
      </p:sp>
      <p:grpSp>
        <p:nvGrpSpPr>
          <p:cNvPr id="5" name="组合 4"/>
          <p:cNvGrpSpPr/>
          <p:nvPr/>
        </p:nvGrpSpPr>
        <p:grpSpPr>
          <a:xfrm>
            <a:off x="346483" y="280751"/>
            <a:ext cx="523122" cy="653826"/>
            <a:chOff x="2668588" y="1189513"/>
            <a:chExt cx="3238500" cy="4047650"/>
          </a:xfrm>
        </p:grpSpPr>
        <p:grpSp>
          <p:nvGrpSpPr>
            <p:cNvPr id="6" name="组合 5"/>
            <p:cNvGrpSpPr/>
            <p:nvPr/>
          </p:nvGrpSpPr>
          <p:grpSpPr>
            <a:xfrm>
              <a:off x="2668588" y="1189513"/>
              <a:ext cx="3238500" cy="1309688"/>
              <a:chOff x="4478338" y="1241901"/>
              <a:chExt cx="3238500" cy="1309688"/>
            </a:xfrm>
          </p:grpSpPr>
          <p:sp>
            <p:nvSpPr>
              <p:cNvPr id="11" name="Freeform 5"/>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sp>
            <p:nvSpPr>
              <p:cNvPr id="12" name="Freeform 9"/>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grpSp>
        <p:grpSp>
          <p:nvGrpSpPr>
            <p:cNvPr id="7" name="组合 6"/>
            <p:cNvGrpSpPr/>
            <p:nvPr/>
          </p:nvGrpSpPr>
          <p:grpSpPr>
            <a:xfrm>
              <a:off x="2668588" y="3924300"/>
              <a:ext cx="3238500" cy="1312863"/>
              <a:chOff x="4478338" y="3976688"/>
              <a:chExt cx="3238500" cy="1312863"/>
            </a:xfrm>
          </p:grpSpPr>
          <p:sp>
            <p:nvSpPr>
              <p:cNvPr id="8" name="Freeform 6"/>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sp>
            <p:nvSpPr>
              <p:cNvPr id="9" name="Freeform 7"/>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sp>
            <p:nvSpPr>
              <p:cNvPr id="10" name="Freeform 8"/>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grpSp>
      </p:grpSp>
      <p:sp>
        <p:nvSpPr>
          <p:cNvPr id="13" name="矩形 12"/>
          <p:cNvSpPr/>
          <p:nvPr/>
        </p:nvSpPr>
        <p:spPr>
          <a:xfrm>
            <a:off x="1044983" y="323079"/>
            <a:ext cx="2055371" cy="584775"/>
          </a:xfrm>
          <a:prstGeom prst="rect">
            <a:avLst/>
          </a:prstGeom>
          <a:noFill/>
        </p:spPr>
        <p:txBody>
          <a:bodyPr wrap="none">
            <a:spAutoFit/>
          </a:bodyPr>
          <a:lstStyle/>
          <a:p>
            <a:pPr algn="ctr"/>
            <a:r>
              <a:rPr lang="zh-CN" altLang="en-US" sz="3200" b="1" dirty="0">
                <a:solidFill>
                  <a:schemeClr val="tx1">
                    <a:lumMod val="75000"/>
                    <a:lumOff val="25000"/>
                  </a:schemeClr>
                </a:solidFill>
                <a:latin typeface="Microsoft YaHei Light" panose="020B0502040204020203" pitchFamily="34" charset="-122"/>
                <a:ea typeface="Microsoft YaHei Light" panose="020B0502040204020203" pitchFamily="34" charset="-122"/>
              </a:rPr>
              <a:t>技术原理</a:t>
            </a:r>
            <a:r>
              <a:rPr lang="en-US" altLang="zh-CN" sz="3200" b="1" dirty="0">
                <a:solidFill>
                  <a:schemeClr val="tx1">
                    <a:lumMod val="75000"/>
                    <a:lumOff val="25000"/>
                  </a:schemeClr>
                </a:solidFill>
                <a:latin typeface="Microsoft YaHei Light" panose="020B0502040204020203" pitchFamily="34" charset="-122"/>
                <a:ea typeface="Microsoft YaHei Light" panose="020B0502040204020203" pitchFamily="34" charset="-122"/>
              </a:rPr>
              <a:t>2</a:t>
            </a:r>
            <a:endParaRPr lang="zh-CN" altLang="en-US" sz="3200" b="1" dirty="0">
              <a:solidFill>
                <a:schemeClr val="tx1">
                  <a:lumMod val="75000"/>
                  <a:lumOff val="25000"/>
                </a:schemeClr>
              </a:solidFill>
              <a:latin typeface="Microsoft YaHei Light" panose="020B0502040204020203" pitchFamily="34" charset="-122"/>
              <a:ea typeface="Microsoft YaHei Light" panose="020B0502040204020203" pitchFamily="34" charset="-122"/>
            </a:endParaRPr>
          </a:p>
        </p:txBody>
      </p:sp>
      <p:sp>
        <p:nvSpPr>
          <p:cNvPr id="15" name="文本框 14">
            <a:extLst>
              <a:ext uri="{FF2B5EF4-FFF2-40B4-BE49-F238E27FC236}">
                <a16:creationId xmlns:a16="http://schemas.microsoft.com/office/drawing/2014/main" id="{AA5C69EB-4AED-4BFA-A18C-E0B71F8E1923}"/>
              </a:ext>
            </a:extLst>
          </p:cNvPr>
          <p:cNvSpPr txBox="1"/>
          <p:nvPr/>
        </p:nvSpPr>
        <p:spPr>
          <a:xfrm>
            <a:off x="53360" y="1240728"/>
            <a:ext cx="4038615" cy="523220"/>
          </a:xfrm>
          <a:prstGeom prst="rect">
            <a:avLst/>
          </a:prstGeom>
          <a:noFill/>
        </p:spPr>
        <p:txBody>
          <a:bodyPr wrap="square" rtlCol="0">
            <a:spAutoFit/>
          </a:bodyPr>
          <a:lstStyle/>
          <a:p>
            <a:r>
              <a:rPr lang="zh-CN" altLang="en-US" sz="2800" dirty="0"/>
              <a:t>颜色敌我识别技术原理：</a:t>
            </a:r>
          </a:p>
        </p:txBody>
      </p:sp>
      <p:sp>
        <p:nvSpPr>
          <p:cNvPr id="16" name="文本框 15">
            <a:extLst>
              <a:ext uri="{FF2B5EF4-FFF2-40B4-BE49-F238E27FC236}">
                <a16:creationId xmlns:a16="http://schemas.microsoft.com/office/drawing/2014/main" id="{DAB40E3F-F825-4D15-BD12-FB8324D50DDB}"/>
              </a:ext>
            </a:extLst>
          </p:cNvPr>
          <p:cNvSpPr txBox="1"/>
          <p:nvPr/>
        </p:nvSpPr>
        <p:spPr>
          <a:xfrm>
            <a:off x="868347" y="1879600"/>
            <a:ext cx="4356100" cy="4154984"/>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根据小车到脚的距离，以及跟踪对象下肢大致长度，推算出跟踪对象躯干大致位置</a:t>
            </a:r>
            <a:endParaRPr lang="en-US" altLang="zh-CN" sz="2400" dirty="0"/>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r>
              <a:rPr lang="zh-CN" altLang="en-US" sz="2400" dirty="0"/>
              <a:t>根据大致位置建立长宽为超参数的矩形，扫描矩形内部所有</a:t>
            </a:r>
            <a:r>
              <a:rPr lang="en-US" altLang="zh-CN" sz="2400" dirty="0"/>
              <a:t>RGB</a:t>
            </a:r>
            <a:r>
              <a:rPr lang="zh-CN" altLang="en-US" sz="2400" dirty="0"/>
              <a:t>颜色点，将三个</a:t>
            </a:r>
            <a:r>
              <a:rPr lang="en-US" altLang="zh-CN" sz="2400" dirty="0"/>
              <a:t>channel</a:t>
            </a:r>
            <a:r>
              <a:rPr lang="zh-CN" altLang="en-US" sz="2400" dirty="0"/>
              <a:t>的颜色值分别累加，如果红色的总和高于另外两色总和的</a:t>
            </a:r>
            <a:r>
              <a:rPr lang="en-US" altLang="zh-CN" sz="2400" dirty="0"/>
              <a:t>1.5</a:t>
            </a:r>
            <a:r>
              <a:rPr lang="zh-CN" altLang="en-US" sz="2400" dirty="0"/>
              <a:t>倍，认定为红色占优</a:t>
            </a:r>
          </a:p>
        </p:txBody>
      </p:sp>
      <p:pic>
        <p:nvPicPr>
          <p:cNvPr id="18" name="图片 17">
            <a:extLst>
              <a:ext uri="{FF2B5EF4-FFF2-40B4-BE49-F238E27FC236}">
                <a16:creationId xmlns:a16="http://schemas.microsoft.com/office/drawing/2014/main" id="{CB505D19-12A5-407D-B3EE-DCF8F5F7A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6918" y="0"/>
            <a:ext cx="5844702" cy="6869307"/>
          </a:xfrm>
          <a:prstGeom prst="rect">
            <a:avLst/>
          </a:prstGeom>
        </p:spPr>
      </p:pic>
      <p:sp>
        <p:nvSpPr>
          <p:cNvPr id="21" name="矩形 20">
            <a:extLst>
              <a:ext uri="{FF2B5EF4-FFF2-40B4-BE49-F238E27FC236}">
                <a16:creationId xmlns:a16="http://schemas.microsoft.com/office/drawing/2014/main" id="{B8397617-DC07-4BC7-B5D3-99CC17696B81}"/>
              </a:ext>
            </a:extLst>
          </p:cNvPr>
          <p:cNvSpPr/>
          <p:nvPr/>
        </p:nvSpPr>
        <p:spPr>
          <a:xfrm>
            <a:off x="8608011" y="2127429"/>
            <a:ext cx="1816100" cy="2108200"/>
          </a:xfrm>
          <a:prstGeom prst="rect">
            <a:avLst/>
          </a:prstGeom>
          <a:solidFill>
            <a:schemeClr val="accent1">
              <a:alpha val="0"/>
            </a:schemeClr>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4725992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6338BB5-EA59-437F-B5B0-EC7ECC494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750" y="0"/>
            <a:ext cx="10648950" cy="6861276"/>
          </a:xfrm>
          <a:prstGeom prst="rect">
            <a:avLst/>
          </a:prstGeom>
        </p:spPr>
      </p:pic>
      <p:sp>
        <p:nvSpPr>
          <p:cNvPr id="8" name="乘号 7">
            <a:extLst>
              <a:ext uri="{FF2B5EF4-FFF2-40B4-BE49-F238E27FC236}">
                <a16:creationId xmlns:a16="http://schemas.microsoft.com/office/drawing/2014/main" id="{6A3691DF-2AAA-4EDF-8CDB-E15454EBEA08}"/>
              </a:ext>
            </a:extLst>
          </p:cNvPr>
          <p:cNvSpPr/>
          <p:nvPr/>
        </p:nvSpPr>
        <p:spPr>
          <a:xfrm>
            <a:off x="8280400" y="177800"/>
            <a:ext cx="2451100" cy="116840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509F81D4-0EBB-48E6-A0F5-89E9A68BFB58}"/>
              </a:ext>
            </a:extLst>
          </p:cNvPr>
          <p:cNvSpPr txBox="1"/>
          <p:nvPr/>
        </p:nvSpPr>
        <p:spPr>
          <a:xfrm>
            <a:off x="10312400" y="500390"/>
            <a:ext cx="990600" cy="523220"/>
          </a:xfrm>
          <a:prstGeom prst="rect">
            <a:avLst/>
          </a:prstGeom>
          <a:noFill/>
        </p:spPr>
        <p:txBody>
          <a:bodyPr wrap="square" rtlCol="0">
            <a:spAutoFit/>
          </a:bodyPr>
          <a:lstStyle/>
          <a:p>
            <a:r>
              <a:rPr lang="zh-CN" altLang="en-US" sz="2800" b="1" dirty="0">
                <a:solidFill>
                  <a:srgbClr val="FF0000"/>
                </a:solidFill>
                <a:latin typeface="微软雅黑" panose="020B0503020204020204" pitchFamily="34" charset="-122"/>
                <a:ea typeface="微软雅黑" panose="020B0503020204020204" pitchFamily="34" charset="-122"/>
              </a:rPr>
              <a:t>小车</a:t>
            </a:r>
          </a:p>
        </p:txBody>
      </p:sp>
    </p:spTree>
    <p:extLst>
      <p:ext uri="{BB962C8B-B14F-4D97-AF65-F5344CB8AC3E}">
        <p14:creationId xmlns:p14="http://schemas.microsoft.com/office/powerpoint/2010/main" val="151391482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8794" y="334428"/>
            <a:ext cx="698500" cy="54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75000"/>
                    <a:lumOff val="25000"/>
                  </a:schemeClr>
                </a:solidFill>
                <a:latin typeface="+mj-lt"/>
                <a:ea typeface="Microsoft YaHei" panose="020B0503020204020204" pitchFamily="34" charset="-122"/>
              </a:rPr>
              <a:t>14</a:t>
            </a:r>
            <a:endParaRPr lang="zh-CN" altLang="en-US" sz="2400" b="1" dirty="0">
              <a:solidFill>
                <a:schemeClr val="tx1">
                  <a:lumMod val="75000"/>
                  <a:lumOff val="25000"/>
                </a:schemeClr>
              </a:solidFill>
              <a:latin typeface="+mj-lt"/>
              <a:ea typeface="Microsoft YaHei" panose="020B0503020204020204" pitchFamily="34" charset="-122"/>
            </a:endParaRPr>
          </a:p>
        </p:txBody>
      </p:sp>
      <p:grpSp>
        <p:nvGrpSpPr>
          <p:cNvPr id="5" name="组合 4"/>
          <p:cNvGrpSpPr/>
          <p:nvPr/>
        </p:nvGrpSpPr>
        <p:grpSpPr>
          <a:xfrm>
            <a:off x="346483" y="280751"/>
            <a:ext cx="523122" cy="653826"/>
            <a:chOff x="2668588" y="1189513"/>
            <a:chExt cx="3238500" cy="4047650"/>
          </a:xfrm>
        </p:grpSpPr>
        <p:grpSp>
          <p:nvGrpSpPr>
            <p:cNvPr id="6" name="组合 5"/>
            <p:cNvGrpSpPr/>
            <p:nvPr/>
          </p:nvGrpSpPr>
          <p:grpSpPr>
            <a:xfrm>
              <a:off x="2668588" y="1189513"/>
              <a:ext cx="3238500" cy="1309688"/>
              <a:chOff x="4478338" y="1241901"/>
              <a:chExt cx="3238500" cy="1309688"/>
            </a:xfrm>
          </p:grpSpPr>
          <p:sp>
            <p:nvSpPr>
              <p:cNvPr id="11" name="Freeform 5"/>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sp>
            <p:nvSpPr>
              <p:cNvPr id="12" name="Freeform 9"/>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grpSp>
        <p:grpSp>
          <p:nvGrpSpPr>
            <p:cNvPr id="7" name="组合 6"/>
            <p:cNvGrpSpPr/>
            <p:nvPr/>
          </p:nvGrpSpPr>
          <p:grpSpPr>
            <a:xfrm>
              <a:off x="2668588" y="3924300"/>
              <a:ext cx="3238500" cy="1312863"/>
              <a:chOff x="4478338" y="3976688"/>
              <a:chExt cx="3238500" cy="1312863"/>
            </a:xfrm>
          </p:grpSpPr>
          <p:sp>
            <p:nvSpPr>
              <p:cNvPr id="8" name="Freeform 6"/>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sp>
            <p:nvSpPr>
              <p:cNvPr id="9" name="Freeform 7"/>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sp>
            <p:nvSpPr>
              <p:cNvPr id="10" name="Freeform 8"/>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grpSp>
      </p:grpSp>
      <p:sp>
        <p:nvSpPr>
          <p:cNvPr id="13" name="矩形 12"/>
          <p:cNvSpPr/>
          <p:nvPr/>
        </p:nvSpPr>
        <p:spPr>
          <a:xfrm>
            <a:off x="1044983" y="326979"/>
            <a:ext cx="3467616" cy="584775"/>
          </a:xfrm>
          <a:prstGeom prst="rect">
            <a:avLst/>
          </a:prstGeom>
          <a:noFill/>
        </p:spPr>
        <p:txBody>
          <a:bodyPr wrap="none">
            <a:spAutoFit/>
          </a:bodyPr>
          <a:lstStyle/>
          <a:p>
            <a:pPr algn="ctr"/>
            <a:r>
              <a:rPr lang="zh-CN" altLang="en-US" sz="3200" b="1" dirty="0">
                <a:solidFill>
                  <a:schemeClr val="tx1">
                    <a:lumMod val="75000"/>
                    <a:lumOff val="25000"/>
                  </a:schemeClr>
                </a:solidFill>
                <a:latin typeface="Microsoft YaHei Light" panose="020B0502040204020203" pitchFamily="34" charset="-122"/>
                <a:ea typeface="Microsoft YaHei Light" panose="020B0502040204020203" pitchFamily="34" charset="-122"/>
                <a:hlinkClick r:id="rId2" action="ppaction://hlinkfile"/>
              </a:rPr>
              <a:t>视频中显示的问题</a:t>
            </a:r>
            <a:endParaRPr lang="zh-CN" altLang="en-US" sz="3200" b="1" dirty="0">
              <a:solidFill>
                <a:schemeClr val="tx1">
                  <a:lumMod val="75000"/>
                  <a:lumOff val="25000"/>
                </a:schemeClr>
              </a:solidFill>
              <a:latin typeface="Microsoft YaHei Light" panose="020B0502040204020203" pitchFamily="34" charset="-122"/>
              <a:ea typeface="Microsoft YaHei Light" panose="020B0502040204020203" pitchFamily="34" charset="-122"/>
            </a:endParaRPr>
          </a:p>
        </p:txBody>
      </p:sp>
      <p:sp>
        <p:nvSpPr>
          <p:cNvPr id="3" name="文本框 2">
            <a:extLst>
              <a:ext uri="{FF2B5EF4-FFF2-40B4-BE49-F238E27FC236}">
                <a16:creationId xmlns:a16="http://schemas.microsoft.com/office/drawing/2014/main" id="{F6636638-97CE-49AC-B8BE-3710E75BEDE5}"/>
              </a:ext>
            </a:extLst>
          </p:cNvPr>
          <p:cNvSpPr txBox="1"/>
          <p:nvPr/>
        </p:nvSpPr>
        <p:spPr>
          <a:xfrm>
            <a:off x="850885" y="2332841"/>
            <a:ext cx="11430000" cy="3416320"/>
          </a:xfrm>
          <a:prstGeom prst="rect">
            <a:avLst/>
          </a:prstGeom>
          <a:noFill/>
        </p:spPr>
        <p:txBody>
          <a:bodyPr wrap="square" rtlCol="0">
            <a:spAutoFit/>
          </a:bodyPr>
          <a:lstStyle/>
          <a:p>
            <a:r>
              <a:rPr lang="en-US" altLang="zh-CN" sz="3600" dirty="0">
                <a:latin typeface="+mn-ea"/>
              </a:rPr>
              <a:t>1. RGB</a:t>
            </a:r>
            <a:r>
              <a:rPr lang="zh-CN" altLang="zh-CN" sz="3600" dirty="0">
                <a:latin typeface="+mn-ea"/>
              </a:rPr>
              <a:t>颜色识别不准，尤其是在低光照条件下</a:t>
            </a:r>
            <a:endParaRPr lang="en-US" altLang="zh-CN" sz="3600" dirty="0">
              <a:latin typeface="+mn-ea"/>
            </a:endParaRPr>
          </a:p>
          <a:p>
            <a:pPr marL="742950" indent="-742950">
              <a:buAutoNum type="arabicPeriod"/>
            </a:pPr>
            <a:endParaRPr lang="zh-CN" altLang="zh-CN" sz="3600" dirty="0">
              <a:latin typeface="+mn-ea"/>
            </a:endParaRPr>
          </a:p>
          <a:p>
            <a:r>
              <a:rPr lang="en-US" altLang="zh-CN" sz="3600" dirty="0">
                <a:latin typeface="+mn-ea"/>
              </a:rPr>
              <a:t>2. </a:t>
            </a:r>
            <a:r>
              <a:rPr lang="zh-CN" altLang="zh-CN" sz="3600" dirty="0">
                <a:latin typeface="+mn-ea"/>
              </a:rPr>
              <a:t>测量人到车的距离不准，有的时候将墙识别成人的脚</a:t>
            </a:r>
            <a:endParaRPr lang="en-US" altLang="zh-CN" sz="3600" dirty="0">
              <a:latin typeface="+mn-ea"/>
            </a:endParaRPr>
          </a:p>
          <a:p>
            <a:endParaRPr lang="zh-CN" altLang="zh-CN" sz="3600" dirty="0">
              <a:latin typeface="+mn-ea"/>
            </a:endParaRPr>
          </a:p>
          <a:p>
            <a:r>
              <a:rPr lang="en-US" altLang="zh-CN" sz="3600" dirty="0">
                <a:latin typeface="+mn-ea"/>
              </a:rPr>
              <a:t>3. </a:t>
            </a:r>
            <a:r>
              <a:rPr lang="zh-CN" altLang="zh-CN" sz="3600" dirty="0">
                <a:latin typeface="+mn-ea"/>
              </a:rPr>
              <a:t>骨架漂移，墙上出现</a:t>
            </a:r>
            <a:r>
              <a:rPr lang="zh-CN" altLang="en-US" sz="3600" dirty="0">
                <a:latin typeface="+mn-ea"/>
              </a:rPr>
              <a:t>“</a:t>
            </a:r>
            <a:r>
              <a:rPr lang="zh-CN" altLang="zh-CN" sz="3600" dirty="0">
                <a:latin typeface="+mn-ea"/>
              </a:rPr>
              <a:t>幽灵</a:t>
            </a:r>
            <a:r>
              <a:rPr lang="zh-CN" altLang="en-US" sz="3600" dirty="0">
                <a:latin typeface="+mn-ea"/>
              </a:rPr>
              <a:t>”</a:t>
            </a:r>
            <a:r>
              <a:rPr lang="zh-CN" altLang="zh-CN" sz="3600" dirty="0">
                <a:latin typeface="+mn-ea"/>
              </a:rPr>
              <a:t>骨架</a:t>
            </a:r>
          </a:p>
          <a:p>
            <a:endParaRPr lang="zh-CN" altLang="en-US" sz="3600" dirty="0">
              <a:latin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8794" y="334428"/>
            <a:ext cx="698500" cy="54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75000"/>
                    <a:lumOff val="25000"/>
                  </a:schemeClr>
                </a:solidFill>
                <a:latin typeface="+mj-lt"/>
                <a:ea typeface="Microsoft YaHei" panose="020B0503020204020204" pitchFamily="34" charset="-122"/>
              </a:rPr>
              <a:t>15</a:t>
            </a:r>
            <a:endParaRPr lang="zh-CN" altLang="en-US" sz="2400" b="1" dirty="0">
              <a:solidFill>
                <a:schemeClr val="tx1">
                  <a:lumMod val="75000"/>
                  <a:lumOff val="25000"/>
                </a:schemeClr>
              </a:solidFill>
              <a:latin typeface="+mj-lt"/>
              <a:ea typeface="Microsoft YaHei" panose="020B0503020204020204" pitchFamily="34" charset="-122"/>
            </a:endParaRPr>
          </a:p>
        </p:txBody>
      </p:sp>
      <p:grpSp>
        <p:nvGrpSpPr>
          <p:cNvPr id="5" name="组合 4"/>
          <p:cNvGrpSpPr/>
          <p:nvPr/>
        </p:nvGrpSpPr>
        <p:grpSpPr>
          <a:xfrm>
            <a:off x="346483" y="280751"/>
            <a:ext cx="523122" cy="653826"/>
            <a:chOff x="2668588" y="1189513"/>
            <a:chExt cx="3238500" cy="4047650"/>
          </a:xfrm>
        </p:grpSpPr>
        <p:grpSp>
          <p:nvGrpSpPr>
            <p:cNvPr id="6" name="组合 5"/>
            <p:cNvGrpSpPr/>
            <p:nvPr/>
          </p:nvGrpSpPr>
          <p:grpSpPr>
            <a:xfrm>
              <a:off x="2668588" y="1189513"/>
              <a:ext cx="3238500" cy="1309688"/>
              <a:chOff x="4478338" y="1241901"/>
              <a:chExt cx="3238500" cy="1309688"/>
            </a:xfrm>
          </p:grpSpPr>
          <p:sp>
            <p:nvSpPr>
              <p:cNvPr id="11" name="Freeform 5"/>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sp>
            <p:nvSpPr>
              <p:cNvPr id="12" name="Freeform 9"/>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grpSp>
        <p:grpSp>
          <p:nvGrpSpPr>
            <p:cNvPr id="7" name="组合 6"/>
            <p:cNvGrpSpPr/>
            <p:nvPr/>
          </p:nvGrpSpPr>
          <p:grpSpPr>
            <a:xfrm>
              <a:off x="2668588" y="3924300"/>
              <a:ext cx="3238500" cy="1312863"/>
              <a:chOff x="4478338" y="3976688"/>
              <a:chExt cx="3238500" cy="1312863"/>
            </a:xfrm>
          </p:grpSpPr>
          <p:sp>
            <p:nvSpPr>
              <p:cNvPr id="8" name="Freeform 6"/>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sp>
            <p:nvSpPr>
              <p:cNvPr id="9" name="Freeform 7"/>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sp>
            <p:nvSpPr>
              <p:cNvPr id="10" name="Freeform 8"/>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grpSp>
      </p:grpSp>
      <p:sp>
        <p:nvSpPr>
          <p:cNvPr id="13" name="矩形 12"/>
          <p:cNvSpPr/>
          <p:nvPr/>
        </p:nvSpPr>
        <p:spPr>
          <a:xfrm>
            <a:off x="1044983" y="304086"/>
            <a:ext cx="1984839" cy="584775"/>
          </a:xfrm>
          <a:prstGeom prst="rect">
            <a:avLst/>
          </a:prstGeom>
          <a:noFill/>
        </p:spPr>
        <p:txBody>
          <a:bodyPr wrap="none">
            <a:spAutoFit/>
          </a:bodyPr>
          <a:lstStyle/>
          <a:p>
            <a:pPr algn="ctr"/>
            <a:r>
              <a:rPr lang="zh-CN" altLang="en-US" sz="3200" b="1" dirty="0">
                <a:solidFill>
                  <a:schemeClr val="tx1">
                    <a:lumMod val="75000"/>
                    <a:lumOff val="25000"/>
                  </a:schemeClr>
                </a:solidFill>
                <a:latin typeface="Microsoft YaHei Light" panose="020B0502040204020203" pitchFamily="34" charset="-122"/>
                <a:ea typeface="Microsoft YaHei Light" panose="020B0502040204020203" pitchFamily="34" charset="-122"/>
              </a:rPr>
              <a:t>解决方式</a:t>
            </a:r>
            <a:r>
              <a:rPr lang="en-US" altLang="zh-CN" sz="3200" b="1" dirty="0">
                <a:solidFill>
                  <a:schemeClr val="tx1">
                    <a:lumMod val="75000"/>
                    <a:lumOff val="25000"/>
                  </a:schemeClr>
                </a:solidFill>
                <a:latin typeface="Microsoft YaHei Light" panose="020B0502040204020203" pitchFamily="34" charset="-122"/>
                <a:ea typeface="Microsoft YaHei Light" panose="020B0502040204020203" pitchFamily="34" charset="-122"/>
              </a:rPr>
              <a:t>1</a:t>
            </a:r>
            <a:endParaRPr lang="zh-CN" altLang="en-US" sz="3200" b="1" dirty="0">
              <a:solidFill>
                <a:schemeClr val="tx1">
                  <a:lumMod val="75000"/>
                  <a:lumOff val="25000"/>
                </a:schemeClr>
              </a:solidFill>
              <a:latin typeface="Microsoft YaHei Light" panose="020B0502040204020203" pitchFamily="34" charset="-122"/>
              <a:ea typeface="Microsoft YaHei Light" panose="020B0502040204020203" pitchFamily="34" charset="-122"/>
            </a:endParaRPr>
          </a:p>
        </p:txBody>
      </p:sp>
      <p:sp>
        <p:nvSpPr>
          <p:cNvPr id="2" name="文本框 1">
            <a:extLst>
              <a:ext uri="{FF2B5EF4-FFF2-40B4-BE49-F238E27FC236}">
                <a16:creationId xmlns:a16="http://schemas.microsoft.com/office/drawing/2014/main" id="{23EFADE3-EDE3-488C-97F5-ECC142C8784A}"/>
              </a:ext>
            </a:extLst>
          </p:cNvPr>
          <p:cNvSpPr txBox="1"/>
          <p:nvPr/>
        </p:nvSpPr>
        <p:spPr>
          <a:xfrm>
            <a:off x="3435350" y="334428"/>
            <a:ext cx="4610100" cy="523220"/>
          </a:xfrm>
          <a:prstGeom prst="rect">
            <a:avLst/>
          </a:prstGeom>
          <a:noFill/>
        </p:spPr>
        <p:txBody>
          <a:bodyPr wrap="square" rtlCol="0">
            <a:spAutoFit/>
          </a:bodyPr>
          <a:lstStyle/>
          <a:p>
            <a:r>
              <a:rPr lang="en-US" altLang="zh-CN" sz="2800" dirty="0"/>
              <a:t>HSV</a:t>
            </a:r>
            <a:r>
              <a:rPr lang="zh-CN" altLang="en-US" sz="2800" dirty="0"/>
              <a:t>：色相、饱和度、亮度</a:t>
            </a:r>
            <a:endParaRPr lang="en-US" altLang="zh-CN" sz="2800" dirty="0"/>
          </a:p>
        </p:txBody>
      </p:sp>
      <p:pic>
        <p:nvPicPr>
          <p:cNvPr id="17" name="图片 16">
            <a:extLst>
              <a:ext uri="{FF2B5EF4-FFF2-40B4-BE49-F238E27FC236}">
                <a16:creationId xmlns:a16="http://schemas.microsoft.com/office/drawing/2014/main" id="{A4ACDB55-AAE2-4D97-82AF-613555BFF3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23" y="1089400"/>
            <a:ext cx="5941999" cy="4456499"/>
          </a:xfrm>
          <a:prstGeom prst="rect">
            <a:avLst/>
          </a:prstGeom>
        </p:spPr>
      </p:pic>
      <p:pic>
        <p:nvPicPr>
          <p:cNvPr id="2050" name="Picture 2">
            <a:extLst>
              <a:ext uri="{FF2B5EF4-FFF2-40B4-BE49-F238E27FC236}">
                <a16:creationId xmlns:a16="http://schemas.microsoft.com/office/drawing/2014/main" id="{812E556A-5C8E-4B35-A3C8-E87B36B211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0822" y="1312101"/>
            <a:ext cx="4381500" cy="3860529"/>
          </a:xfrm>
          <a:prstGeom prst="rect">
            <a:avLst/>
          </a:prstGeom>
          <a:noFill/>
          <a:extLst>
            <a:ext uri="{909E8E84-426E-40DD-AFC4-6F175D3DCCD1}">
              <a14:hiddenFill xmlns:a14="http://schemas.microsoft.com/office/drawing/2010/main">
                <a:solidFill>
                  <a:srgbClr val="FFFFFF"/>
                </a:solidFill>
              </a14:hiddenFill>
            </a:ext>
          </a:extLst>
        </p:spPr>
      </p:pic>
      <p:pic>
        <p:nvPicPr>
          <p:cNvPr id="21" name="图片 20">
            <a:extLst>
              <a:ext uri="{FF2B5EF4-FFF2-40B4-BE49-F238E27FC236}">
                <a16:creationId xmlns:a16="http://schemas.microsoft.com/office/drawing/2014/main" id="{0378ED45-1FB8-40DF-9348-C30DA90E26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7888" y="5438779"/>
            <a:ext cx="9036224" cy="1123146"/>
          </a:xfrm>
          <a:prstGeom prst="rect">
            <a:avLst/>
          </a:prstGeom>
        </p:spPr>
      </p:pic>
    </p:spTree>
    <p:extLst>
      <p:ext uri="{BB962C8B-B14F-4D97-AF65-F5344CB8AC3E}">
        <p14:creationId xmlns:p14="http://schemas.microsoft.com/office/powerpoint/2010/main" val="69710385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2"/>
          <a:stretch>
            <a:fillRect/>
          </a:stretch>
        </p:blipFill>
        <p:spPr>
          <a:xfrm>
            <a:off x="8232775" y="3519170"/>
            <a:ext cx="3738880" cy="2767965"/>
          </a:xfrm>
          <a:prstGeom prst="rect">
            <a:avLst/>
          </a:prstGeom>
        </p:spPr>
      </p:pic>
      <p:pic>
        <p:nvPicPr>
          <p:cNvPr id="14" name="图片 13"/>
          <p:cNvPicPr>
            <a:picLocks noChangeAspect="1"/>
          </p:cNvPicPr>
          <p:nvPr/>
        </p:nvPicPr>
        <p:blipFill>
          <a:blip r:embed="rId3"/>
          <a:stretch>
            <a:fillRect/>
          </a:stretch>
        </p:blipFill>
        <p:spPr>
          <a:xfrm>
            <a:off x="4220845" y="3540125"/>
            <a:ext cx="3750310" cy="2764790"/>
          </a:xfrm>
          <a:prstGeom prst="rect">
            <a:avLst/>
          </a:prstGeom>
        </p:spPr>
      </p:pic>
      <p:pic>
        <p:nvPicPr>
          <p:cNvPr id="15" name="图片 14"/>
          <p:cNvPicPr>
            <a:picLocks noChangeAspect="1"/>
          </p:cNvPicPr>
          <p:nvPr/>
        </p:nvPicPr>
        <p:blipFill>
          <a:blip r:embed="rId4"/>
          <a:stretch>
            <a:fillRect/>
          </a:stretch>
        </p:blipFill>
        <p:spPr>
          <a:xfrm>
            <a:off x="178435" y="3522345"/>
            <a:ext cx="3760470" cy="2799715"/>
          </a:xfrm>
          <a:prstGeom prst="rect">
            <a:avLst/>
          </a:prstGeom>
        </p:spPr>
      </p:pic>
      <p:sp>
        <p:nvSpPr>
          <p:cNvPr id="4" name="矩形 3"/>
          <p:cNvSpPr/>
          <p:nvPr/>
        </p:nvSpPr>
        <p:spPr>
          <a:xfrm>
            <a:off x="258794" y="334428"/>
            <a:ext cx="698500" cy="54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75000"/>
                    <a:lumOff val="25000"/>
                  </a:schemeClr>
                </a:solidFill>
                <a:latin typeface="+mj-lt"/>
                <a:ea typeface="Microsoft YaHei" panose="020B0503020204020204" pitchFamily="34" charset="-122"/>
              </a:rPr>
              <a:t>16</a:t>
            </a:r>
            <a:endParaRPr lang="zh-CN" altLang="en-US" sz="2400" b="1" dirty="0">
              <a:solidFill>
                <a:schemeClr val="tx1">
                  <a:lumMod val="75000"/>
                  <a:lumOff val="25000"/>
                </a:schemeClr>
              </a:solidFill>
              <a:latin typeface="+mj-lt"/>
              <a:ea typeface="Microsoft YaHei" panose="020B0503020204020204" pitchFamily="34" charset="-122"/>
            </a:endParaRPr>
          </a:p>
        </p:txBody>
      </p:sp>
      <p:grpSp>
        <p:nvGrpSpPr>
          <p:cNvPr id="5" name="组合 4"/>
          <p:cNvGrpSpPr/>
          <p:nvPr/>
        </p:nvGrpSpPr>
        <p:grpSpPr>
          <a:xfrm>
            <a:off x="346483" y="280751"/>
            <a:ext cx="523122" cy="653826"/>
            <a:chOff x="2668588" y="1189513"/>
            <a:chExt cx="3238500" cy="4047650"/>
          </a:xfrm>
        </p:grpSpPr>
        <p:grpSp>
          <p:nvGrpSpPr>
            <p:cNvPr id="6" name="组合 5"/>
            <p:cNvGrpSpPr/>
            <p:nvPr/>
          </p:nvGrpSpPr>
          <p:grpSpPr>
            <a:xfrm>
              <a:off x="2668588" y="1189513"/>
              <a:ext cx="3238500" cy="1309688"/>
              <a:chOff x="4478338" y="1241901"/>
              <a:chExt cx="3238500" cy="1309688"/>
            </a:xfrm>
          </p:grpSpPr>
          <p:sp>
            <p:nvSpPr>
              <p:cNvPr id="11" name="Freeform 5"/>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sp>
            <p:nvSpPr>
              <p:cNvPr id="12" name="Freeform 9"/>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grpSp>
        <p:grpSp>
          <p:nvGrpSpPr>
            <p:cNvPr id="7" name="组合 6"/>
            <p:cNvGrpSpPr/>
            <p:nvPr/>
          </p:nvGrpSpPr>
          <p:grpSpPr>
            <a:xfrm>
              <a:off x="2668588" y="3924300"/>
              <a:ext cx="3238500" cy="1312863"/>
              <a:chOff x="4478338" y="3976688"/>
              <a:chExt cx="3238500" cy="1312863"/>
            </a:xfrm>
          </p:grpSpPr>
          <p:sp>
            <p:nvSpPr>
              <p:cNvPr id="8" name="Freeform 6"/>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sp>
            <p:nvSpPr>
              <p:cNvPr id="9" name="Freeform 7"/>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sp>
            <p:nvSpPr>
              <p:cNvPr id="10" name="Freeform 8"/>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grpSp>
      </p:grpSp>
      <p:sp>
        <p:nvSpPr>
          <p:cNvPr id="13" name="矩形 12"/>
          <p:cNvSpPr/>
          <p:nvPr/>
        </p:nvSpPr>
        <p:spPr>
          <a:xfrm>
            <a:off x="975757" y="296126"/>
            <a:ext cx="2055371" cy="584775"/>
          </a:xfrm>
          <a:prstGeom prst="rect">
            <a:avLst/>
          </a:prstGeom>
          <a:noFill/>
        </p:spPr>
        <p:txBody>
          <a:bodyPr wrap="none">
            <a:spAutoFit/>
          </a:bodyPr>
          <a:lstStyle/>
          <a:p>
            <a:pPr algn="ctr"/>
            <a:r>
              <a:rPr lang="zh-CN" altLang="en-US" sz="3200" b="1" dirty="0">
                <a:solidFill>
                  <a:schemeClr val="tx1">
                    <a:lumMod val="75000"/>
                    <a:lumOff val="25000"/>
                  </a:schemeClr>
                </a:solidFill>
                <a:latin typeface="Microsoft YaHei Light" panose="020B0502040204020203" pitchFamily="34" charset="-122"/>
                <a:ea typeface="Microsoft YaHei Light" panose="020B0502040204020203" pitchFamily="34" charset="-122"/>
              </a:rPr>
              <a:t>解决方式</a:t>
            </a:r>
            <a:r>
              <a:rPr lang="en-US" altLang="zh-CN" sz="3200" b="1" dirty="0">
                <a:solidFill>
                  <a:schemeClr val="tx1">
                    <a:lumMod val="75000"/>
                    <a:lumOff val="25000"/>
                  </a:schemeClr>
                </a:solidFill>
                <a:latin typeface="Microsoft YaHei Light" panose="020B0502040204020203" pitchFamily="34" charset="-122"/>
                <a:ea typeface="Microsoft YaHei Light" panose="020B0502040204020203" pitchFamily="34" charset="-122"/>
              </a:rPr>
              <a:t>2</a:t>
            </a:r>
            <a:endParaRPr lang="zh-CN" altLang="en-US" sz="3200" b="1" dirty="0">
              <a:solidFill>
                <a:schemeClr val="tx1">
                  <a:lumMod val="75000"/>
                  <a:lumOff val="25000"/>
                </a:schemeClr>
              </a:solidFill>
              <a:latin typeface="Microsoft YaHei Light" panose="020B0502040204020203" pitchFamily="34" charset="-122"/>
              <a:ea typeface="Microsoft YaHei Light" panose="020B0502040204020203" pitchFamily="34" charset="-122"/>
            </a:endParaRPr>
          </a:p>
        </p:txBody>
      </p:sp>
      <p:sp>
        <p:nvSpPr>
          <p:cNvPr id="3" name="文本框 2"/>
          <p:cNvSpPr txBox="1"/>
          <p:nvPr/>
        </p:nvSpPr>
        <p:spPr>
          <a:xfrm>
            <a:off x="347345" y="998855"/>
            <a:ext cx="10287000" cy="236855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b="1" dirty="0"/>
              <a:t>人体识别进一步优化：</a:t>
            </a:r>
          </a:p>
          <a:p>
            <a:pPr marL="285750" indent="-285750">
              <a:buFont typeface="Arial" panose="020B0604020202020204" pitchFamily="34" charset="0"/>
              <a:buChar char="•"/>
            </a:pPr>
            <a:endParaRPr lang="zh-CN" altLang="en-US" sz="2000" b="1" dirty="0"/>
          </a:p>
          <a:p>
            <a:pPr marL="742950" lvl="1" indent="-285750">
              <a:buFont typeface="Arial" panose="020B0604020202020204" pitchFamily="34" charset="0"/>
              <a:buChar char="•"/>
            </a:pPr>
            <a:r>
              <a:rPr lang="zh-CN" altLang="en-US" dirty="0"/>
              <a:t>我们使用三个层次进行人体识别。</a:t>
            </a:r>
          </a:p>
          <a:p>
            <a:pPr marL="742950" lvl="1" indent="-285750">
              <a:buFont typeface="Arial" panose="020B0604020202020204" pitchFamily="34" charset="0"/>
              <a:buChar char="•"/>
            </a:pPr>
            <a:endParaRPr lang="zh-CN" altLang="en-US" dirty="0"/>
          </a:p>
          <a:p>
            <a:pPr marL="742950" lvl="1" indent="-285750">
              <a:buFont typeface="Arial" panose="020B0604020202020204" pitchFamily="34" charset="0"/>
              <a:buChar char="•"/>
            </a:pPr>
            <a:r>
              <a:rPr lang="zh-CN" altLang="en-US" dirty="0"/>
              <a:t>第一个层次为人体骨架库中的内置识别标识；</a:t>
            </a:r>
          </a:p>
          <a:p>
            <a:pPr marL="742950" lvl="1" indent="-285750">
              <a:buFont typeface="Arial" panose="020B0604020202020204" pitchFamily="34" charset="0"/>
              <a:buChar char="•"/>
            </a:pPr>
            <a:endParaRPr lang="zh-CN" altLang="en-US" dirty="0"/>
          </a:p>
          <a:p>
            <a:pPr marL="742950" lvl="1" indent="-285750">
              <a:buFont typeface="Arial" panose="020B0604020202020204" pitchFamily="34" charset="0"/>
              <a:buChar char="•"/>
            </a:pPr>
            <a:r>
              <a:rPr lang="zh-CN" altLang="en-US" dirty="0"/>
              <a:t>第二个层次是将整个画面从中心为基准框出一个范围，该范围最小坐标为260，最大坐标为400。当骨架坐标出现在范围内时表示已经识别出人体，若在范围外，这表示漂移的骨架。</a:t>
            </a:r>
          </a:p>
        </p:txBody>
      </p:sp>
      <p:sp>
        <p:nvSpPr>
          <p:cNvPr id="17" name="文本框 16"/>
          <p:cNvSpPr txBox="1"/>
          <p:nvPr/>
        </p:nvSpPr>
        <p:spPr>
          <a:xfrm>
            <a:off x="346710" y="3519170"/>
            <a:ext cx="10427335" cy="1198880"/>
          </a:xfrm>
          <a:prstGeom prst="rect">
            <a:avLst/>
          </a:prstGeom>
          <a:noFill/>
        </p:spPr>
        <p:txBody>
          <a:bodyPr wrap="square" rtlCol="0">
            <a:spAutoFit/>
          </a:bodyPr>
          <a:lstStyle/>
          <a:p>
            <a:pPr marL="742950" lvl="2" indent="-285750">
              <a:buFont typeface="Arial" panose="020B0604020202020204" pitchFamily="34" charset="0"/>
              <a:buChar char="•"/>
            </a:pPr>
            <a:r>
              <a:rPr lang="zh-CN" altLang="en-US">
                <a:sym typeface="+mn-ea"/>
              </a:rPr>
              <a:t>第三个层次是将范围内的骨架再处理，我们发现位于中心的漂移骨架一般是将地板误认为人体，该错误有一个特点，就是15个关键点互相之间的距离靠得很近，像是挤在一团。而根据数据容易得出，正常识别成功的人体，头部到脚部距离至少为150，而一般头部到腰部较为稳定，因此我们判断若头部到腰部的关节点垂直高度大于等于</a:t>
            </a:r>
            <a:r>
              <a:rPr lang="en-US" altLang="zh-CN">
                <a:sym typeface="+mn-ea"/>
              </a:rPr>
              <a:t>5</a:t>
            </a:r>
            <a:r>
              <a:rPr lang="zh-CN" altLang="en-US">
                <a:sym typeface="+mn-ea"/>
              </a:rPr>
              <a:t>0时，则识别到人。</a:t>
            </a:r>
            <a:endParaRPr lang="zh-CN" altLang="en-US"/>
          </a:p>
        </p:txBody>
      </p:sp>
      <p:pic>
        <p:nvPicPr>
          <p:cNvPr id="18" name="图片 17"/>
          <p:cNvPicPr>
            <a:picLocks noChangeAspect="1"/>
          </p:cNvPicPr>
          <p:nvPr/>
        </p:nvPicPr>
        <p:blipFill>
          <a:blip r:embed="rId5"/>
          <a:stretch>
            <a:fillRect/>
          </a:stretch>
        </p:blipFill>
        <p:spPr>
          <a:xfrm>
            <a:off x="5472430" y="273685"/>
            <a:ext cx="4168140" cy="3093720"/>
          </a:xfrm>
          <a:prstGeom prst="rect">
            <a:avLst/>
          </a:prstGeom>
        </p:spPr>
      </p:pic>
    </p:spTree>
    <p:extLst>
      <p:ext uri="{BB962C8B-B14F-4D97-AF65-F5344CB8AC3E}">
        <p14:creationId xmlns:p14="http://schemas.microsoft.com/office/powerpoint/2010/main" val="241704817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ppt_y</p:attrName>
                                        </p:attrNameLst>
                                      </p:cBhvr>
                                      <p:tavLst>
                                        <p:tav tm="0">
                                          <p:val>
                                            <p:strVal val="#ppt_y+#ppt_h*1.125000"/>
                                          </p:val>
                                        </p:tav>
                                        <p:tav tm="100000">
                                          <p:val>
                                            <p:strVal val="#ppt_y"/>
                                          </p:val>
                                        </p:tav>
                                      </p:tavLst>
                                    </p:anim>
                                    <p:animEffect transition="in" filter="wipe(up)">
                                      <p:cBhvr>
                                        <p:cTn id="8" dur="500"/>
                                        <p:tgtEl>
                                          <p:spTgt spid="15"/>
                                        </p:tgtEl>
                                      </p:cBhvr>
                                    </p:animEffect>
                                  </p:childTnLst>
                                </p:cTn>
                              </p:par>
                              <p:par>
                                <p:cTn id="9" presetID="1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p:tgtEl>
                                          <p:spTgt spid="14"/>
                                        </p:tgtEl>
                                        <p:attrNameLst>
                                          <p:attrName>ppt_y</p:attrName>
                                        </p:attrNameLst>
                                      </p:cBhvr>
                                      <p:tavLst>
                                        <p:tav tm="0">
                                          <p:val>
                                            <p:strVal val="#ppt_y+#ppt_h*1.125000"/>
                                          </p:val>
                                        </p:tav>
                                        <p:tav tm="100000">
                                          <p:val>
                                            <p:strVal val="#ppt_y"/>
                                          </p:val>
                                        </p:tav>
                                      </p:tavLst>
                                    </p:anim>
                                    <p:animEffect transition="in" filter="wipe(up)">
                                      <p:cBhvr>
                                        <p:cTn id="12" dur="500"/>
                                        <p:tgtEl>
                                          <p:spTgt spid="14"/>
                                        </p:tgtEl>
                                      </p:cBhvr>
                                    </p:animEffect>
                                  </p:childTnLst>
                                </p:cTn>
                              </p:par>
                              <p:par>
                                <p:cTn id="13" presetID="12" presetClass="entr" presetSubtype="4"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p:tgtEl>
                                          <p:spTgt spid="16"/>
                                        </p:tgtEl>
                                        <p:attrNameLst>
                                          <p:attrName>ppt_y</p:attrName>
                                        </p:attrNameLst>
                                      </p:cBhvr>
                                      <p:tavLst>
                                        <p:tav tm="0">
                                          <p:val>
                                            <p:strVal val="#ppt_y+#ppt_h*1.125000"/>
                                          </p:val>
                                        </p:tav>
                                        <p:tav tm="100000">
                                          <p:val>
                                            <p:strVal val="#ppt_y"/>
                                          </p:val>
                                        </p:tav>
                                      </p:tavLst>
                                    </p:anim>
                                    <p:animEffect transition="in" filter="wipe(up)">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xit" presetSubtype="4" fill="hold" nodeType="clickEffect">
                                  <p:stCondLst>
                                    <p:cond delay="0"/>
                                  </p:stCondLst>
                                  <p:childTnLst>
                                    <p:anim calcmode="lin" valueType="num">
                                      <p:cBhvr additive="base">
                                        <p:cTn id="20" dur="500"/>
                                        <p:tgtEl>
                                          <p:spTgt spid="15"/>
                                        </p:tgtEl>
                                        <p:attrNameLst>
                                          <p:attrName>ppt_y</p:attrName>
                                        </p:attrNameLst>
                                      </p:cBhvr>
                                      <p:tavLst>
                                        <p:tav tm="0">
                                          <p:val>
                                            <p:strVal val="#ppt_y"/>
                                          </p:val>
                                        </p:tav>
                                        <p:tav tm="100000">
                                          <p:val>
                                            <p:strVal val="#ppt_y+#ppt_h*1.125000"/>
                                          </p:val>
                                        </p:tav>
                                      </p:tavLst>
                                    </p:anim>
                                    <p:animEffect transition="out" filter="wipe(down)">
                                      <p:cBhvr>
                                        <p:cTn id="21" dur="500"/>
                                        <p:tgtEl>
                                          <p:spTgt spid="15"/>
                                        </p:tgtEl>
                                      </p:cBhvr>
                                    </p:animEffect>
                                    <p:set>
                                      <p:cBhvr>
                                        <p:cTn id="22" dur="1" fill="hold">
                                          <p:stCondLst>
                                            <p:cond delay="499"/>
                                          </p:stCondLst>
                                        </p:cTn>
                                        <p:tgtEl>
                                          <p:spTgt spid="15"/>
                                        </p:tgtEl>
                                        <p:attrNameLst>
                                          <p:attrName>style.visibility</p:attrName>
                                        </p:attrNameLst>
                                      </p:cBhvr>
                                      <p:to>
                                        <p:strVal val="hidden"/>
                                      </p:to>
                                    </p:set>
                                  </p:childTnLst>
                                </p:cTn>
                              </p:par>
                              <p:par>
                                <p:cTn id="23" presetID="12" presetClass="exit" presetSubtype="4" fill="hold" nodeType="withEffect">
                                  <p:stCondLst>
                                    <p:cond delay="0"/>
                                  </p:stCondLst>
                                  <p:childTnLst>
                                    <p:anim calcmode="lin" valueType="num">
                                      <p:cBhvr additive="base">
                                        <p:cTn id="24" dur="500"/>
                                        <p:tgtEl>
                                          <p:spTgt spid="14"/>
                                        </p:tgtEl>
                                        <p:attrNameLst>
                                          <p:attrName>ppt_y</p:attrName>
                                        </p:attrNameLst>
                                      </p:cBhvr>
                                      <p:tavLst>
                                        <p:tav tm="0">
                                          <p:val>
                                            <p:strVal val="#ppt_y"/>
                                          </p:val>
                                        </p:tav>
                                        <p:tav tm="100000">
                                          <p:val>
                                            <p:strVal val="#ppt_y+#ppt_h*1.125000"/>
                                          </p:val>
                                        </p:tav>
                                      </p:tavLst>
                                    </p:anim>
                                    <p:animEffect transition="out" filter="wipe(down)">
                                      <p:cBhvr>
                                        <p:cTn id="25" dur="500"/>
                                        <p:tgtEl>
                                          <p:spTgt spid="14"/>
                                        </p:tgtEl>
                                      </p:cBhvr>
                                    </p:animEffect>
                                    <p:set>
                                      <p:cBhvr>
                                        <p:cTn id="26" dur="1" fill="hold">
                                          <p:stCondLst>
                                            <p:cond delay="499"/>
                                          </p:stCondLst>
                                        </p:cTn>
                                        <p:tgtEl>
                                          <p:spTgt spid="14"/>
                                        </p:tgtEl>
                                        <p:attrNameLst>
                                          <p:attrName>style.visibility</p:attrName>
                                        </p:attrNameLst>
                                      </p:cBhvr>
                                      <p:to>
                                        <p:strVal val="hidden"/>
                                      </p:to>
                                    </p:set>
                                  </p:childTnLst>
                                </p:cTn>
                              </p:par>
                              <p:par>
                                <p:cTn id="27" presetID="12" presetClass="exit" presetSubtype="4" fill="hold" nodeType="withEffect">
                                  <p:stCondLst>
                                    <p:cond delay="0"/>
                                  </p:stCondLst>
                                  <p:childTnLst>
                                    <p:anim calcmode="lin" valueType="num">
                                      <p:cBhvr additive="base">
                                        <p:cTn id="28" dur="500"/>
                                        <p:tgtEl>
                                          <p:spTgt spid="16"/>
                                        </p:tgtEl>
                                        <p:attrNameLst>
                                          <p:attrName>ppt_y</p:attrName>
                                        </p:attrNameLst>
                                      </p:cBhvr>
                                      <p:tavLst>
                                        <p:tav tm="0">
                                          <p:val>
                                            <p:strVal val="#ppt_y"/>
                                          </p:val>
                                        </p:tav>
                                        <p:tav tm="100000">
                                          <p:val>
                                            <p:strVal val="#ppt_y+#ppt_h*1.125000"/>
                                          </p:val>
                                        </p:tav>
                                      </p:tavLst>
                                    </p:anim>
                                    <p:animEffect transition="out" filter="wipe(down)">
                                      <p:cBhvr>
                                        <p:cTn id="29" dur="500"/>
                                        <p:tgtEl>
                                          <p:spTgt spid="16"/>
                                        </p:tgtEl>
                                      </p:cBhvr>
                                    </p:animEffect>
                                    <p:set>
                                      <p:cBhvr>
                                        <p:cTn id="30" dur="1" fill="hold">
                                          <p:stCondLst>
                                            <p:cond delay="499"/>
                                          </p:stCondLst>
                                        </p:cTn>
                                        <p:tgtEl>
                                          <p:spTgt spid="1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p:tgtEl>
                                          <p:spTgt spid="18"/>
                                        </p:tgtEl>
                                        <p:attrNameLst>
                                          <p:attrName>ppt_y</p:attrName>
                                        </p:attrNameLst>
                                      </p:cBhvr>
                                      <p:tavLst>
                                        <p:tav tm="0">
                                          <p:val>
                                            <p:strVal val="#ppt_y+#ppt_h*1.125000"/>
                                          </p:val>
                                        </p:tav>
                                        <p:tav tm="100000">
                                          <p:val>
                                            <p:strVal val="#ppt_y"/>
                                          </p:val>
                                        </p:tav>
                                      </p:tavLst>
                                    </p:anim>
                                    <p:animEffect transition="in" filter="wipe(up)">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8794" y="334428"/>
            <a:ext cx="698500" cy="54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75000"/>
                    <a:lumOff val="25000"/>
                  </a:schemeClr>
                </a:solidFill>
                <a:latin typeface="+mj-lt"/>
                <a:ea typeface="Microsoft YaHei" panose="020B0503020204020204" pitchFamily="34" charset="-122"/>
              </a:rPr>
              <a:t>11</a:t>
            </a:r>
            <a:endParaRPr lang="zh-CN" altLang="en-US" sz="2400" b="1" dirty="0">
              <a:solidFill>
                <a:schemeClr val="tx1">
                  <a:lumMod val="75000"/>
                  <a:lumOff val="25000"/>
                </a:schemeClr>
              </a:solidFill>
              <a:latin typeface="+mj-lt"/>
              <a:ea typeface="Microsoft YaHei" panose="020B0503020204020204" pitchFamily="34" charset="-122"/>
            </a:endParaRPr>
          </a:p>
        </p:txBody>
      </p:sp>
      <p:grpSp>
        <p:nvGrpSpPr>
          <p:cNvPr id="5" name="组合 4"/>
          <p:cNvGrpSpPr/>
          <p:nvPr/>
        </p:nvGrpSpPr>
        <p:grpSpPr>
          <a:xfrm>
            <a:off x="346483" y="280751"/>
            <a:ext cx="523122" cy="653826"/>
            <a:chOff x="2668588" y="1189513"/>
            <a:chExt cx="3238500" cy="4047650"/>
          </a:xfrm>
        </p:grpSpPr>
        <p:grpSp>
          <p:nvGrpSpPr>
            <p:cNvPr id="6" name="组合 5"/>
            <p:cNvGrpSpPr/>
            <p:nvPr/>
          </p:nvGrpSpPr>
          <p:grpSpPr>
            <a:xfrm>
              <a:off x="2668588" y="1189513"/>
              <a:ext cx="3238500" cy="1309688"/>
              <a:chOff x="4478338" y="1241901"/>
              <a:chExt cx="3238500" cy="1309688"/>
            </a:xfrm>
          </p:grpSpPr>
          <p:sp>
            <p:nvSpPr>
              <p:cNvPr id="11" name="Freeform 5"/>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sp>
            <p:nvSpPr>
              <p:cNvPr id="12" name="Freeform 9"/>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grpSp>
        <p:grpSp>
          <p:nvGrpSpPr>
            <p:cNvPr id="7" name="组合 6"/>
            <p:cNvGrpSpPr/>
            <p:nvPr/>
          </p:nvGrpSpPr>
          <p:grpSpPr>
            <a:xfrm>
              <a:off x="2668588" y="3924300"/>
              <a:ext cx="3238500" cy="1312863"/>
              <a:chOff x="4478338" y="3976688"/>
              <a:chExt cx="3238500" cy="1312863"/>
            </a:xfrm>
          </p:grpSpPr>
          <p:sp>
            <p:nvSpPr>
              <p:cNvPr id="8" name="Freeform 6"/>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sp>
            <p:nvSpPr>
              <p:cNvPr id="9" name="Freeform 7"/>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sp>
            <p:nvSpPr>
              <p:cNvPr id="10" name="Freeform 8"/>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grpSp>
      </p:grpSp>
      <p:sp>
        <p:nvSpPr>
          <p:cNvPr id="13" name="矩形 12"/>
          <p:cNvSpPr/>
          <p:nvPr/>
        </p:nvSpPr>
        <p:spPr>
          <a:xfrm>
            <a:off x="975757" y="315276"/>
            <a:ext cx="1826141" cy="584775"/>
          </a:xfrm>
          <a:prstGeom prst="rect">
            <a:avLst/>
          </a:prstGeom>
          <a:noFill/>
        </p:spPr>
        <p:txBody>
          <a:bodyPr wrap="none">
            <a:spAutoFit/>
          </a:bodyPr>
          <a:lstStyle/>
          <a:p>
            <a:pPr algn="ctr"/>
            <a:r>
              <a:rPr lang="zh-CN" altLang="en-US" sz="3200" b="1" dirty="0">
                <a:solidFill>
                  <a:schemeClr val="tx1">
                    <a:lumMod val="75000"/>
                    <a:lumOff val="25000"/>
                  </a:schemeClr>
                </a:solidFill>
                <a:latin typeface="Microsoft YaHei Light" panose="020B0502040204020203" pitchFamily="34" charset="-122"/>
                <a:ea typeface="Microsoft YaHei Light" panose="020B0502040204020203" pitchFamily="34" charset="-122"/>
              </a:rPr>
              <a:t>项目分工</a:t>
            </a:r>
          </a:p>
        </p:txBody>
      </p:sp>
      <p:sp>
        <p:nvSpPr>
          <p:cNvPr id="3" name="文本框 2"/>
          <p:cNvSpPr txBox="1"/>
          <p:nvPr/>
        </p:nvSpPr>
        <p:spPr>
          <a:xfrm>
            <a:off x="259080" y="937895"/>
            <a:ext cx="10647680" cy="40011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b="1" dirty="0"/>
              <a:t>测量小车到脚距离的技术原理：</a:t>
            </a:r>
          </a:p>
        </p:txBody>
      </p:sp>
      <p:sp>
        <p:nvSpPr>
          <p:cNvPr id="15" name="文本框 14"/>
          <p:cNvSpPr txBox="1"/>
          <p:nvPr/>
        </p:nvSpPr>
        <p:spPr>
          <a:xfrm>
            <a:off x="607915" y="4393524"/>
            <a:ext cx="5348385" cy="2308324"/>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ym typeface="+mn-ea"/>
              </a:rPr>
              <a:t>根据上面的算法，我们可以将初步过滤后剩下的激光线进行连通块划分。由于理二的地形特点，由图可以得出，最终得到三个连通块，而我们设定人的感兴趣区域是中间的连通块，由此可以将是墙的连通块进行排除。</a:t>
            </a:r>
            <a:endParaRPr lang="zh-CN" altLang="en-US" dirty="0"/>
          </a:p>
          <a:p>
            <a:pPr marL="742950" lvl="1" indent="-285750">
              <a:buFont typeface="Arial" panose="020B0604020202020204" pitchFamily="34" charset="0"/>
              <a:buChar char="•"/>
            </a:pPr>
            <a:endParaRPr lang="zh-CN" altLang="en-US" dirty="0"/>
          </a:p>
          <a:p>
            <a:pPr marL="285750" indent="-285750">
              <a:buFont typeface="Arial" panose="020B0604020202020204" pitchFamily="34" charset="0"/>
              <a:buChar char="•"/>
            </a:pPr>
            <a:r>
              <a:rPr lang="zh-CN" altLang="en-US" dirty="0">
                <a:sym typeface="+mn-ea"/>
              </a:rPr>
              <a:t>再对人的连通块距离取平均值，最终结果为小车到脚的距离。</a:t>
            </a:r>
            <a:endParaRPr lang="zh-CN" altLang="en-US" dirty="0"/>
          </a:p>
        </p:txBody>
      </p:sp>
      <p:pic>
        <p:nvPicPr>
          <p:cNvPr id="16" name="图片 15" descr="WeChat Image_20200111153439"/>
          <p:cNvPicPr>
            <a:picLocks noChangeAspect="1"/>
          </p:cNvPicPr>
          <p:nvPr/>
        </p:nvPicPr>
        <p:blipFill>
          <a:blip r:embed="rId2"/>
          <a:stretch>
            <a:fillRect/>
          </a:stretch>
        </p:blipFill>
        <p:spPr>
          <a:xfrm>
            <a:off x="6126857" y="671707"/>
            <a:ext cx="5806063" cy="5692775"/>
          </a:xfrm>
          <a:prstGeom prst="rect">
            <a:avLst/>
          </a:prstGeom>
        </p:spPr>
      </p:pic>
      <p:sp>
        <p:nvSpPr>
          <p:cNvPr id="2" name="文本框 1">
            <a:extLst>
              <a:ext uri="{FF2B5EF4-FFF2-40B4-BE49-F238E27FC236}">
                <a16:creationId xmlns:a16="http://schemas.microsoft.com/office/drawing/2014/main" id="{49AACEDF-910F-4D52-958E-252CA3EB945C}"/>
              </a:ext>
            </a:extLst>
          </p:cNvPr>
          <p:cNvSpPr txBox="1"/>
          <p:nvPr/>
        </p:nvSpPr>
        <p:spPr>
          <a:xfrm>
            <a:off x="607915" y="1429931"/>
            <a:ext cx="5348385" cy="286232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首先将激光雷达正前方为中心，选择向左向右各选择</a:t>
            </a:r>
            <a:r>
              <a:rPr lang="en-US" altLang="zh-CN" dirty="0"/>
              <a:t>30</a:t>
            </a:r>
            <a:r>
              <a:rPr lang="zh-CN" altLang="en-US" dirty="0"/>
              <a:t>度范围内距离小于等于</a:t>
            </a:r>
            <a:r>
              <a:rPr lang="en-US" altLang="zh-CN" dirty="0"/>
              <a:t>4m</a:t>
            </a:r>
            <a:r>
              <a:rPr lang="zh-CN" altLang="en-US" dirty="0"/>
              <a:t>的激光雷达距离。</a:t>
            </a:r>
          </a:p>
          <a:p>
            <a:pPr marL="742950" lvl="1" indent="-285750">
              <a:buFont typeface="Arial" panose="020B0604020202020204" pitchFamily="34" charset="0"/>
              <a:buChar char="•"/>
            </a:pPr>
            <a:endParaRPr lang="zh-CN" altLang="en-US" dirty="0"/>
          </a:p>
          <a:p>
            <a:pPr marL="285750" indent="-285750">
              <a:buFont typeface="Arial" panose="020B0604020202020204" pitchFamily="34" charset="0"/>
              <a:buChar char="•"/>
            </a:pPr>
            <a:r>
              <a:rPr lang="zh-CN" altLang="en-US" dirty="0"/>
              <a:t>根据栅格地图原理，我们将激光线距离转换为栅格地图的</a:t>
            </a:r>
            <a:r>
              <a:rPr lang="en-US" altLang="zh-CN" dirty="0"/>
              <a:t>x</a:t>
            </a:r>
            <a:r>
              <a:rPr lang="zh-CN" altLang="en-US" dirty="0"/>
              <a:t>、</a:t>
            </a:r>
            <a:r>
              <a:rPr lang="en-US" altLang="zh-CN" dirty="0"/>
              <a:t>y</a:t>
            </a:r>
            <a:r>
              <a:rPr lang="zh-CN" altLang="en-US" dirty="0"/>
              <a:t>坐标，如果一条激光线最后在栅格地图的坐标和上一个激光线的坐标处在</a:t>
            </a:r>
            <a:r>
              <a:rPr lang="en-US" altLang="zh-CN" dirty="0"/>
              <a:t>x</a:t>
            </a:r>
            <a:r>
              <a:rPr lang="zh-CN" altLang="en-US" dirty="0"/>
              <a:t>、</a:t>
            </a:r>
            <a:r>
              <a:rPr lang="en-US" altLang="zh-CN" dirty="0"/>
              <a:t>y</a:t>
            </a:r>
            <a:r>
              <a:rPr lang="zh-CN" altLang="en-US" dirty="0"/>
              <a:t>一定阈值以内，则表示该激光线属于上一个激光线所在的连通块中。若一条激光线不属于上一条激光线所在的连通块，则是新的一个连通块。</a:t>
            </a: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3FCA6F-83EC-41A7-811E-29D9E8FC7C76}"/>
              </a:ext>
            </a:extLst>
          </p:cNvPr>
          <p:cNvSpPr txBox="1"/>
          <p:nvPr/>
        </p:nvSpPr>
        <p:spPr>
          <a:xfrm>
            <a:off x="3429000" y="2514600"/>
            <a:ext cx="5334000" cy="1015663"/>
          </a:xfrm>
          <a:prstGeom prst="rect">
            <a:avLst/>
          </a:prstGeom>
          <a:noFill/>
        </p:spPr>
        <p:txBody>
          <a:bodyPr wrap="square" rtlCol="0">
            <a:spAutoFit/>
          </a:bodyPr>
          <a:lstStyle/>
          <a:p>
            <a:pPr algn="ctr"/>
            <a:r>
              <a:rPr lang="zh-CN" altLang="en-US" sz="6000" dirty="0">
                <a:latin typeface="微软雅黑" panose="020B0503020204020204" pitchFamily="34" charset="-122"/>
                <a:ea typeface="微软雅黑" panose="020B0503020204020204" pitchFamily="34" charset="-122"/>
                <a:hlinkClick r:id="rId2" action="ppaction://hlinkfile"/>
              </a:rPr>
              <a:t>最终效果展示</a:t>
            </a:r>
            <a:endParaRPr lang="zh-CN" altLang="en-US" sz="6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695089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3FCA6F-83EC-41A7-811E-29D9E8FC7C76}"/>
              </a:ext>
            </a:extLst>
          </p:cNvPr>
          <p:cNvSpPr txBox="1"/>
          <p:nvPr/>
        </p:nvSpPr>
        <p:spPr>
          <a:xfrm>
            <a:off x="1143000" y="2336800"/>
            <a:ext cx="9906000" cy="1200329"/>
          </a:xfrm>
          <a:prstGeom prst="rect">
            <a:avLst/>
          </a:prstGeom>
          <a:noFill/>
        </p:spPr>
        <p:txBody>
          <a:bodyPr wrap="square" rtlCol="0">
            <a:spAutoFit/>
          </a:bodyPr>
          <a:lstStyle/>
          <a:p>
            <a:pPr algn="ctr"/>
            <a:r>
              <a:rPr lang="en-US" altLang="zh-CN" sz="7200" dirty="0">
                <a:latin typeface="微软雅黑" panose="020B0503020204020204" pitchFamily="34" charset="-122"/>
                <a:ea typeface="微软雅黑" panose="020B0503020204020204" pitchFamily="34" charset="-122"/>
              </a:rPr>
              <a:t>Thanks for Listening</a:t>
            </a:r>
            <a:endParaRPr lang="zh-CN" altLang="en-US" sz="7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9517835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2"/>
          <p:cNvGrpSpPr/>
          <p:nvPr/>
        </p:nvGrpSpPr>
        <p:grpSpPr bwMode="auto">
          <a:xfrm>
            <a:off x="3905249" y="1031875"/>
            <a:ext cx="2452688" cy="5156200"/>
            <a:chOff x="5258250" y="1050900"/>
            <a:chExt cx="2452035" cy="5156930"/>
          </a:xfrm>
        </p:grpSpPr>
        <p:sp>
          <p:nvSpPr>
            <p:cNvPr id="3" name="文本框 2"/>
            <p:cNvSpPr txBox="1"/>
            <p:nvPr/>
          </p:nvSpPr>
          <p:spPr>
            <a:xfrm>
              <a:off x="7038951" y="1050900"/>
              <a:ext cx="671334" cy="5156930"/>
            </a:xfrm>
            <a:custGeom>
              <a:avLst/>
              <a:gdLst>
                <a:gd name="connsiteX0" fmla="*/ 0 w 671085"/>
                <a:gd name="connsiteY0" fmla="*/ 0 h 5156930"/>
                <a:gd name="connsiteX1" fmla="*/ 671085 w 671085"/>
                <a:gd name="connsiteY1" fmla="*/ 0 h 5156930"/>
                <a:gd name="connsiteX2" fmla="*/ 671085 w 671085"/>
                <a:gd name="connsiteY2" fmla="*/ 5156930 h 5156930"/>
                <a:gd name="connsiteX3" fmla="*/ 0 w 671085"/>
                <a:gd name="connsiteY3" fmla="*/ 5156930 h 5156930"/>
              </a:gdLst>
              <a:ahLst/>
              <a:cxnLst>
                <a:cxn ang="0">
                  <a:pos x="connsiteX0" y="connsiteY0"/>
                </a:cxn>
                <a:cxn ang="0">
                  <a:pos x="connsiteX1" y="connsiteY1"/>
                </a:cxn>
                <a:cxn ang="0">
                  <a:pos x="connsiteX2" y="connsiteY2"/>
                </a:cxn>
                <a:cxn ang="0">
                  <a:pos x="connsiteX3" y="connsiteY3"/>
                </a:cxn>
              </a:cxnLst>
              <a:rect l="l" t="t" r="r" b="b"/>
              <a:pathLst>
                <a:path w="671085" h="5156930">
                  <a:moveTo>
                    <a:pt x="0" y="0"/>
                  </a:moveTo>
                  <a:lnTo>
                    <a:pt x="671085" y="0"/>
                  </a:lnTo>
                  <a:lnTo>
                    <a:pt x="671085" y="5156930"/>
                  </a:lnTo>
                  <a:lnTo>
                    <a:pt x="0" y="5156930"/>
                  </a:lnTo>
                  <a:close/>
                </a:path>
              </a:pathLst>
            </a:custGeom>
            <a:solidFill>
              <a:schemeClr val="accent3"/>
            </a:solidFill>
            <a:ln>
              <a:noFill/>
            </a:ln>
            <a:effectLst>
              <a:outerShdw blurRad="50800" dist="38100" dir="2700000" algn="tl" rotWithShape="0">
                <a:prstClr val="black">
                  <a:alpha val="40000"/>
                </a:prstClr>
              </a:outerShdw>
            </a:effectLst>
          </p:spPr>
          <p:txBody>
            <a:bodyPr/>
            <a:lstStyle/>
            <a:p>
              <a:pPr fontAlgn="auto">
                <a:spcBef>
                  <a:spcPts val="0"/>
                </a:spcBef>
                <a:spcAft>
                  <a:spcPts val="0"/>
                </a:spcAft>
                <a:defRPr/>
              </a:pPr>
              <a:endParaRPr lang="zh-CN" altLang="en-US" sz="59500" dirty="0">
                <a:latin typeface="迷你简汉真广标" panose="02010609000101010101" pitchFamily="49" charset="-122"/>
                <a:ea typeface="迷你简汉真广标" panose="02010609000101010101" pitchFamily="49" charset="-122"/>
              </a:endParaRPr>
            </a:p>
          </p:txBody>
        </p:sp>
        <p:sp>
          <p:nvSpPr>
            <p:cNvPr id="4" name="文本框 3"/>
            <p:cNvSpPr txBox="1"/>
            <p:nvPr/>
          </p:nvSpPr>
          <p:spPr>
            <a:xfrm>
              <a:off x="5258250" y="1050900"/>
              <a:ext cx="1780701" cy="5156930"/>
            </a:xfrm>
            <a:custGeom>
              <a:avLst/>
              <a:gdLst>
                <a:gd name="connsiteX0" fmla="*/ 685004 w 1780950"/>
                <a:gd name="connsiteY0" fmla="*/ 0 h 5156930"/>
                <a:gd name="connsiteX1" fmla="*/ 1780950 w 1780950"/>
                <a:gd name="connsiteY1" fmla="*/ 0 h 5156930"/>
                <a:gd name="connsiteX2" fmla="*/ 1780950 w 1780950"/>
                <a:gd name="connsiteY2" fmla="*/ 5156930 h 5156930"/>
                <a:gd name="connsiteX3" fmla="*/ 1275818 w 1780950"/>
                <a:gd name="connsiteY3" fmla="*/ 5156930 h 5156930"/>
                <a:gd name="connsiteX4" fmla="*/ 1275818 w 1780950"/>
                <a:gd name="connsiteY4" fmla="*/ 916932 h 5156930"/>
                <a:gd name="connsiteX5" fmla="*/ 0 w 1780950"/>
                <a:gd name="connsiteY5" fmla="*/ 916932 h 5156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0950" h="5156930">
                  <a:moveTo>
                    <a:pt x="685004" y="0"/>
                  </a:moveTo>
                  <a:lnTo>
                    <a:pt x="1780950" y="0"/>
                  </a:lnTo>
                  <a:lnTo>
                    <a:pt x="1780950" y="5156930"/>
                  </a:lnTo>
                  <a:lnTo>
                    <a:pt x="1275818" y="5156930"/>
                  </a:lnTo>
                  <a:lnTo>
                    <a:pt x="1275818" y="916932"/>
                  </a:lnTo>
                  <a:lnTo>
                    <a:pt x="0" y="916932"/>
                  </a:lnTo>
                  <a:close/>
                </a:path>
              </a:pathLst>
            </a:custGeom>
            <a:solidFill>
              <a:schemeClr val="tx1">
                <a:lumMod val="75000"/>
                <a:lumOff val="25000"/>
              </a:schemeClr>
            </a:solidFill>
            <a:ln>
              <a:noFill/>
            </a:ln>
            <a:effectLst>
              <a:outerShdw blurRad="50800" dist="38100" dir="8100000" algn="tr" rotWithShape="0">
                <a:prstClr val="black">
                  <a:alpha val="40000"/>
                </a:prstClr>
              </a:outerShdw>
            </a:effectLst>
          </p:spPr>
          <p:txBody>
            <a:bodyPr/>
            <a:lstStyle/>
            <a:p>
              <a:pPr fontAlgn="auto">
                <a:spcBef>
                  <a:spcPts val="0"/>
                </a:spcBef>
                <a:spcAft>
                  <a:spcPts val="0"/>
                </a:spcAft>
                <a:defRPr/>
              </a:pPr>
              <a:endParaRPr lang="zh-CN" altLang="en-US" sz="59500" dirty="0">
                <a:latin typeface="迷你简汉真广标" panose="02010609000101010101" pitchFamily="49" charset="-122"/>
                <a:ea typeface="迷你简汉真广标" panose="02010609000101010101" pitchFamily="49" charset="-122"/>
              </a:endParaRPr>
            </a:p>
          </p:txBody>
        </p:sp>
      </p:grpSp>
      <p:sp>
        <p:nvSpPr>
          <p:cNvPr id="7" name="文本框 24"/>
          <p:cNvSpPr txBox="1">
            <a:spLocks noChangeArrowheads="1"/>
          </p:cNvSpPr>
          <p:nvPr/>
        </p:nvSpPr>
        <p:spPr bwMode="auto">
          <a:xfrm>
            <a:off x="2304436" y="2698467"/>
            <a:ext cx="2770218"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r" eaLnBrk="1" hangingPunct="1"/>
            <a:r>
              <a:rPr lang="en-US" altLang="zh-CN" sz="6000" dirty="0">
                <a:latin typeface="迷你简汉真广标"/>
                <a:ea typeface="迷你简汉真广标"/>
                <a:cs typeface="迷你简汉真广标"/>
              </a:rPr>
              <a:t>PART     ONE</a:t>
            </a:r>
            <a:endParaRPr lang="zh-CN" altLang="en-US" sz="6000" dirty="0">
              <a:latin typeface="迷你简汉真广标"/>
              <a:ea typeface="迷你简汉真广标"/>
              <a:cs typeface="迷你简汉真广标"/>
            </a:endParaRPr>
          </a:p>
        </p:txBody>
      </p:sp>
      <p:sp>
        <p:nvSpPr>
          <p:cNvPr id="9" name="矩形 8"/>
          <p:cNvSpPr/>
          <p:nvPr/>
        </p:nvSpPr>
        <p:spPr>
          <a:xfrm>
            <a:off x="6677214" y="5625720"/>
            <a:ext cx="3891855" cy="646331"/>
          </a:xfrm>
          <a:prstGeom prst="rect">
            <a:avLst/>
          </a:prstGeom>
        </p:spPr>
        <p:txBody>
          <a:bodyPr wrap="square">
            <a:spAutoFit/>
          </a:bodyPr>
          <a:lstStyle/>
          <a:p>
            <a:r>
              <a:rPr lang="zh-CN" altLang="en-US" sz="3600" b="1" dirty="0">
                <a:solidFill>
                  <a:schemeClr val="accent3"/>
                </a:solidFill>
                <a:latin typeface="Microsoft YaHei" panose="020B0503020204020204" pitchFamily="34" charset="-122"/>
                <a:ea typeface="Microsoft YaHei" panose="020B0503020204020204" pitchFamily="34" charset="-122"/>
              </a:rPr>
              <a:t>功能回顾</a:t>
            </a: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4605051" y="1773819"/>
            <a:ext cx="1469585" cy="3605200"/>
            <a:chOff x="4605051" y="1773819"/>
            <a:chExt cx="1469585" cy="3605200"/>
          </a:xfrm>
        </p:grpSpPr>
        <p:cxnSp>
          <p:nvCxnSpPr>
            <p:cNvPr id="8" name="直接连接符 7"/>
            <p:cNvCxnSpPr/>
            <p:nvPr/>
          </p:nvCxnSpPr>
          <p:spPr>
            <a:xfrm>
              <a:off x="5281421" y="1773819"/>
              <a:ext cx="0" cy="3605200"/>
            </a:xfrm>
            <a:prstGeom prst="line">
              <a:avLst/>
            </a:prstGeom>
            <a:ln w="22225">
              <a:solidFill>
                <a:srgbClr val="404040"/>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281421" y="1773819"/>
              <a:ext cx="793215" cy="0"/>
            </a:xfrm>
            <a:prstGeom prst="line">
              <a:avLst/>
            </a:prstGeom>
            <a:ln w="22225">
              <a:solidFill>
                <a:srgbClr val="404040"/>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605051" y="3575109"/>
              <a:ext cx="1469585" cy="0"/>
            </a:xfrm>
            <a:prstGeom prst="line">
              <a:avLst/>
            </a:prstGeom>
            <a:ln w="22225">
              <a:solidFill>
                <a:srgbClr val="40404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281421" y="5376399"/>
              <a:ext cx="793215" cy="0"/>
            </a:xfrm>
            <a:prstGeom prst="line">
              <a:avLst/>
            </a:prstGeom>
            <a:ln w="22225">
              <a:solidFill>
                <a:srgbClr val="404040"/>
              </a:solidFill>
              <a:tailEnd type="none"/>
            </a:ln>
          </p:spPr>
          <p:style>
            <a:lnRef idx="1">
              <a:schemeClr val="accent1"/>
            </a:lnRef>
            <a:fillRef idx="0">
              <a:schemeClr val="accent1"/>
            </a:fillRef>
            <a:effectRef idx="0">
              <a:schemeClr val="accent1"/>
            </a:effectRef>
            <a:fontRef idx="minor">
              <a:schemeClr val="tx1"/>
            </a:fontRef>
          </p:style>
        </p:cxnSp>
      </p:grpSp>
      <p:sp>
        <p:nvSpPr>
          <p:cNvPr id="19" name="矩形 18"/>
          <p:cNvSpPr/>
          <p:nvPr/>
        </p:nvSpPr>
        <p:spPr>
          <a:xfrm>
            <a:off x="6200060" y="1450417"/>
            <a:ext cx="736599" cy="646803"/>
          </a:xfrm>
          <a:prstGeom prst="rect">
            <a:avLst/>
          </a:prstGeom>
          <a:solidFill>
            <a:schemeClr val="bg1"/>
          </a:solidFill>
          <a:ln>
            <a:solidFill>
              <a:srgbClr val="40404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lumMod val="75000"/>
                    <a:lumOff val="25000"/>
                  </a:schemeClr>
                </a:solidFill>
                <a:latin typeface="Microsoft YaHei" panose="020B0503020204020204" pitchFamily="34" charset="-122"/>
                <a:ea typeface="Microsoft YaHei" panose="020B0503020204020204" pitchFamily="34" charset="-122"/>
              </a:rPr>
              <a:t>A</a:t>
            </a: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22" name="矩形 21"/>
          <p:cNvSpPr/>
          <p:nvPr/>
        </p:nvSpPr>
        <p:spPr>
          <a:xfrm>
            <a:off x="6211357" y="3259836"/>
            <a:ext cx="736599" cy="646803"/>
          </a:xfrm>
          <a:prstGeom prst="rect">
            <a:avLst/>
          </a:prstGeom>
          <a:solidFill>
            <a:schemeClr val="bg1"/>
          </a:solidFill>
          <a:ln>
            <a:solidFill>
              <a:srgbClr val="40404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lumMod val="75000"/>
                    <a:lumOff val="25000"/>
                  </a:schemeClr>
                </a:solidFill>
                <a:latin typeface="Microsoft YaHei" panose="020B0503020204020204" pitchFamily="34" charset="-122"/>
                <a:ea typeface="Microsoft YaHei" panose="020B0503020204020204" pitchFamily="34" charset="-122"/>
              </a:rPr>
              <a:t>B</a:t>
            </a: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25" name="矩形 24"/>
          <p:cNvSpPr/>
          <p:nvPr/>
        </p:nvSpPr>
        <p:spPr>
          <a:xfrm>
            <a:off x="6200060" y="5052997"/>
            <a:ext cx="736599" cy="646803"/>
          </a:xfrm>
          <a:prstGeom prst="rect">
            <a:avLst/>
          </a:prstGeom>
          <a:solidFill>
            <a:schemeClr val="bg1"/>
          </a:solidFill>
          <a:ln>
            <a:solidFill>
              <a:srgbClr val="40404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lumMod val="75000"/>
                    <a:lumOff val="25000"/>
                  </a:schemeClr>
                </a:solidFill>
                <a:latin typeface="Microsoft YaHei" panose="020B0503020204020204" pitchFamily="34" charset="-122"/>
                <a:ea typeface="Microsoft YaHei" panose="020B0503020204020204" pitchFamily="34" charset="-122"/>
              </a:rPr>
              <a:t>C</a:t>
            </a: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nvGrpSpPr>
          <p:cNvPr id="3" name="组合 2"/>
          <p:cNvGrpSpPr/>
          <p:nvPr/>
        </p:nvGrpSpPr>
        <p:grpSpPr>
          <a:xfrm>
            <a:off x="2451108" y="2634884"/>
            <a:ext cx="1802237" cy="1780596"/>
            <a:chOff x="2451108" y="2634884"/>
            <a:chExt cx="1802237" cy="1780596"/>
          </a:xfrm>
        </p:grpSpPr>
        <p:sp>
          <p:nvSpPr>
            <p:cNvPr id="4" name="矩形 3"/>
            <p:cNvSpPr/>
            <p:nvPr/>
          </p:nvSpPr>
          <p:spPr>
            <a:xfrm>
              <a:off x="2451108" y="2634884"/>
              <a:ext cx="1802237" cy="1780596"/>
            </a:xfrm>
            <a:prstGeom prst="rect">
              <a:avLst/>
            </a:prstGeom>
            <a:solidFill>
              <a:srgbClr val="40404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Microsoft YaHei" panose="020B0503020204020204" pitchFamily="34" charset="-122"/>
                <a:ea typeface="Microsoft YaHei" panose="020B0503020204020204" pitchFamily="34" charset="-122"/>
              </a:endParaRPr>
            </a:p>
          </p:txBody>
        </p:sp>
        <p:sp>
          <p:nvSpPr>
            <p:cNvPr id="2" name="文本框 1"/>
            <p:cNvSpPr txBox="1"/>
            <p:nvPr/>
          </p:nvSpPr>
          <p:spPr>
            <a:xfrm>
              <a:off x="2746930" y="3170354"/>
              <a:ext cx="1210588" cy="707886"/>
            </a:xfrm>
            <a:prstGeom prst="rect">
              <a:avLst/>
            </a:prstGeom>
            <a:noFill/>
          </p:spPr>
          <p:txBody>
            <a:bodyPr wrap="none" rtlCol="0">
              <a:spAutoFit/>
            </a:bodyPr>
            <a:lstStyle/>
            <a:p>
              <a:r>
                <a:rPr lang="zh-CN" altLang="en-US" sz="4000" dirty="0">
                  <a:solidFill>
                    <a:schemeClr val="bg1"/>
                  </a:solidFill>
                  <a:latin typeface="Microsoft YaHei Light" panose="020B0502040204020203" pitchFamily="34" charset="-122"/>
                  <a:ea typeface="Microsoft YaHei Light" panose="020B0502040204020203" pitchFamily="34" charset="-122"/>
                </a:rPr>
                <a:t>功能</a:t>
              </a:r>
            </a:p>
          </p:txBody>
        </p:sp>
      </p:grpSp>
      <p:sp>
        <p:nvSpPr>
          <p:cNvPr id="20" name="矩形 19"/>
          <p:cNvSpPr/>
          <p:nvPr/>
        </p:nvSpPr>
        <p:spPr>
          <a:xfrm>
            <a:off x="869348" y="386529"/>
            <a:ext cx="1415772" cy="461665"/>
          </a:xfrm>
          <a:prstGeom prst="rect">
            <a:avLst/>
          </a:prstGeom>
          <a:noFill/>
        </p:spPr>
        <p:txBody>
          <a:bodyPr wrap="none">
            <a:spAutoFit/>
          </a:bodyPr>
          <a:lstStyle/>
          <a:p>
            <a:pPr algn="ctr"/>
            <a:r>
              <a:rPr lang="zh-CN" altLang="en-US" sz="2400" b="1" dirty="0">
                <a:solidFill>
                  <a:schemeClr val="tx1">
                    <a:lumMod val="75000"/>
                    <a:lumOff val="25000"/>
                  </a:schemeClr>
                </a:solidFill>
                <a:latin typeface="Microsoft YaHei Light" panose="020B0502040204020203" pitchFamily="34" charset="-122"/>
                <a:ea typeface="Microsoft YaHei Light" panose="020B0502040204020203" pitchFamily="34" charset="-122"/>
              </a:rPr>
              <a:t>功能介绍</a:t>
            </a:r>
          </a:p>
        </p:txBody>
      </p:sp>
      <p:sp>
        <p:nvSpPr>
          <p:cNvPr id="21" name="矩形 20"/>
          <p:cNvSpPr/>
          <p:nvPr/>
        </p:nvSpPr>
        <p:spPr>
          <a:xfrm>
            <a:off x="258794" y="334428"/>
            <a:ext cx="698500" cy="54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75000"/>
                    <a:lumOff val="25000"/>
                  </a:schemeClr>
                </a:solidFill>
                <a:latin typeface="+mj-lt"/>
                <a:ea typeface="Microsoft YaHei" panose="020B0503020204020204" pitchFamily="34" charset="-122"/>
              </a:rPr>
              <a:t>03</a:t>
            </a:r>
            <a:endParaRPr lang="zh-CN" altLang="en-US" sz="2400" b="1" dirty="0">
              <a:solidFill>
                <a:schemeClr val="tx1">
                  <a:lumMod val="75000"/>
                  <a:lumOff val="25000"/>
                </a:schemeClr>
              </a:solidFill>
              <a:latin typeface="+mj-lt"/>
              <a:ea typeface="Microsoft YaHei" panose="020B0503020204020204" pitchFamily="34" charset="-122"/>
            </a:endParaRPr>
          </a:p>
        </p:txBody>
      </p:sp>
      <p:grpSp>
        <p:nvGrpSpPr>
          <p:cNvPr id="23" name="组合 22"/>
          <p:cNvGrpSpPr/>
          <p:nvPr/>
        </p:nvGrpSpPr>
        <p:grpSpPr>
          <a:xfrm>
            <a:off x="346483" y="280751"/>
            <a:ext cx="523122" cy="653826"/>
            <a:chOff x="2668588" y="1189513"/>
            <a:chExt cx="3238500" cy="4047650"/>
          </a:xfrm>
        </p:grpSpPr>
        <p:grpSp>
          <p:nvGrpSpPr>
            <p:cNvPr id="24" name="组合 23"/>
            <p:cNvGrpSpPr/>
            <p:nvPr/>
          </p:nvGrpSpPr>
          <p:grpSpPr>
            <a:xfrm>
              <a:off x="2668588" y="1189513"/>
              <a:ext cx="3238500" cy="1309688"/>
              <a:chOff x="4478338" y="1241901"/>
              <a:chExt cx="3238500" cy="1309688"/>
            </a:xfrm>
          </p:grpSpPr>
          <p:sp>
            <p:nvSpPr>
              <p:cNvPr id="37" name="Freeform 5"/>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sp>
            <p:nvSpPr>
              <p:cNvPr id="38" name="Freeform 9"/>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grpSp>
        <p:grpSp>
          <p:nvGrpSpPr>
            <p:cNvPr id="26" name="组合 25"/>
            <p:cNvGrpSpPr/>
            <p:nvPr/>
          </p:nvGrpSpPr>
          <p:grpSpPr>
            <a:xfrm>
              <a:off x="2668588" y="3924300"/>
              <a:ext cx="3238500" cy="1312863"/>
              <a:chOff x="4478338" y="3976688"/>
              <a:chExt cx="3238500" cy="1312863"/>
            </a:xfrm>
          </p:grpSpPr>
          <p:sp>
            <p:nvSpPr>
              <p:cNvPr id="33" name="Freeform 6"/>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sp>
            <p:nvSpPr>
              <p:cNvPr id="35" name="Freeform 7"/>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sp>
            <p:nvSpPr>
              <p:cNvPr id="36" name="Freeform 8"/>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grpSp>
      </p:grpSp>
      <p:sp>
        <p:nvSpPr>
          <p:cNvPr id="31" name="文本框 30"/>
          <p:cNvSpPr txBox="1"/>
          <p:nvPr/>
        </p:nvSpPr>
        <p:spPr>
          <a:xfrm>
            <a:off x="7062083" y="1419875"/>
            <a:ext cx="2236510" cy="707886"/>
          </a:xfrm>
          <a:prstGeom prst="rect">
            <a:avLst/>
          </a:prstGeom>
          <a:noFill/>
        </p:spPr>
        <p:txBody>
          <a:bodyPr wrap="none" rtlCol="0">
            <a:spAutoFit/>
          </a:bodyPr>
          <a:lstStyle/>
          <a:p>
            <a:r>
              <a:rPr lang="zh-CN" altLang="en-US" sz="4000" dirty="0">
                <a:solidFill>
                  <a:schemeClr val="tx1">
                    <a:lumMod val="95000"/>
                    <a:lumOff val="5000"/>
                  </a:schemeClr>
                </a:solidFill>
                <a:latin typeface="Microsoft YaHei Light" panose="020B0502040204020203" pitchFamily="34" charset="-122"/>
                <a:ea typeface="Microsoft YaHei Light" panose="020B0502040204020203" pitchFamily="34" charset="-122"/>
              </a:rPr>
              <a:t>目标跟踪</a:t>
            </a:r>
          </a:p>
        </p:txBody>
      </p:sp>
      <p:sp>
        <p:nvSpPr>
          <p:cNvPr id="32" name="文本框 31"/>
          <p:cNvSpPr txBox="1"/>
          <p:nvPr/>
        </p:nvSpPr>
        <p:spPr>
          <a:xfrm>
            <a:off x="7084677" y="3171239"/>
            <a:ext cx="2236510" cy="707886"/>
          </a:xfrm>
          <a:prstGeom prst="rect">
            <a:avLst/>
          </a:prstGeom>
          <a:noFill/>
        </p:spPr>
        <p:txBody>
          <a:bodyPr wrap="none" rtlCol="0">
            <a:spAutoFit/>
          </a:bodyPr>
          <a:lstStyle/>
          <a:p>
            <a:r>
              <a:rPr lang="zh-CN" altLang="en-US" sz="4000" dirty="0">
                <a:solidFill>
                  <a:schemeClr val="tx1">
                    <a:lumMod val="95000"/>
                    <a:lumOff val="5000"/>
                  </a:schemeClr>
                </a:solidFill>
                <a:latin typeface="Microsoft YaHei Light" panose="020B0502040204020203" pitchFamily="34" charset="-122"/>
                <a:ea typeface="Microsoft YaHei Light" panose="020B0502040204020203" pitchFamily="34" charset="-122"/>
              </a:rPr>
              <a:t>自动巡逻</a:t>
            </a:r>
          </a:p>
        </p:txBody>
      </p:sp>
      <p:sp>
        <p:nvSpPr>
          <p:cNvPr id="39" name="文本框 38"/>
          <p:cNvSpPr txBox="1"/>
          <p:nvPr/>
        </p:nvSpPr>
        <p:spPr>
          <a:xfrm>
            <a:off x="7062083" y="5022455"/>
            <a:ext cx="2236510" cy="707886"/>
          </a:xfrm>
          <a:prstGeom prst="rect">
            <a:avLst/>
          </a:prstGeom>
          <a:noFill/>
        </p:spPr>
        <p:txBody>
          <a:bodyPr wrap="none" rtlCol="0">
            <a:spAutoFit/>
          </a:bodyPr>
          <a:lstStyle/>
          <a:p>
            <a:r>
              <a:rPr lang="zh-CN" altLang="en-US" sz="4000" dirty="0">
                <a:solidFill>
                  <a:schemeClr val="tx1">
                    <a:lumMod val="95000"/>
                    <a:lumOff val="5000"/>
                  </a:schemeClr>
                </a:solidFill>
                <a:latin typeface="Microsoft YaHei Light" panose="020B0502040204020203" pitchFamily="34" charset="-122"/>
                <a:ea typeface="Microsoft YaHei Light" panose="020B0502040204020203" pitchFamily="34" charset="-122"/>
              </a:rPr>
              <a:t>手势识别</a:t>
            </a: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p:cTn id="17" dur="500" fill="hold"/>
                                        <p:tgtEl>
                                          <p:spTgt spid="25"/>
                                        </p:tgtEl>
                                        <p:attrNameLst>
                                          <p:attrName>ppt_w</p:attrName>
                                        </p:attrNameLst>
                                      </p:cBhvr>
                                      <p:tavLst>
                                        <p:tav tm="0">
                                          <p:val>
                                            <p:fltVal val="0"/>
                                          </p:val>
                                        </p:tav>
                                        <p:tav tm="100000">
                                          <p:val>
                                            <p:strVal val="#ppt_w"/>
                                          </p:val>
                                        </p:tav>
                                      </p:tavLst>
                                    </p:anim>
                                    <p:anim calcmode="lin" valueType="num">
                                      <p:cBhvr>
                                        <p:cTn id="18" dur="500" fill="hold"/>
                                        <p:tgtEl>
                                          <p:spTgt spid="25"/>
                                        </p:tgtEl>
                                        <p:attrNameLst>
                                          <p:attrName>ppt_h</p:attrName>
                                        </p:attrNameLst>
                                      </p:cBhvr>
                                      <p:tavLst>
                                        <p:tav tm="0">
                                          <p:val>
                                            <p:fltVal val="0"/>
                                          </p:val>
                                        </p:tav>
                                        <p:tav tm="100000">
                                          <p:val>
                                            <p:strVal val="#ppt_h"/>
                                          </p:val>
                                        </p:tav>
                                      </p:tavLst>
                                    </p:anim>
                                    <p:animEffect transition="in" filter="fade">
                                      <p:cBhvr>
                                        <p:cTn id="1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2" grpId="0" animBg="1"/>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8794" y="334428"/>
            <a:ext cx="698500" cy="54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75000"/>
                    <a:lumOff val="25000"/>
                  </a:schemeClr>
                </a:solidFill>
                <a:latin typeface="+mj-lt"/>
                <a:ea typeface="Microsoft YaHei" panose="020B0503020204020204" pitchFamily="34" charset="-122"/>
              </a:rPr>
              <a:t>04</a:t>
            </a:r>
            <a:endParaRPr lang="zh-CN" altLang="en-US" sz="2400" b="1" dirty="0">
              <a:solidFill>
                <a:schemeClr val="tx1">
                  <a:lumMod val="75000"/>
                  <a:lumOff val="25000"/>
                </a:schemeClr>
              </a:solidFill>
              <a:latin typeface="+mj-lt"/>
              <a:ea typeface="Microsoft YaHei" panose="020B0503020204020204" pitchFamily="34" charset="-122"/>
            </a:endParaRPr>
          </a:p>
        </p:txBody>
      </p:sp>
      <p:grpSp>
        <p:nvGrpSpPr>
          <p:cNvPr id="5" name="组合 4"/>
          <p:cNvGrpSpPr/>
          <p:nvPr/>
        </p:nvGrpSpPr>
        <p:grpSpPr>
          <a:xfrm>
            <a:off x="346483" y="280751"/>
            <a:ext cx="523122" cy="653826"/>
            <a:chOff x="2668588" y="1189513"/>
            <a:chExt cx="3238500" cy="4047650"/>
          </a:xfrm>
        </p:grpSpPr>
        <p:grpSp>
          <p:nvGrpSpPr>
            <p:cNvPr id="6" name="组合 5"/>
            <p:cNvGrpSpPr/>
            <p:nvPr/>
          </p:nvGrpSpPr>
          <p:grpSpPr>
            <a:xfrm>
              <a:off x="2668588" y="1189513"/>
              <a:ext cx="3238500" cy="1309688"/>
              <a:chOff x="4478338" y="1241901"/>
              <a:chExt cx="3238500" cy="1309688"/>
            </a:xfrm>
          </p:grpSpPr>
          <p:sp>
            <p:nvSpPr>
              <p:cNvPr id="11" name="Freeform 5"/>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sp>
            <p:nvSpPr>
              <p:cNvPr id="12" name="Freeform 9"/>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grpSp>
        <p:grpSp>
          <p:nvGrpSpPr>
            <p:cNvPr id="7" name="组合 6"/>
            <p:cNvGrpSpPr/>
            <p:nvPr/>
          </p:nvGrpSpPr>
          <p:grpSpPr>
            <a:xfrm>
              <a:off x="2668588" y="3924300"/>
              <a:ext cx="3238500" cy="1312863"/>
              <a:chOff x="4478338" y="3976688"/>
              <a:chExt cx="3238500" cy="1312863"/>
            </a:xfrm>
          </p:grpSpPr>
          <p:sp>
            <p:nvSpPr>
              <p:cNvPr id="8" name="Freeform 6"/>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sp>
            <p:nvSpPr>
              <p:cNvPr id="9" name="Freeform 7"/>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sp>
            <p:nvSpPr>
              <p:cNvPr id="10" name="Freeform 8"/>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grpSp>
      </p:grpSp>
      <p:sp>
        <p:nvSpPr>
          <p:cNvPr id="13" name="矩形 12"/>
          <p:cNvSpPr/>
          <p:nvPr/>
        </p:nvSpPr>
        <p:spPr>
          <a:xfrm>
            <a:off x="888069" y="312472"/>
            <a:ext cx="1826141" cy="584775"/>
          </a:xfrm>
          <a:prstGeom prst="rect">
            <a:avLst/>
          </a:prstGeom>
          <a:noFill/>
        </p:spPr>
        <p:txBody>
          <a:bodyPr wrap="none">
            <a:spAutoFit/>
          </a:bodyPr>
          <a:lstStyle/>
          <a:p>
            <a:pPr algn="ctr"/>
            <a:r>
              <a:rPr lang="zh-CN" altLang="en-US" sz="3200" b="1" dirty="0">
                <a:solidFill>
                  <a:schemeClr val="tx1">
                    <a:lumMod val="75000"/>
                    <a:lumOff val="25000"/>
                  </a:schemeClr>
                </a:solidFill>
                <a:latin typeface="Microsoft YaHei Light" panose="020B0502040204020203" pitchFamily="34" charset="-122"/>
                <a:ea typeface="Microsoft YaHei Light" panose="020B0502040204020203" pitchFamily="34" charset="-122"/>
              </a:rPr>
              <a:t>目标跟踪</a:t>
            </a:r>
          </a:p>
        </p:txBody>
      </p:sp>
      <p:sp>
        <p:nvSpPr>
          <p:cNvPr id="2" name="文本框 1"/>
          <p:cNvSpPr txBox="1"/>
          <p:nvPr/>
        </p:nvSpPr>
        <p:spPr>
          <a:xfrm>
            <a:off x="5758302" y="2475307"/>
            <a:ext cx="6038850" cy="2677656"/>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t>人体骨架识别库 </a:t>
            </a:r>
            <a:r>
              <a:rPr lang="en-US" altLang="zh-CN" sz="2800" dirty="0"/>
              <a:t>- </a:t>
            </a:r>
            <a:r>
              <a:rPr lang="zh-CN" altLang="en-US" sz="2800" dirty="0"/>
              <a:t>确定目标</a:t>
            </a:r>
          </a:p>
          <a:p>
            <a:pPr marL="457200" indent="-457200">
              <a:buFont typeface="Arial" panose="020B0604020202020204" pitchFamily="34" charset="0"/>
              <a:buChar char="•"/>
            </a:pPr>
            <a:endParaRPr lang="en-US" altLang="zh-CN" sz="2800" dirty="0"/>
          </a:p>
          <a:p>
            <a:pPr marL="457200" indent="-457200">
              <a:buFont typeface="Arial" panose="020B0604020202020204" pitchFamily="34" charset="0"/>
              <a:buChar char="•"/>
            </a:pPr>
            <a:r>
              <a:rPr lang="zh-CN" altLang="en-US" sz="2800" dirty="0"/>
              <a:t>特定颜色识别 </a:t>
            </a:r>
            <a:r>
              <a:rPr lang="en-US" altLang="zh-CN" sz="2800" dirty="0"/>
              <a:t>– </a:t>
            </a:r>
            <a:r>
              <a:rPr lang="zh-CN" altLang="en-US" sz="2800" dirty="0"/>
              <a:t>判断目标性质</a:t>
            </a:r>
          </a:p>
          <a:p>
            <a:pPr marL="457200" indent="-457200">
              <a:buFont typeface="Arial" panose="020B0604020202020204" pitchFamily="34" charset="0"/>
              <a:buChar char="•"/>
            </a:pPr>
            <a:endParaRPr lang="en-US" altLang="zh-CN" sz="2800" dirty="0"/>
          </a:p>
          <a:p>
            <a:pPr marL="457200" indent="-457200">
              <a:buFont typeface="Arial" panose="020B0604020202020204" pitchFamily="34" charset="0"/>
              <a:buChar char="•"/>
            </a:pPr>
            <a:r>
              <a:rPr lang="zh-CN" altLang="en-US" sz="2800" dirty="0"/>
              <a:t>激光雷达进行前方测距 </a:t>
            </a:r>
            <a:r>
              <a:rPr lang="en-US" altLang="zh-CN" sz="2800" dirty="0"/>
              <a:t>- </a:t>
            </a:r>
            <a:r>
              <a:rPr lang="zh-CN" altLang="en-US" sz="2800" dirty="0"/>
              <a:t>保持距离</a:t>
            </a:r>
          </a:p>
          <a:p>
            <a:pPr marL="457200" indent="-457200">
              <a:buFont typeface="Arial" panose="020B0604020202020204" pitchFamily="34" charset="0"/>
              <a:buChar char="•"/>
            </a:pPr>
            <a:endParaRPr lang="zh-CN" altLang="en-US" sz="2800" dirty="0"/>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95" y="2142322"/>
            <a:ext cx="4352925" cy="31242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8794" y="334428"/>
            <a:ext cx="698500" cy="54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75000"/>
                    <a:lumOff val="25000"/>
                  </a:schemeClr>
                </a:solidFill>
                <a:latin typeface="+mj-lt"/>
                <a:ea typeface="Microsoft YaHei" panose="020B0503020204020204" pitchFamily="34" charset="-122"/>
              </a:rPr>
              <a:t>05</a:t>
            </a:r>
            <a:endParaRPr lang="zh-CN" altLang="en-US" sz="2400" b="1" dirty="0">
              <a:solidFill>
                <a:schemeClr val="tx1">
                  <a:lumMod val="75000"/>
                  <a:lumOff val="25000"/>
                </a:schemeClr>
              </a:solidFill>
              <a:latin typeface="+mj-lt"/>
              <a:ea typeface="Microsoft YaHei" panose="020B0503020204020204" pitchFamily="34" charset="-122"/>
            </a:endParaRPr>
          </a:p>
        </p:txBody>
      </p:sp>
      <p:grpSp>
        <p:nvGrpSpPr>
          <p:cNvPr id="5" name="组合 4"/>
          <p:cNvGrpSpPr/>
          <p:nvPr/>
        </p:nvGrpSpPr>
        <p:grpSpPr>
          <a:xfrm>
            <a:off x="346483" y="280751"/>
            <a:ext cx="523122" cy="653826"/>
            <a:chOff x="2668588" y="1189513"/>
            <a:chExt cx="3238500" cy="4047650"/>
          </a:xfrm>
        </p:grpSpPr>
        <p:grpSp>
          <p:nvGrpSpPr>
            <p:cNvPr id="6" name="组合 5"/>
            <p:cNvGrpSpPr/>
            <p:nvPr/>
          </p:nvGrpSpPr>
          <p:grpSpPr>
            <a:xfrm>
              <a:off x="2668588" y="1189513"/>
              <a:ext cx="3238500" cy="1309688"/>
              <a:chOff x="4478338" y="1241901"/>
              <a:chExt cx="3238500" cy="1309688"/>
            </a:xfrm>
          </p:grpSpPr>
          <p:sp>
            <p:nvSpPr>
              <p:cNvPr id="11" name="Freeform 5"/>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sp>
            <p:nvSpPr>
              <p:cNvPr id="12" name="Freeform 9"/>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grpSp>
        <p:grpSp>
          <p:nvGrpSpPr>
            <p:cNvPr id="7" name="组合 6"/>
            <p:cNvGrpSpPr/>
            <p:nvPr/>
          </p:nvGrpSpPr>
          <p:grpSpPr>
            <a:xfrm>
              <a:off x="2668588" y="3924300"/>
              <a:ext cx="3238500" cy="1312863"/>
              <a:chOff x="4478338" y="3976688"/>
              <a:chExt cx="3238500" cy="1312863"/>
            </a:xfrm>
          </p:grpSpPr>
          <p:sp>
            <p:nvSpPr>
              <p:cNvPr id="8" name="Freeform 6"/>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sp>
            <p:nvSpPr>
              <p:cNvPr id="9" name="Freeform 7"/>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sp>
            <p:nvSpPr>
              <p:cNvPr id="10" name="Freeform 8"/>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grpSp>
      </p:grpSp>
      <p:sp>
        <p:nvSpPr>
          <p:cNvPr id="13" name="矩形 12"/>
          <p:cNvSpPr/>
          <p:nvPr/>
        </p:nvSpPr>
        <p:spPr>
          <a:xfrm>
            <a:off x="975758" y="315276"/>
            <a:ext cx="1826141" cy="584775"/>
          </a:xfrm>
          <a:prstGeom prst="rect">
            <a:avLst/>
          </a:prstGeom>
          <a:noFill/>
        </p:spPr>
        <p:txBody>
          <a:bodyPr wrap="none">
            <a:spAutoFit/>
          </a:bodyPr>
          <a:lstStyle/>
          <a:p>
            <a:pPr algn="ctr"/>
            <a:r>
              <a:rPr lang="zh-CN" altLang="en-US" sz="3200" b="1" dirty="0">
                <a:solidFill>
                  <a:schemeClr val="tx1">
                    <a:lumMod val="75000"/>
                    <a:lumOff val="25000"/>
                  </a:schemeClr>
                </a:solidFill>
                <a:latin typeface="Microsoft YaHei Light" panose="020B0502040204020203" pitchFamily="34" charset="-122"/>
                <a:ea typeface="Microsoft YaHei Light" panose="020B0502040204020203" pitchFamily="34" charset="-122"/>
              </a:rPr>
              <a:t>自动巡逻</a:t>
            </a:r>
          </a:p>
        </p:txBody>
      </p:sp>
      <p:sp>
        <p:nvSpPr>
          <p:cNvPr id="14" name="文本框 13"/>
          <p:cNvSpPr txBox="1"/>
          <p:nvPr/>
        </p:nvSpPr>
        <p:spPr>
          <a:xfrm>
            <a:off x="6122035" y="2909570"/>
            <a:ext cx="5436235" cy="1383665"/>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t>自动原地掉头 </a:t>
            </a:r>
            <a:r>
              <a:rPr lang="en-US" altLang="zh-CN" sz="2800" dirty="0"/>
              <a:t>- </a:t>
            </a:r>
            <a:r>
              <a:rPr lang="zh-CN" altLang="en-US" sz="2800" dirty="0"/>
              <a:t>倒车入库技巧</a:t>
            </a:r>
          </a:p>
          <a:p>
            <a:pPr marL="457200" indent="-457200">
              <a:buFont typeface="Arial" panose="020B0604020202020204" pitchFamily="34" charset="0"/>
              <a:buChar char="•"/>
            </a:pPr>
            <a:endParaRPr lang="en-US" altLang="zh-CN" sz="2800" dirty="0"/>
          </a:p>
          <a:p>
            <a:pPr marL="457200" indent="-457200">
              <a:buFont typeface="Arial" panose="020B0604020202020204" pitchFamily="34" charset="0"/>
              <a:buChar char="•"/>
            </a:pPr>
            <a:r>
              <a:rPr lang="zh-CN" altLang="en-US" sz="2800" dirty="0"/>
              <a:t>固定路线巡逻 </a:t>
            </a:r>
            <a:r>
              <a:rPr lang="en-US" altLang="zh-CN" sz="2800" dirty="0"/>
              <a:t>- </a:t>
            </a:r>
            <a:r>
              <a:rPr lang="zh-CN" altLang="en-US" sz="2800" dirty="0"/>
              <a:t>小车行驶技巧</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289" y="2015357"/>
            <a:ext cx="4762500" cy="3171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8794" y="334428"/>
            <a:ext cx="698500" cy="54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75000"/>
                    <a:lumOff val="25000"/>
                  </a:schemeClr>
                </a:solidFill>
                <a:latin typeface="+mj-lt"/>
                <a:ea typeface="Microsoft YaHei" panose="020B0503020204020204" pitchFamily="34" charset="-122"/>
              </a:rPr>
              <a:t>06</a:t>
            </a:r>
            <a:endParaRPr lang="zh-CN" altLang="en-US" sz="2400" b="1" dirty="0">
              <a:solidFill>
                <a:schemeClr val="tx1">
                  <a:lumMod val="75000"/>
                  <a:lumOff val="25000"/>
                </a:schemeClr>
              </a:solidFill>
              <a:latin typeface="+mj-lt"/>
              <a:ea typeface="Microsoft YaHei" panose="020B0503020204020204" pitchFamily="34" charset="-122"/>
            </a:endParaRPr>
          </a:p>
        </p:txBody>
      </p:sp>
      <p:grpSp>
        <p:nvGrpSpPr>
          <p:cNvPr id="5" name="组合 4"/>
          <p:cNvGrpSpPr/>
          <p:nvPr/>
        </p:nvGrpSpPr>
        <p:grpSpPr>
          <a:xfrm>
            <a:off x="346483" y="280751"/>
            <a:ext cx="523122" cy="653826"/>
            <a:chOff x="2668588" y="1189513"/>
            <a:chExt cx="3238500" cy="4047650"/>
          </a:xfrm>
        </p:grpSpPr>
        <p:grpSp>
          <p:nvGrpSpPr>
            <p:cNvPr id="6" name="组合 5"/>
            <p:cNvGrpSpPr/>
            <p:nvPr/>
          </p:nvGrpSpPr>
          <p:grpSpPr>
            <a:xfrm>
              <a:off x="2668588" y="1189513"/>
              <a:ext cx="3238500" cy="1309688"/>
              <a:chOff x="4478338" y="1241901"/>
              <a:chExt cx="3238500" cy="1309688"/>
            </a:xfrm>
          </p:grpSpPr>
          <p:sp>
            <p:nvSpPr>
              <p:cNvPr id="11" name="Freeform 5"/>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sp>
            <p:nvSpPr>
              <p:cNvPr id="12" name="Freeform 9"/>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grpSp>
        <p:grpSp>
          <p:nvGrpSpPr>
            <p:cNvPr id="7" name="组合 6"/>
            <p:cNvGrpSpPr/>
            <p:nvPr/>
          </p:nvGrpSpPr>
          <p:grpSpPr>
            <a:xfrm>
              <a:off x="2668588" y="3924300"/>
              <a:ext cx="3238500" cy="1312863"/>
              <a:chOff x="4478338" y="3976688"/>
              <a:chExt cx="3238500" cy="1312863"/>
            </a:xfrm>
          </p:grpSpPr>
          <p:sp>
            <p:nvSpPr>
              <p:cNvPr id="8" name="Freeform 6"/>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sp>
            <p:nvSpPr>
              <p:cNvPr id="9" name="Freeform 7"/>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sp>
            <p:nvSpPr>
              <p:cNvPr id="10" name="Freeform 8"/>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grpSp>
      </p:grpSp>
      <p:sp>
        <p:nvSpPr>
          <p:cNvPr id="13" name="矩形 12"/>
          <p:cNvSpPr/>
          <p:nvPr/>
        </p:nvSpPr>
        <p:spPr>
          <a:xfrm>
            <a:off x="888068" y="352182"/>
            <a:ext cx="1826141" cy="584775"/>
          </a:xfrm>
          <a:prstGeom prst="rect">
            <a:avLst/>
          </a:prstGeom>
          <a:noFill/>
        </p:spPr>
        <p:txBody>
          <a:bodyPr wrap="none">
            <a:spAutoFit/>
          </a:bodyPr>
          <a:lstStyle/>
          <a:p>
            <a:pPr algn="ctr"/>
            <a:r>
              <a:rPr lang="zh-CN" altLang="en-US" sz="3200" b="1" dirty="0">
                <a:solidFill>
                  <a:schemeClr val="tx1">
                    <a:lumMod val="75000"/>
                    <a:lumOff val="25000"/>
                  </a:schemeClr>
                </a:solidFill>
                <a:latin typeface="Microsoft YaHei Light" panose="020B0502040204020203" pitchFamily="34" charset="-122"/>
                <a:ea typeface="Microsoft YaHei Light" panose="020B0502040204020203" pitchFamily="34" charset="-122"/>
              </a:rPr>
              <a:t>手势识别</a:t>
            </a:r>
          </a:p>
        </p:txBody>
      </p:sp>
      <p:sp>
        <p:nvSpPr>
          <p:cNvPr id="14" name="文本框 13"/>
          <p:cNvSpPr txBox="1"/>
          <p:nvPr/>
        </p:nvSpPr>
        <p:spPr>
          <a:xfrm>
            <a:off x="130175" y="6135370"/>
            <a:ext cx="4014470" cy="521970"/>
          </a:xfrm>
          <a:prstGeom prst="rect">
            <a:avLst/>
          </a:prstGeom>
          <a:noFill/>
        </p:spPr>
        <p:txBody>
          <a:bodyPr wrap="square" rtlCol="0">
            <a:spAutoFit/>
          </a:bodyPr>
          <a:lstStyle/>
          <a:p>
            <a:pPr algn="ctr"/>
            <a:r>
              <a:rPr lang="zh-CN" altLang="en-US" sz="2800" dirty="0"/>
              <a:t>利用人体骨骼识别库</a:t>
            </a:r>
            <a:endParaRPr lang="en-US" altLang="zh-CN" sz="2800" dirty="0"/>
          </a:p>
        </p:txBody>
      </p:sp>
      <p:sp>
        <p:nvSpPr>
          <p:cNvPr id="15" name="矩形 14"/>
          <p:cNvSpPr/>
          <p:nvPr/>
        </p:nvSpPr>
        <p:spPr>
          <a:xfrm>
            <a:off x="0" y="2931887"/>
            <a:ext cx="12192000" cy="3048000"/>
          </a:xfrm>
          <a:prstGeom prst="rect">
            <a:avLst/>
          </a:prstGeom>
          <a:solidFill>
            <a:srgbClr val="6A6A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Microsoft YaHei Light" panose="020B0502040204020203"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068" y="1128160"/>
            <a:ext cx="4704350" cy="3133097"/>
          </a:xfrm>
          <a:prstGeom prst="rect">
            <a:avLst/>
          </a:prstGeom>
          <a:effectLst>
            <a:softEdge rad="152400"/>
          </a:effectLst>
        </p:spPr>
      </p:pic>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7035" y="1128160"/>
            <a:ext cx="3503153" cy="3048000"/>
          </a:xfrm>
          <a:prstGeom prst="rect">
            <a:avLst/>
          </a:prstGeom>
          <a:effectLst>
            <a:softEdge rad="88900"/>
          </a:effectLst>
        </p:spPr>
      </p:pic>
      <p:sp>
        <p:nvSpPr>
          <p:cNvPr id="20" name="矩形 19"/>
          <p:cNvSpPr/>
          <p:nvPr/>
        </p:nvSpPr>
        <p:spPr>
          <a:xfrm>
            <a:off x="2489560" y="4809748"/>
            <a:ext cx="1501365" cy="558961"/>
          </a:xfrm>
          <a:prstGeom prst="rect">
            <a:avLst/>
          </a:prstGeom>
          <a:noFill/>
          <a:ln>
            <a:solidFill>
              <a:schemeClr val="bg1"/>
            </a:solidFill>
          </a:ln>
          <a:effectLst>
            <a:outerShdw blurRad="177800" dist="63500" dir="81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Microsoft YaHei Light" panose="020B0502040204020203" pitchFamily="34" charset="-122"/>
                <a:ea typeface="Microsoft YaHei Light" panose="020B0502040204020203" pitchFamily="34" charset="-122"/>
              </a:rPr>
              <a:t>左转</a:t>
            </a:r>
          </a:p>
        </p:txBody>
      </p:sp>
      <p:sp>
        <p:nvSpPr>
          <p:cNvPr id="21" name="矩形 20"/>
          <p:cNvSpPr/>
          <p:nvPr/>
        </p:nvSpPr>
        <p:spPr>
          <a:xfrm>
            <a:off x="8497928" y="4798543"/>
            <a:ext cx="1501365" cy="558961"/>
          </a:xfrm>
          <a:prstGeom prst="rect">
            <a:avLst/>
          </a:prstGeom>
          <a:noFill/>
          <a:ln>
            <a:solidFill>
              <a:schemeClr val="bg1"/>
            </a:solidFill>
          </a:ln>
          <a:effectLst>
            <a:outerShdw blurRad="177800" dist="63500" dir="81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Microsoft YaHei Light" panose="020B0502040204020203" pitchFamily="34" charset="-122"/>
                <a:ea typeface="Microsoft YaHei Light" panose="020B0502040204020203" pitchFamily="34" charset="-122"/>
              </a:rPr>
              <a:t>右转</a:t>
            </a:r>
          </a:p>
        </p:txBody>
      </p:sp>
      <p:sp>
        <p:nvSpPr>
          <p:cNvPr id="23" name="文本框 22"/>
          <p:cNvSpPr txBox="1"/>
          <p:nvPr/>
        </p:nvSpPr>
        <p:spPr>
          <a:xfrm>
            <a:off x="4144590" y="6135493"/>
            <a:ext cx="3279354" cy="521970"/>
          </a:xfrm>
          <a:prstGeom prst="rect">
            <a:avLst/>
          </a:prstGeom>
          <a:noFill/>
        </p:spPr>
        <p:txBody>
          <a:bodyPr wrap="square" rtlCol="0">
            <a:spAutoFit/>
          </a:bodyPr>
          <a:lstStyle/>
          <a:p>
            <a:pPr algn="ctr"/>
            <a:r>
              <a:rPr lang="zh-CN" altLang="en-US" sz="2800" dirty="0"/>
              <a:t>利用颜色识别目标</a:t>
            </a:r>
          </a:p>
        </p:txBody>
      </p:sp>
      <p:sp>
        <p:nvSpPr>
          <p:cNvPr id="2" name="文本框 1"/>
          <p:cNvSpPr txBox="1"/>
          <p:nvPr/>
        </p:nvSpPr>
        <p:spPr>
          <a:xfrm>
            <a:off x="7423785" y="6135370"/>
            <a:ext cx="4760595" cy="521970"/>
          </a:xfrm>
          <a:prstGeom prst="rect">
            <a:avLst/>
          </a:prstGeom>
          <a:noFill/>
        </p:spPr>
        <p:txBody>
          <a:bodyPr wrap="square" rtlCol="0">
            <a:spAutoFit/>
          </a:bodyPr>
          <a:lstStyle/>
          <a:p>
            <a:pPr algn="ctr"/>
            <a:r>
              <a:rPr lang="zh-CN" altLang="en-US" sz="2800" dirty="0"/>
              <a:t>利用不同的手势控制巡逻犬</a:t>
            </a: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24"/>
          <p:cNvSpPr txBox="1">
            <a:spLocks noChangeArrowheads="1"/>
          </p:cNvSpPr>
          <p:nvPr/>
        </p:nvSpPr>
        <p:spPr bwMode="auto">
          <a:xfrm>
            <a:off x="2301649" y="2786889"/>
            <a:ext cx="251936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zh-CN" sz="6000" dirty="0">
                <a:solidFill>
                  <a:schemeClr val="bg2">
                    <a:lumMod val="50000"/>
                  </a:schemeClr>
                </a:solidFill>
                <a:latin typeface="迷你简汉真广标"/>
                <a:ea typeface="迷你简汉真广标"/>
                <a:cs typeface="迷你简汉真广标"/>
              </a:rPr>
              <a:t>PART TWO</a:t>
            </a:r>
            <a:endParaRPr lang="zh-CN" altLang="en-US" sz="6000" dirty="0">
              <a:solidFill>
                <a:schemeClr val="bg2">
                  <a:lumMod val="50000"/>
                </a:schemeClr>
              </a:solidFill>
              <a:latin typeface="迷你简汉真广标"/>
              <a:ea typeface="迷你简汉真广标"/>
              <a:cs typeface="迷你简汉真广标"/>
            </a:endParaRPr>
          </a:p>
        </p:txBody>
      </p:sp>
      <p:grpSp>
        <p:nvGrpSpPr>
          <p:cNvPr id="17" name="组合 16"/>
          <p:cNvGrpSpPr/>
          <p:nvPr/>
        </p:nvGrpSpPr>
        <p:grpSpPr>
          <a:xfrm>
            <a:off x="4120475" y="955972"/>
            <a:ext cx="3446843" cy="5270657"/>
            <a:chOff x="-2524297" y="940746"/>
            <a:chExt cx="3798792" cy="5808831"/>
          </a:xfrm>
        </p:grpSpPr>
        <p:sp>
          <p:nvSpPr>
            <p:cNvPr id="16" name="任意多边形: 形状 15"/>
            <p:cNvSpPr/>
            <p:nvPr/>
          </p:nvSpPr>
          <p:spPr>
            <a:xfrm>
              <a:off x="-478970" y="944321"/>
              <a:ext cx="1742401" cy="4011207"/>
            </a:xfrm>
            <a:custGeom>
              <a:avLst/>
              <a:gdLst/>
              <a:ahLst/>
              <a:cxnLst/>
              <a:rect l="l" t="t" r="r" b="b"/>
              <a:pathLst>
                <a:path w="1742401" h="4011207">
                  <a:moveTo>
                    <a:pt x="0" y="0"/>
                  </a:moveTo>
                  <a:lnTo>
                    <a:pt x="99274" y="3254"/>
                  </a:lnTo>
                  <a:cubicBezTo>
                    <a:pt x="572317" y="35122"/>
                    <a:pt x="954060" y="178527"/>
                    <a:pt x="1244501" y="433470"/>
                  </a:cubicBezTo>
                  <a:cubicBezTo>
                    <a:pt x="1576434" y="724834"/>
                    <a:pt x="1742401" y="1126227"/>
                    <a:pt x="1742401" y="1637650"/>
                  </a:cubicBezTo>
                  <a:cubicBezTo>
                    <a:pt x="1742401" y="1922867"/>
                    <a:pt x="1694455" y="2180422"/>
                    <a:pt x="1598563" y="2410317"/>
                  </a:cubicBezTo>
                  <a:cubicBezTo>
                    <a:pt x="1502671" y="2640211"/>
                    <a:pt x="1363751" y="2855968"/>
                    <a:pt x="1181803" y="3057587"/>
                  </a:cubicBezTo>
                  <a:cubicBezTo>
                    <a:pt x="999854" y="3259205"/>
                    <a:pt x="708490" y="3501394"/>
                    <a:pt x="307711" y="3784152"/>
                  </a:cubicBezTo>
                  <a:cubicBezTo>
                    <a:pt x="211205" y="3852997"/>
                    <a:pt x="122612" y="3917924"/>
                    <a:pt x="41934" y="3978932"/>
                  </a:cubicBezTo>
                  <a:lnTo>
                    <a:pt x="0" y="4011207"/>
                  </a:lnTo>
                  <a:lnTo>
                    <a:pt x="0" y="2676307"/>
                  </a:lnTo>
                  <a:lnTo>
                    <a:pt x="24992" y="2651747"/>
                  </a:lnTo>
                  <a:cubicBezTo>
                    <a:pt x="111433" y="2563173"/>
                    <a:pt x="182315" y="2479009"/>
                    <a:pt x="237637" y="2399252"/>
                  </a:cubicBezTo>
                  <a:cubicBezTo>
                    <a:pt x="385163" y="2186569"/>
                    <a:pt x="458925" y="1960977"/>
                    <a:pt x="458925" y="1722477"/>
                  </a:cubicBezTo>
                  <a:cubicBezTo>
                    <a:pt x="458925" y="1401301"/>
                    <a:pt x="349433" y="1180493"/>
                    <a:pt x="130450" y="1060052"/>
                  </a:cubicBezTo>
                  <a:lnTo>
                    <a:pt x="0" y="1005698"/>
                  </a:lnTo>
                  <a:lnTo>
                    <a:pt x="0" y="0"/>
                  </a:lnTo>
                  <a:close/>
                </a:path>
              </a:pathLst>
            </a:custGeom>
            <a:solidFill>
              <a:schemeClr val="bg2">
                <a:lumMod val="10000"/>
              </a:schemeClr>
            </a:solidFill>
            <a:ln>
              <a:noFill/>
            </a:ln>
            <a:effectLst>
              <a:outerShdw blurRad="50800" dist="38100" dir="8100000" algn="tr" rotWithShape="0">
                <a:prstClr val="black">
                  <a:alpha val="40000"/>
                </a:prstClr>
              </a:outerShdw>
            </a:effectLst>
          </p:spPr>
          <p:txBody>
            <a:bodyPr/>
            <a:lstStyle/>
            <a:p>
              <a:endParaRPr lang="zh-CN" altLang="en-US" sz="59500" dirty="0">
                <a:solidFill>
                  <a:schemeClr val="tx1"/>
                </a:solidFill>
                <a:ea typeface="迷你简汉真广标" panose="02010609000101010101" pitchFamily="49" charset="-122"/>
              </a:endParaRPr>
            </a:p>
          </p:txBody>
        </p:sp>
        <p:sp>
          <p:nvSpPr>
            <p:cNvPr id="14" name="任意多边形: 形状 13"/>
            <p:cNvSpPr/>
            <p:nvPr/>
          </p:nvSpPr>
          <p:spPr>
            <a:xfrm>
              <a:off x="-478970" y="5757466"/>
              <a:ext cx="1753465" cy="992111"/>
            </a:xfrm>
            <a:custGeom>
              <a:avLst/>
              <a:gdLst/>
              <a:ahLst/>
              <a:cxnLst/>
              <a:rect l="l" t="t" r="r" b="b"/>
              <a:pathLst>
                <a:path w="1753465" h="992111">
                  <a:moveTo>
                    <a:pt x="0" y="0"/>
                  </a:moveTo>
                  <a:lnTo>
                    <a:pt x="1753465" y="0"/>
                  </a:lnTo>
                  <a:lnTo>
                    <a:pt x="1753465" y="992111"/>
                  </a:lnTo>
                  <a:lnTo>
                    <a:pt x="0" y="992111"/>
                  </a:lnTo>
                  <a:lnTo>
                    <a:pt x="0" y="0"/>
                  </a:lnTo>
                  <a:close/>
                </a:path>
              </a:pathLst>
            </a:custGeom>
            <a:solidFill>
              <a:schemeClr val="bg2">
                <a:lumMod val="10000"/>
              </a:schemeClr>
            </a:solidFill>
            <a:ln>
              <a:noFill/>
            </a:ln>
            <a:effectLst>
              <a:outerShdw blurRad="50800" dist="38100" dir="8100000" algn="tr" rotWithShape="0">
                <a:prstClr val="black">
                  <a:alpha val="40000"/>
                </a:prstClr>
              </a:outerShdw>
            </a:effectLst>
          </p:spPr>
          <p:txBody>
            <a:bodyPr/>
            <a:lstStyle/>
            <a:p>
              <a:endParaRPr lang="zh-CN" altLang="en-US" sz="59500">
                <a:solidFill>
                  <a:schemeClr val="tx1"/>
                </a:solidFill>
                <a:ea typeface="迷你简汉真广标" panose="02010609000101010101" pitchFamily="49" charset="-122"/>
              </a:endParaRPr>
            </a:p>
          </p:txBody>
        </p:sp>
        <p:sp>
          <p:nvSpPr>
            <p:cNvPr id="12" name="任意多边形: 形状 11"/>
            <p:cNvSpPr/>
            <p:nvPr/>
          </p:nvSpPr>
          <p:spPr>
            <a:xfrm>
              <a:off x="-2269815" y="940746"/>
              <a:ext cx="1790844" cy="1545333"/>
            </a:xfrm>
            <a:custGeom>
              <a:avLst/>
              <a:gdLst/>
              <a:ahLst/>
              <a:cxnLst/>
              <a:rect l="l" t="t" r="r" b="b"/>
              <a:pathLst>
                <a:path w="1790844" h="1545333">
                  <a:moveTo>
                    <a:pt x="1681795" y="0"/>
                  </a:moveTo>
                  <a:lnTo>
                    <a:pt x="1790844" y="3575"/>
                  </a:lnTo>
                  <a:lnTo>
                    <a:pt x="1790844" y="1009273"/>
                  </a:lnTo>
                  <a:lnTo>
                    <a:pt x="1776764" y="1003406"/>
                  </a:lnTo>
                  <a:cubicBezTo>
                    <a:pt x="1671652" y="971289"/>
                    <a:pt x="1549021" y="955230"/>
                    <a:pt x="1408872" y="955230"/>
                  </a:cubicBezTo>
                  <a:cubicBezTo>
                    <a:pt x="917119" y="955230"/>
                    <a:pt x="447495" y="1151931"/>
                    <a:pt x="0" y="1545333"/>
                  </a:cubicBezTo>
                  <a:lnTo>
                    <a:pt x="0" y="483147"/>
                  </a:lnTo>
                  <a:cubicBezTo>
                    <a:pt x="499129" y="161049"/>
                    <a:pt x="1059728" y="0"/>
                    <a:pt x="1681795" y="0"/>
                  </a:cubicBezTo>
                  <a:close/>
                </a:path>
              </a:pathLst>
            </a:custGeom>
            <a:solidFill>
              <a:schemeClr val="bg2">
                <a:lumMod val="50000"/>
              </a:schemeClr>
            </a:solidFill>
            <a:ln>
              <a:noFill/>
            </a:ln>
            <a:effectLst>
              <a:outerShdw blurRad="50800" dist="38100" dir="8100000" algn="tr" rotWithShape="0">
                <a:prstClr val="black">
                  <a:alpha val="40000"/>
                </a:prstClr>
              </a:outerShdw>
            </a:effectLst>
          </p:spPr>
          <p:txBody>
            <a:bodyPr/>
            <a:lstStyle/>
            <a:p>
              <a:endParaRPr lang="zh-CN" altLang="en-US" sz="59500">
                <a:solidFill>
                  <a:schemeClr val="tx1"/>
                </a:solidFill>
                <a:ea typeface="迷你简汉真广标" panose="02010609000101010101" pitchFamily="49" charset="-122"/>
              </a:endParaRPr>
            </a:p>
          </p:txBody>
        </p:sp>
        <p:sp>
          <p:nvSpPr>
            <p:cNvPr id="10" name="任意多边形: 形状 9"/>
            <p:cNvSpPr/>
            <p:nvPr/>
          </p:nvSpPr>
          <p:spPr>
            <a:xfrm>
              <a:off x="-2524297" y="3620628"/>
              <a:ext cx="2045326" cy="3128949"/>
            </a:xfrm>
            <a:custGeom>
              <a:avLst/>
              <a:gdLst/>
              <a:ahLst/>
              <a:cxnLst/>
              <a:rect l="l" t="t" r="r" b="b"/>
              <a:pathLst>
                <a:path w="2045326" h="3128949">
                  <a:moveTo>
                    <a:pt x="2045326" y="0"/>
                  </a:moveTo>
                  <a:lnTo>
                    <a:pt x="2045326" y="1334900"/>
                  </a:lnTo>
                  <a:lnTo>
                    <a:pt x="1972178" y="1391198"/>
                  </a:lnTo>
                  <a:cubicBezTo>
                    <a:pt x="1790268" y="1533922"/>
                    <a:pt x="1657822" y="1652154"/>
                    <a:pt x="1574839" y="1745894"/>
                  </a:cubicBezTo>
                  <a:cubicBezTo>
                    <a:pt x="1442065" y="1895878"/>
                    <a:pt x="1375679" y="2026193"/>
                    <a:pt x="1375679" y="2136838"/>
                  </a:cubicBezTo>
                  <a:lnTo>
                    <a:pt x="2045326" y="2136838"/>
                  </a:lnTo>
                  <a:lnTo>
                    <a:pt x="2045326" y="3128949"/>
                  </a:lnTo>
                  <a:lnTo>
                    <a:pt x="0" y="3128949"/>
                  </a:lnTo>
                  <a:lnTo>
                    <a:pt x="0" y="2704812"/>
                  </a:lnTo>
                  <a:cubicBezTo>
                    <a:pt x="0" y="2407302"/>
                    <a:pt x="54707" y="2135608"/>
                    <a:pt x="164122" y="1889732"/>
                  </a:cubicBezTo>
                  <a:cubicBezTo>
                    <a:pt x="273537" y="1643855"/>
                    <a:pt x="424137" y="1414575"/>
                    <a:pt x="615920" y="1201892"/>
                  </a:cubicBezTo>
                  <a:cubicBezTo>
                    <a:pt x="807704" y="989209"/>
                    <a:pt x="1105214" y="740259"/>
                    <a:pt x="1508452" y="455043"/>
                  </a:cubicBezTo>
                  <a:cubicBezTo>
                    <a:pt x="1692859" y="317352"/>
                    <a:pt x="1849605" y="187499"/>
                    <a:pt x="1978691" y="65482"/>
                  </a:cubicBezTo>
                  <a:lnTo>
                    <a:pt x="2045326" y="0"/>
                  </a:lnTo>
                  <a:close/>
                </a:path>
              </a:pathLst>
            </a:custGeom>
            <a:solidFill>
              <a:schemeClr val="bg2">
                <a:lumMod val="50000"/>
              </a:schemeClr>
            </a:solidFill>
            <a:ln>
              <a:noFill/>
            </a:ln>
            <a:effectLst>
              <a:outerShdw blurRad="50800" dist="38100" dir="8100000" algn="tr" rotWithShape="0">
                <a:prstClr val="black">
                  <a:alpha val="40000"/>
                </a:prstClr>
              </a:outerShdw>
            </a:effectLst>
          </p:spPr>
          <p:txBody>
            <a:bodyPr/>
            <a:lstStyle/>
            <a:p>
              <a:endParaRPr lang="zh-CN" altLang="en-US" sz="59500">
                <a:solidFill>
                  <a:schemeClr val="tx1"/>
                </a:solidFill>
                <a:ea typeface="迷你简汉真广标" panose="02010609000101010101" pitchFamily="49" charset="-122"/>
              </a:endParaRPr>
            </a:p>
          </p:txBody>
        </p:sp>
      </p:grpSp>
      <p:sp>
        <p:nvSpPr>
          <p:cNvPr id="11" name="矩形 10"/>
          <p:cNvSpPr/>
          <p:nvPr/>
        </p:nvSpPr>
        <p:spPr>
          <a:xfrm>
            <a:off x="7795132" y="5635795"/>
            <a:ext cx="3891855" cy="646331"/>
          </a:xfrm>
          <a:prstGeom prst="rect">
            <a:avLst/>
          </a:prstGeom>
        </p:spPr>
        <p:txBody>
          <a:bodyPr wrap="square">
            <a:spAutoFit/>
          </a:bodyPr>
          <a:lstStyle/>
          <a:p>
            <a:r>
              <a:rPr lang="zh-CN" altLang="en-US" sz="3600" b="1" dirty="0">
                <a:solidFill>
                  <a:schemeClr val="accent3"/>
                </a:solidFill>
                <a:latin typeface="Microsoft YaHei" panose="020B0503020204020204" pitchFamily="34" charset="-122"/>
                <a:ea typeface="Microsoft YaHei" panose="020B0503020204020204" pitchFamily="34" charset="-122"/>
              </a:rPr>
              <a:t>时间安排</a:t>
            </a:r>
            <a:r>
              <a:rPr lang="en-US" altLang="zh-CN" sz="3600" b="1" dirty="0">
                <a:solidFill>
                  <a:schemeClr val="accent3"/>
                </a:solidFill>
                <a:latin typeface="Microsoft YaHei" panose="020B0503020204020204" pitchFamily="34" charset="-122"/>
                <a:ea typeface="Microsoft YaHei" panose="020B0503020204020204" pitchFamily="34" charset="-122"/>
              </a:rPr>
              <a:t>&amp;</a:t>
            </a:r>
            <a:r>
              <a:rPr lang="zh-CN" altLang="en-US" sz="3600" b="1" dirty="0">
                <a:solidFill>
                  <a:schemeClr val="accent3"/>
                </a:solidFill>
                <a:latin typeface="Microsoft YaHei" panose="020B0503020204020204" pitchFamily="34" charset="-122"/>
                <a:ea typeface="Microsoft YaHei" panose="020B0503020204020204" pitchFamily="34" charset="-122"/>
              </a:rPr>
              <a:t>分工</a:t>
            </a: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箭头: 右 4">
            <a:extLst>
              <a:ext uri="{FF2B5EF4-FFF2-40B4-BE49-F238E27FC236}">
                <a16:creationId xmlns:a16="http://schemas.microsoft.com/office/drawing/2014/main" id="{80108ADE-D47E-41DD-9408-6069F3BD2BA4}"/>
              </a:ext>
            </a:extLst>
          </p:cNvPr>
          <p:cNvSpPr/>
          <p:nvPr/>
        </p:nvSpPr>
        <p:spPr>
          <a:xfrm>
            <a:off x="693964" y="3682092"/>
            <a:ext cx="11013622" cy="458789"/>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7DBC6FD6-C2DE-4507-A48A-736A5E98A985}"/>
              </a:ext>
            </a:extLst>
          </p:cNvPr>
          <p:cNvSpPr/>
          <p:nvPr/>
        </p:nvSpPr>
        <p:spPr>
          <a:xfrm>
            <a:off x="1327679" y="3682091"/>
            <a:ext cx="458790" cy="45879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12" name="箭头: 下 11">
            <a:extLst>
              <a:ext uri="{FF2B5EF4-FFF2-40B4-BE49-F238E27FC236}">
                <a16:creationId xmlns:a16="http://schemas.microsoft.com/office/drawing/2014/main" id="{5441AFAB-99D0-43BE-913D-0342DE9BFE1E}"/>
              </a:ext>
            </a:extLst>
          </p:cNvPr>
          <p:cNvSpPr/>
          <p:nvPr/>
        </p:nvSpPr>
        <p:spPr>
          <a:xfrm rot="10800000">
            <a:off x="1388689" y="2751363"/>
            <a:ext cx="397779" cy="873579"/>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5E861804-5EDB-46CB-A3F3-8A0BAFC658C2}"/>
              </a:ext>
            </a:extLst>
          </p:cNvPr>
          <p:cNvSpPr/>
          <p:nvPr/>
        </p:nvSpPr>
        <p:spPr>
          <a:xfrm>
            <a:off x="4557776" y="3666556"/>
            <a:ext cx="458790" cy="45879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dirty="0"/>
          </a:p>
        </p:txBody>
      </p:sp>
      <p:sp>
        <p:nvSpPr>
          <p:cNvPr id="14" name="椭圆 13">
            <a:extLst>
              <a:ext uri="{FF2B5EF4-FFF2-40B4-BE49-F238E27FC236}">
                <a16:creationId xmlns:a16="http://schemas.microsoft.com/office/drawing/2014/main" id="{A8FA1A18-3FAC-4F85-B40B-52F5531D1031}"/>
              </a:ext>
            </a:extLst>
          </p:cNvPr>
          <p:cNvSpPr/>
          <p:nvPr/>
        </p:nvSpPr>
        <p:spPr>
          <a:xfrm>
            <a:off x="7120681" y="3682091"/>
            <a:ext cx="458790" cy="45879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dirty="0"/>
          </a:p>
        </p:txBody>
      </p:sp>
      <p:sp>
        <p:nvSpPr>
          <p:cNvPr id="15" name="椭圆 14">
            <a:extLst>
              <a:ext uri="{FF2B5EF4-FFF2-40B4-BE49-F238E27FC236}">
                <a16:creationId xmlns:a16="http://schemas.microsoft.com/office/drawing/2014/main" id="{4A841396-61E2-4D29-8420-E7B3B147B9EA}"/>
              </a:ext>
            </a:extLst>
          </p:cNvPr>
          <p:cNvSpPr/>
          <p:nvPr/>
        </p:nvSpPr>
        <p:spPr>
          <a:xfrm>
            <a:off x="9683586" y="3697627"/>
            <a:ext cx="458790" cy="45879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5AEBA32-93E0-454D-9257-3C92ADEAB82B}"/>
              </a:ext>
            </a:extLst>
          </p:cNvPr>
          <p:cNvSpPr txBox="1"/>
          <p:nvPr/>
        </p:nvSpPr>
        <p:spPr>
          <a:xfrm>
            <a:off x="374169" y="2289697"/>
            <a:ext cx="2426816" cy="461665"/>
          </a:xfrm>
          <a:prstGeom prst="rect">
            <a:avLst/>
          </a:prstGeom>
          <a:noFill/>
        </p:spPr>
        <p:txBody>
          <a:bodyPr wrap="square" rtlCol="0">
            <a:spAutoFit/>
          </a:bodyPr>
          <a:lstStyle/>
          <a:p>
            <a:pPr algn="ctr"/>
            <a:r>
              <a:rPr lang="zh-CN" altLang="en-US" sz="2400" b="1" dirty="0">
                <a:latin typeface="+mn-ea"/>
              </a:rPr>
              <a:t>骨架与手势识别</a:t>
            </a:r>
            <a:endParaRPr lang="en-US" altLang="zh-CN" sz="2400" b="1" dirty="0">
              <a:latin typeface="+mn-ea"/>
            </a:endParaRPr>
          </a:p>
        </p:txBody>
      </p:sp>
      <p:pic>
        <p:nvPicPr>
          <p:cNvPr id="21" name="图片 20">
            <a:extLst>
              <a:ext uri="{FF2B5EF4-FFF2-40B4-BE49-F238E27FC236}">
                <a16:creationId xmlns:a16="http://schemas.microsoft.com/office/drawing/2014/main" id="{24BF7758-0385-4AC1-887F-C422464ECD6C}"/>
              </a:ext>
            </a:extLst>
          </p:cNvPr>
          <p:cNvPicPr>
            <a:picLocks noChangeAspect="1"/>
          </p:cNvPicPr>
          <p:nvPr/>
        </p:nvPicPr>
        <p:blipFill rotWithShape="1">
          <a:blip r:embed="rId2">
            <a:extLst>
              <a:ext uri="{28A0092B-C50C-407E-A947-70E740481C1C}">
                <a14:useLocalDpi xmlns:a14="http://schemas.microsoft.com/office/drawing/2010/main" val="0"/>
              </a:ext>
            </a:extLst>
          </a:blip>
          <a:srcRect t="8164" b="16931"/>
          <a:stretch/>
        </p:blipFill>
        <p:spPr>
          <a:xfrm>
            <a:off x="4291321" y="5729317"/>
            <a:ext cx="1019351" cy="1019351"/>
          </a:xfrm>
          <a:prstGeom prst="ellipse">
            <a:avLst/>
          </a:prstGeom>
        </p:spPr>
      </p:pic>
      <p:sp>
        <p:nvSpPr>
          <p:cNvPr id="23" name="箭头: 下 22">
            <a:extLst>
              <a:ext uri="{FF2B5EF4-FFF2-40B4-BE49-F238E27FC236}">
                <a16:creationId xmlns:a16="http://schemas.microsoft.com/office/drawing/2014/main" id="{739B0EF8-EA5E-434E-B26B-9C48FF0DBCCF}"/>
              </a:ext>
            </a:extLst>
          </p:cNvPr>
          <p:cNvSpPr/>
          <p:nvPr/>
        </p:nvSpPr>
        <p:spPr>
          <a:xfrm>
            <a:off x="4602108" y="4231111"/>
            <a:ext cx="397779" cy="873579"/>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p>
        </p:txBody>
      </p:sp>
      <p:sp>
        <p:nvSpPr>
          <p:cNvPr id="24" name="文本框 23">
            <a:extLst>
              <a:ext uri="{FF2B5EF4-FFF2-40B4-BE49-F238E27FC236}">
                <a16:creationId xmlns:a16="http://schemas.microsoft.com/office/drawing/2014/main" id="{CD4EA650-3A70-47ED-8DE3-A30332DBDE15}"/>
              </a:ext>
            </a:extLst>
          </p:cNvPr>
          <p:cNvSpPr txBox="1"/>
          <p:nvPr/>
        </p:nvSpPr>
        <p:spPr>
          <a:xfrm>
            <a:off x="3513984" y="5173898"/>
            <a:ext cx="2574023" cy="461665"/>
          </a:xfrm>
          <a:prstGeom prst="rect">
            <a:avLst/>
          </a:prstGeom>
          <a:noFill/>
        </p:spPr>
        <p:txBody>
          <a:bodyPr wrap="square" rtlCol="0">
            <a:spAutoFit/>
          </a:bodyPr>
          <a:lstStyle/>
          <a:p>
            <a:pPr algn="ctr"/>
            <a:r>
              <a:rPr lang="zh-CN" altLang="en-US" sz="2400" b="1" dirty="0">
                <a:latin typeface="+mn-ea"/>
              </a:rPr>
              <a:t>颜色与敌我识别</a:t>
            </a:r>
            <a:endParaRPr lang="en-US" altLang="zh-CN" sz="2400" b="1" dirty="0">
              <a:latin typeface="+mn-ea"/>
            </a:endParaRPr>
          </a:p>
        </p:txBody>
      </p:sp>
      <p:sp>
        <p:nvSpPr>
          <p:cNvPr id="26" name="箭头: 下 25">
            <a:extLst>
              <a:ext uri="{FF2B5EF4-FFF2-40B4-BE49-F238E27FC236}">
                <a16:creationId xmlns:a16="http://schemas.microsoft.com/office/drawing/2014/main" id="{BB35E438-5BBF-4CA1-81EB-69EC03EF3665}"/>
              </a:ext>
            </a:extLst>
          </p:cNvPr>
          <p:cNvSpPr/>
          <p:nvPr/>
        </p:nvSpPr>
        <p:spPr>
          <a:xfrm rot="10800000">
            <a:off x="7151186" y="2727738"/>
            <a:ext cx="397779" cy="873579"/>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1" name="箭头: 下 30">
            <a:extLst>
              <a:ext uri="{FF2B5EF4-FFF2-40B4-BE49-F238E27FC236}">
                <a16:creationId xmlns:a16="http://schemas.microsoft.com/office/drawing/2014/main" id="{21D03A7A-7B85-4491-8B3D-8FB44315045B}"/>
              </a:ext>
            </a:extLst>
          </p:cNvPr>
          <p:cNvSpPr/>
          <p:nvPr/>
        </p:nvSpPr>
        <p:spPr>
          <a:xfrm>
            <a:off x="9708603" y="4231111"/>
            <a:ext cx="397779" cy="873579"/>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8726658D-EC79-4F89-80AC-62AE7250B3B3}"/>
              </a:ext>
            </a:extLst>
          </p:cNvPr>
          <p:cNvSpPr txBox="1"/>
          <p:nvPr/>
        </p:nvSpPr>
        <p:spPr>
          <a:xfrm>
            <a:off x="8622471" y="5406151"/>
            <a:ext cx="2967822" cy="461665"/>
          </a:xfrm>
          <a:prstGeom prst="rect">
            <a:avLst/>
          </a:prstGeom>
          <a:noFill/>
        </p:spPr>
        <p:txBody>
          <a:bodyPr wrap="square" rtlCol="0">
            <a:spAutoFit/>
          </a:bodyPr>
          <a:lstStyle/>
          <a:p>
            <a:pPr algn="ctr"/>
            <a:r>
              <a:rPr lang="zh-CN" altLang="en-US" sz="2400" b="1" dirty="0">
                <a:latin typeface="+mn-ea"/>
              </a:rPr>
              <a:t>上车调试：共同完成</a:t>
            </a:r>
          </a:p>
        </p:txBody>
      </p:sp>
      <p:grpSp>
        <p:nvGrpSpPr>
          <p:cNvPr id="30" name="组合 29">
            <a:extLst>
              <a:ext uri="{FF2B5EF4-FFF2-40B4-BE49-F238E27FC236}">
                <a16:creationId xmlns:a16="http://schemas.microsoft.com/office/drawing/2014/main" id="{E30408A0-F1C4-4E7A-84A3-A5B9D5FABBC7}"/>
              </a:ext>
            </a:extLst>
          </p:cNvPr>
          <p:cNvGrpSpPr/>
          <p:nvPr/>
        </p:nvGrpSpPr>
        <p:grpSpPr>
          <a:xfrm>
            <a:off x="346483" y="280751"/>
            <a:ext cx="523122" cy="653826"/>
            <a:chOff x="2668588" y="1189513"/>
            <a:chExt cx="3238500" cy="4047650"/>
          </a:xfrm>
        </p:grpSpPr>
        <p:grpSp>
          <p:nvGrpSpPr>
            <p:cNvPr id="35" name="组合 34">
              <a:extLst>
                <a:ext uri="{FF2B5EF4-FFF2-40B4-BE49-F238E27FC236}">
                  <a16:creationId xmlns:a16="http://schemas.microsoft.com/office/drawing/2014/main" id="{67228D15-7E9E-4271-8920-956ABFFD7B4C}"/>
                </a:ext>
              </a:extLst>
            </p:cNvPr>
            <p:cNvGrpSpPr/>
            <p:nvPr/>
          </p:nvGrpSpPr>
          <p:grpSpPr>
            <a:xfrm>
              <a:off x="2668588" y="1189513"/>
              <a:ext cx="3238500" cy="1309688"/>
              <a:chOff x="4478338" y="1241901"/>
              <a:chExt cx="3238500" cy="1309688"/>
            </a:xfrm>
          </p:grpSpPr>
          <p:sp>
            <p:nvSpPr>
              <p:cNvPr id="45" name="Freeform 5">
                <a:extLst>
                  <a:ext uri="{FF2B5EF4-FFF2-40B4-BE49-F238E27FC236}">
                    <a16:creationId xmlns:a16="http://schemas.microsoft.com/office/drawing/2014/main" id="{8C3EFBE0-09FC-41CB-89E4-D012FCF2F98C}"/>
                  </a:ext>
                </a:extLst>
              </p:cNvPr>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sp>
            <p:nvSpPr>
              <p:cNvPr id="46" name="Freeform 9">
                <a:extLst>
                  <a:ext uri="{FF2B5EF4-FFF2-40B4-BE49-F238E27FC236}">
                    <a16:creationId xmlns:a16="http://schemas.microsoft.com/office/drawing/2014/main" id="{B916ACF5-0C61-40B2-B1B2-92BD87D76698}"/>
                  </a:ext>
                </a:extLst>
              </p:cNvPr>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grpSp>
        <p:grpSp>
          <p:nvGrpSpPr>
            <p:cNvPr id="39" name="组合 38">
              <a:extLst>
                <a:ext uri="{FF2B5EF4-FFF2-40B4-BE49-F238E27FC236}">
                  <a16:creationId xmlns:a16="http://schemas.microsoft.com/office/drawing/2014/main" id="{47F7CCD3-397D-43DD-B830-4619767EEF81}"/>
                </a:ext>
              </a:extLst>
            </p:cNvPr>
            <p:cNvGrpSpPr/>
            <p:nvPr/>
          </p:nvGrpSpPr>
          <p:grpSpPr>
            <a:xfrm>
              <a:off x="2668588" y="3924300"/>
              <a:ext cx="3238500" cy="1312863"/>
              <a:chOff x="4478338" y="3976688"/>
              <a:chExt cx="3238500" cy="1312863"/>
            </a:xfrm>
          </p:grpSpPr>
          <p:sp>
            <p:nvSpPr>
              <p:cNvPr id="41" name="Freeform 6">
                <a:extLst>
                  <a:ext uri="{FF2B5EF4-FFF2-40B4-BE49-F238E27FC236}">
                    <a16:creationId xmlns:a16="http://schemas.microsoft.com/office/drawing/2014/main" id="{3BDB28FB-16F3-447A-AF45-AD1AE173F35D}"/>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sp>
            <p:nvSpPr>
              <p:cNvPr id="43" name="Freeform 7">
                <a:extLst>
                  <a:ext uri="{FF2B5EF4-FFF2-40B4-BE49-F238E27FC236}">
                    <a16:creationId xmlns:a16="http://schemas.microsoft.com/office/drawing/2014/main" id="{1E822184-3711-410B-8857-7C47B637DE36}"/>
                  </a:ext>
                </a:extLst>
              </p:cNvPr>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sp>
            <p:nvSpPr>
              <p:cNvPr id="44" name="Freeform 8">
                <a:extLst>
                  <a:ext uri="{FF2B5EF4-FFF2-40B4-BE49-F238E27FC236}">
                    <a16:creationId xmlns:a16="http://schemas.microsoft.com/office/drawing/2014/main" id="{BCC7134C-2211-4E3B-8CD1-29D74FA86383}"/>
                  </a:ext>
                </a:extLst>
              </p:cNvPr>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dirty="0">
                  <a:ea typeface="Microsoft YaHei Light" panose="020B0502040204020203" pitchFamily="34" charset="-122"/>
                </a:endParaRPr>
              </a:p>
            </p:txBody>
          </p:sp>
        </p:grpSp>
      </p:grpSp>
      <p:sp>
        <p:nvSpPr>
          <p:cNvPr id="47" name="矩形 46">
            <a:extLst>
              <a:ext uri="{FF2B5EF4-FFF2-40B4-BE49-F238E27FC236}">
                <a16:creationId xmlns:a16="http://schemas.microsoft.com/office/drawing/2014/main" id="{59CC952E-7E53-4134-8F7C-C43B8F734FBF}"/>
              </a:ext>
            </a:extLst>
          </p:cNvPr>
          <p:cNvSpPr/>
          <p:nvPr/>
        </p:nvSpPr>
        <p:spPr>
          <a:xfrm>
            <a:off x="258794" y="334428"/>
            <a:ext cx="698500" cy="54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lumMod val="75000"/>
                    <a:lumOff val="25000"/>
                  </a:schemeClr>
                </a:solidFill>
                <a:latin typeface="+mj-lt"/>
                <a:ea typeface="Microsoft YaHei" panose="020B0503020204020204" pitchFamily="34" charset="-122"/>
              </a:rPr>
              <a:t>08</a:t>
            </a:r>
            <a:endParaRPr lang="zh-CN" altLang="en-US" sz="2400" b="1" dirty="0">
              <a:solidFill>
                <a:schemeClr val="tx1">
                  <a:lumMod val="75000"/>
                  <a:lumOff val="25000"/>
                </a:schemeClr>
              </a:solidFill>
              <a:latin typeface="+mj-lt"/>
              <a:ea typeface="Microsoft YaHei" panose="020B0503020204020204" pitchFamily="34" charset="-122"/>
            </a:endParaRPr>
          </a:p>
        </p:txBody>
      </p:sp>
      <p:sp>
        <p:nvSpPr>
          <p:cNvPr id="48" name="矩形 47">
            <a:extLst>
              <a:ext uri="{FF2B5EF4-FFF2-40B4-BE49-F238E27FC236}">
                <a16:creationId xmlns:a16="http://schemas.microsoft.com/office/drawing/2014/main" id="{3E7E6612-C3E6-40B6-B29A-68C116063CB4}"/>
              </a:ext>
            </a:extLst>
          </p:cNvPr>
          <p:cNvSpPr/>
          <p:nvPr/>
        </p:nvSpPr>
        <p:spPr>
          <a:xfrm>
            <a:off x="957295" y="284777"/>
            <a:ext cx="1826141" cy="584775"/>
          </a:xfrm>
          <a:prstGeom prst="rect">
            <a:avLst/>
          </a:prstGeom>
          <a:noFill/>
        </p:spPr>
        <p:txBody>
          <a:bodyPr wrap="none">
            <a:spAutoFit/>
          </a:bodyPr>
          <a:lstStyle/>
          <a:p>
            <a:pPr algn="ctr"/>
            <a:r>
              <a:rPr lang="zh-CN" altLang="en-US" sz="3200" b="1" dirty="0">
                <a:solidFill>
                  <a:schemeClr val="tx1">
                    <a:lumMod val="75000"/>
                    <a:lumOff val="25000"/>
                  </a:schemeClr>
                </a:solidFill>
                <a:latin typeface="Microsoft YaHei Light" panose="020B0502040204020203" pitchFamily="34" charset="-122"/>
                <a:ea typeface="Microsoft YaHei Light" panose="020B0502040204020203" pitchFamily="34" charset="-122"/>
              </a:rPr>
              <a:t>项目分工</a:t>
            </a:r>
          </a:p>
        </p:txBody>
      </p:sp>
      <p:sp>
        <p:nvSpPr>
          <p:cNvPr id="49" name="文本框 48">
            <a:extLst>
              <a:ext uri="{FF2B5EF4-FFF2-40B4-BE49-F238E27FC236}">
                <a16:creationId xmlns:a16="http://schemas.microsoft.com/office/drawing/2014/main" id="{E54A77A8-4386-4373-ADDD-7D27F24A8CDB}"/>
              </a:ext>
            </a:extLst>
          </p:cNvPr>
          <p:cNvSpPr txBox="1"/>
          <p:nvPr/>
        </p:nvSpPr>
        <p:spPr>
          <a:xfrm>
            <a:off x="5915861" y="1719412"/>
            <a:ext cx="2868427" cy="830997"/>
          </a:xfrm>
          <a:prstGeom prst="rect">
            <a:avLst/>
          </a:prstGeom>
          <a:noFill/>
        </p:spPr>
        <p:txBody>
          <a:bodyPr wrap="square" rtlCol="0">
            <a:spAutoFit/>
          </a:bodyPr>
          <a:lstStyle/>
          <a:p>
            <a:pPr algn="ctr"/>
            <a:r>
              <a:rPr lang="zh-CN" altLang="en-US" sz="2400" b="1" dirty="0">
                <a:latin typeface="+mn-ea"/>
              </a:rPr>
              <a:t>运动控制模块调用作业三相关函数</a:t>
            </a:r>
            <a:endParaRPr lang="en-US" altLang="zh-CN" sz="2400" b="1" dirty="0">
              <a:latin typeface="+mn-ea"/>
            </a:endParaRPr>
          </a:p>
        </p:txBody>
      </p:sp>
      <p:pic>
        <p:nvPicPr>
          <p:cNvPr id="10" name="图片 9">
            <a:extLst>
              <a:ext uri="{FF2B5EF4-FFF2-40B4-BE49-F238E27FC236}">
                <a16:creationId xmlns:a16="http://schemas.microsoft.com/office/drawing/2014/main" id="{5CD4E42B-E40F-46BC-A838-948C3C7DD3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901" y="1256680"/>
            <a:ext cx="1019351" cy="1034914"/>
          </a:xfrm>
          <a:prstGeom prst="rect">
            <a:avLst/>
          </a:prstGeom>
        </p:spPr>
      </p:pic>
    </p:spTree>
    <p:extLst>
      <p:ext uri="{BB962C8B-B14F-4D97-AF65-F5344CB8AC3E}">
        <p14:creationId xmlns:p14="http://schemas.microsoft.com/office/powerpoint/2010/main" val="319309199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rot="1451767">
            <a:off x="6079125" y="1179658"/>
            <a:ext cx="4124681" cy="218242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Microsoft YaHei Light" panose="020B0502040204020203" pitchFamily="34" charset="-122"/>
            </a:endParaRPr>
          </a:p>
        </p:txBody>
      </p:sp>
      <p:sp>
        <p:nvSpPr>
          <p:cNvPr id="4" name="任意多边形 36"/>
          <p:cNvSpPr/>
          <p:nvPr/>
        </p:nvSpPr>
        <p:spPr>
          <a:xfrm>
            <a:off x="-30184" y="4048123"/>
            <a:ext cx="12233163" cy="1271902"/>
          </a:xfrm>
          <a:custGeom>
            <a:avLst/>
            <a:gdLst>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1" fmla="*/ 0 w 12721389"/>
              <a:gd name="connsiteY0-2" fmla="*/ 532365 h 1078137"/>
              <a:gd name="connsiteX1-3" fmla="*/ 3593431 w 12721389"/>
              <a:gd name="connsiteY1-4" fmla="*/ 51102 h 1078137"/>
              <a:gd name="connsiteX2-5" fmla="*/ 7908758 w 12721389"/>
              <a:gd name="connsiteY2-6" fmla="*/ 1077797 h 1078137"/>
              <a:gd name="connsiteX3-7" fmla="*/ 11774905 w 12721389"/>
              <a:gd name="connsiteY3-8" fmla="*/ 163397 h 1078137"/>
              <a:gd name="connsiteX4-9" fmla="*/ 12721389 w 12721389"/>
              <a:gd name="connsiteY4-10" fmla="*/ 35060 h 1078137"/>
              <a:gd name="connsiteX0-11" fmla="*/ 0 w 12721389"/>
              <a:gd name="connsiteY0-12" fmla="*/ 503854 h 1049626"/>
              <a:gd name="connsiteX1-13" fmla="*/ 3593431 w 12721389"/>
              <a:gd name="connsiteY1-14" fmla="*/ 22591 h 1049626"/>
              <a:gd name="connsiteX2-15" fmla="*/ 7908758 w 12721389"/>
              <a:gd name="connsiteY2-16" fmla="*/ 1049286 h 1049626"/>
              <a:gd name="connsiteX3-17" fmla="*/ 11774905 w 12721389"/>
              <a:gd name="connsiteY3-18" fmla="*/ 134886 h 1049626"/>
              <a:gd name="connsiteX4-19" fmla="*/ 12721389 w 12721389"/>
              <a:gd name="connsiteY4-20" fmla="*/ 6549 h 1049626"/>
              <a:gd name="connsiteX0-21" fmla="*/ 0 w 12368463"/>
              <a:gd name="connsiteY0-22" fmla="*/ 498433 h 1044197"/>
              <a:gd name="connsiteX1-23" fmla="*/ 3593431 w 12368463"/>
              <a:gd name="connsiteY1-24" fmla="*/ 17170 h 1044197"/>
              <a:gd name="connsiteX2-25" fmla="*/ 7908758 w 12368463"/>
              <a:gd name="connsiteY2-26" fmla="*/ 1043865 h 1044197"/>
              <a:gd name="connsiteX3-27" fmla="*/ 11774905 w 12368463"/>
              <a:gd name="connsiteY3-28" fmla="*/ 129465 h 1044197"/>
              <a:gd name="connsiteX4-29" fmla="*/ 12368463 w 12368463"/>
              <a:gd name="connsiteY4-30" fmla="*/ 113423 h 1044197"/>
              <a:gd name="connsiteX0-31" fmla="*/ 0 w 12368463"/>
              <a:gd name="connsiteY0-32" fmla="*/ 498433 h 1044197"/>
              <a:gd name="connsiteX1-33" fmla="*/ 3593431 w 12368463"/>
              <a:gd name="connsiteY1-34" fmla="*/ 17170 h 1044197"/>
              <a:gd name="connsiteX2-35" fmla="*/ 7908758 w 12368463"/>
              <a:gd name="connsiteY2-36" fmla="*/ 1043865 h 1044197"/>
              <a:gd name="connsiteX3-37" fmla="*/ 11774905 w 12368463"/>
              <a:gd name="connsiteY3-38" fmla="*/ 129465 h 1044197"/>
              <a:gd name="connsiteX4-39" fmla="*/ 12368463 w 12368463"/>
              <a:gd name="connsiteY4-40" fmla="*/ 113423 h 1044197"/>
              <a:gd name="connsiteX0-41" fmla="*/ 0 w 12368463"/>
              <a:gd name="connsiteY0-42" fmla="*/ 498433 h 1045860"/>
              <a:gd name="connsiteX1-43" fmla="*/ 3593431 w 12368463"/>
              <a:gd name="connsiteY1-44" fmla="*/ 17170 h 1045860"/>
              <a:gd name="connsiteX2-45" fmla="*/ 7908758 w 12368463"/>
              <a:gd name="connsiteY2-46" fmla="*/ 1043865 h 1045860"/>
              <a:gd name="connsiteX3-47" fmla="*/ 11357810 w 12368463"/>
              <a:gd name="connsiteY3-48" fmla="*/ 273844 h 1045860"/>
              <a:gd name="connsiteX4-49" fmla="*/ 12368463 w 12368463"/>
              <a:gd name="connsiteY4-50" fmla="*/ 113423 h 1045860"/>
              <a:gd name="connsiteX0-51" fmla="*/ 0 w 12368463"/>
              <a:gd name="connsiteY0-52" fmla="*/ 503294 h 1146765"/>
              <a:gd name="connsiteX1-53" fmla="*/ 3593431 w 12368463"/>
              <a:gd name="connsiteY1-54" fmla="*/ 22031 h 1146765"/>
              <a:gd name="connsiteX2-55" fmla="*/ 8855242 w 12368463"/>
              <a:gd name="connsiteY2-56" fmla="*/ 1144979 h 1146765"/>
              <a:gd name="connsiteX3-57" fmla="*/ 11357810 w 12368463"/>
              <a:gd name="connsiteY3-58" fmla="*/ 278705 h 1146765"/>
              <a:gd name="connsiteX4-59" fmla="*/ 12368463 w 12368463"/>
              <a:gd name="connsiteY4-60" fmla="*/ 118284 h 1146765"/>
              <a:gd name="connsiteX0-61" fmla="*/ 0 w 12368463"/>
              <a:gd name="connsiteY0-62" fmla="*/ 503294 h 1157827"/>
              <a:gd name="connsiteX1-63" fmla="*/ 3593431 w 12368463"/>
              <a:gd name="connsiteY1-64" fmla="*/ 22031 h 1157827"/>
              <a:gd name="connsiteX2-65" fmla="*/ 8855242 w 12368463"/>
              <a:gd name="connsiteY2-66" fmla="*/ 1144979 h 1157827"/>
              <a:gd name="connsiteX3-67" fmla="*/ 11357810 w 12368463"/>
              <a:gd name="connsiteY3-68" fmla="*/ 599547 h 1157827"/>
              <a:gd name="connsiteX4-69" fmla="*/ 12368463 w 12368463"/>
              <a:gd name="connsiteY4-70" fmla="*/ 118284 h 1157827"/>
              <a:gd name="connsiteX0-71" fmla="*/ 0 w 12368463"/>
              <a:gd name="connsiteY0-72" fmla="*/ 503294 h 1161527"/>
              <a:gd name="connsiteX1-73" fmla="*/ 3593431 w 12368463"/>
              <a:gd name="connsiteY1-74" fmla="*/ 22031 h 1161527"/>
              <a:gd name="connsiteX2-75" fmla="*/ 8855242 w 12368463"/>
              <a:gd name="connsiteY2-76" fmla="*/ 1144979 h 1161527"/>
              <a:gd name="connsiteX3-77" fmla="*/ 11357810 w 12368463"/>
              <a:gd name="connsiteY3-78" fmla="*/ 599547 h 1161527"/>
              <a:gd name="connsiteX4-79" fmla="*/ 12368463 w 12368463"/>
              <a:gd name="connsiteY4-80" fmla="*/ 118284 h 1161527"/>
              <a:gd name="connsiteX0-81" fmla="*/ 0 w 12609094"/>
              <a:gd name="connsiteY0-82" fmla="*/ 503294 h 1157530"/>
              <a:gd name="connsiteX1-83" fmla="*/ 3593431 w 12609094"/>
              <a:gd name="connsiteY1-84" fmla="*/ 22031 h 1157530"/>
              <a:gd name="connsiteX2-85" fmla="*/ 8855242 w 12609094"/>
              <a:gd name="connsiteY2-86" fmla="*/ 1144979 h 1157530"/>
              <a:gd name="connsiteX3-87" fmla="*/ 11357810 w 12609094"/>
              <a:gd name="connsiteY3-88" fmla="*/ 599547 h 1157530"/>
              <a:gd name="connsiteX4-89" fmla="*/ 12609094 w 12609094"/>
              <a:gd name="connsiteY4-90" fmla="*/ 198494 h 1157530"/>
              <a:gd name="connsiteX0-91" fmla="*/ 0 w 12609094"/>
              <a:gd name="connsiteY0-92" fmla="*/ 503294 h 1157530"/>
              <a:gd name="connsiteX1-93" fmla="*/ 3593431 w 12609094"/>
              <a:gd name="connsiteY1-94" fmla="*/ 22031 h 1157530"/>
              <a:gd name="connsiteX2-95" fmla="*/ 8855242 w 12609094"/>
              <a:gd name="connsiteY2-96" fmla="*/ 1144979 h 1157530"/>
              <a:gd name="connsiteX3-97" fmla="*/ 11357810 w 12609094"/>
              <a:gd name="connsiteY3-98" fmla="*/ 599547 h 1157530"/>
              <a:gd name="connsiteX4-99" fmla="*/ 12609094 w 12609094"/>
              <a:gd name="connsiteY4-100" fmla="*/ 198494 h 1157530"/>
              <a:gd name="connsiteX0-101" fmla="*/ 0 w 12609094"/>
              <a:gd name="connsiteY0-102" fmla="*/ 503294 h 1157530"/>
              <a:gd name="connsiteX1-103" fmla="*/ 3593431 w 12609094"/>
              <a:gd name="connsiteY1-104" fmla="*/ 22031 h 1157530"/>
              <a:gd name="connsiteX2-105" fmla="*/ 8678779 w 12609094"/>
              <a:gd name="connsiteY2-106" fmla="*/ 1144979 h 1157530"/>
              <a:gd name="connsiteX3-107" fmla="*/ 11357810 w 12609094"/>
              <a:gd name="connsiteY3-108" fmla="*/ 599547 h 1157530"/>
              <a:gd name="connsiteX4-109" fmla="*/ 12609094 w 12609094"/>
              <a:gd name="connsiteY4-110" fmla="*/ 198494 h 1157530"/>
              <a:gd name="connsiteX0-111" fmla="*/ 0 w 12609094"/>
              <a:gd name="connsiteY0-112" fmla="*/ 503294 h 1145790"/>
              <a:gd name="connsiteX1-113" fmla="*/ 3593431 w 12609094"/>
              <a:gd name="connsiteY1-114" fmla="*/ 22031 h 1145790"/>
              <a:gd name="connsiteX2-115" fmla="*/ 8678779 w 12609094"/>
              <a:gd name="connsiteY2-116" fmla="*/ 1144979 h 1145790"/>
              <a:gd name="connsiteX3-117" fmla="*/ 12609094 w 12609094"/>
              <a:gd name="connsiteY3-118" fmla="*/ 198494 h 1145790"/>
              <a:gd name="connsiteX0-119" fmla="*/ 0 w 12609094"/>
              <a:gd name="connsiteY0-120" fmla="*/ 458098 h 1100219"/>
              <a:gd name="connsiteX1-121" fmla="*/ 4010526 w 12609094"/>
              <a:gd name="connsiteY1-122" fmla="*/ 24961 h 1100219"/>
              <a:gd name="connsiteX2-123" fmla="*/ 8678779 w 12609094"/>
              <a:gd name="connsiteY2-124" fmla="*/ 1099783 h 1100219"/>
              <a:gd name="connsiteX3-125" fmla="*/ 12609094 w 12609094"/>
              <a:gd name="connsiteY3-126" fmla="*/ 153298 h 1100219"/>
              <a:gd name="connsiteX0-127" fmla="*/ 0 w 12609094"/>
              <a:gd name="connsiteY0-128" fmla="*/ 459006 h 1117160"/>
              <a:gd name="connsiteX1-129" fmla="*/ 4010526 w 12609094"/>
              <a:gd name="connsiteY1-130" fmla="*/ 25869 h 1117160"/>
              <a:gd name="connsiteX2-131" fmla="*/ 8999621 w 12609094"/>
              <a:gd name="connsiteY2-132" fmla="*/ 1116733 h 1117160"/>
              <a:gd name="connsiteX3-133" fmla="*/ 12609094 w 12609094"/>
              <a:gd name="connsiteY3-134" fmla="*/ 154206 h 1117160"/>
              <a:gd name="connsiteX0-135" fmla="*/ 0 w 12288251"/>
              <a:gd name="connsiteY0-136" fmla="*/ 459006 h 1118949"/>
              <a:gd name="connsiteX1-137" fmla="*/ 4010526 w 12288251"/>
              <a:gd name="connsiteY1-138" fmla="*/ 25869 h 1118949"/>
              <a:gd name="connsiteX2-139" fmla="*/ 8999621 w 12288251"/>
              <a:gd name="connsiteY2-140" fmla="*/ 1116733 h 1118949"/>
              <a:gd name="connsiteX3-141" fmla="*/ 12288251 w 12288251"/>
              <a:gd name="connsiteY3-142" fmla="*/ 298585 h 1118949"/>
              <a:gd name="connsiteX0-143" fmla="*/ 0 w 12288251"/>
              <a:gd name="connsiteY0-144" fmla="*/ 459006 h 1119678"/>
              <a:gd name="connsiteX1-145" fmla="*/ 4010526 w 12288251"/>
              <a:gd name="connsiteY1-146" fmla="*/ 25869 h 1119678"/>
              <a:gd name="connsiteX2-147" fmla="*/ 8999621 w 12288251"/>
              <a:gd name="connsiteY2-148" fmla="*/ 1116733 h 1119678"/>
              <a:gd name="connsiteX3-149" fmla="*/ 12288251 w 12288251"/>
              <a:gd name="connsiteY3-150" fmla="*/ 298585 h 1119678"/>
              <a:gd name="connsiteX0-151" fmla="*/ 0 w 12336378"/>
              <a:gd name="connsiteY0-152" fmla="*/ 459006 h 1119678"/>
              <a:gd name="connsiteX1-153" fmla="*/ 4010526 w 12336378"/>
              <a:gd name="connsiteY1-154" fmla="*/ 25869 h 1119678"/>
              <a:gd name="connsiteX2-155" fmla="*/ 8999621 w 12336378"/>
              <a:gd name="connsiteY2-156" fmla="*/ 1116733 h 1119678"/>
              <a:gd name="connsiteX3-157" fmla="*/ 12336378 w 12336378"/>
              <a:gd name="connsiteY3-158" fmla="*/ 298585 h 1119678"/>
              <a:gd name="connsiteX0-159" fmla="*/ 0 w 12336378"/>
              <a:gd name="connsiteY0-160" fmla="*/ 459006 h 1119864"/>
              <a:gd name="connsiteX1-161" fmla="*/ 4010526 w 12336378"/>
              <a:gd name="connsiteY1-162" fmla="*/ 25869 h 1119864"/>
              <a:gd name="connsiteX2-163" fmla="*/ 8999621 w 12336378"/>
              <a:gd name="connsiteY2-164" fmla="*/ 1116733 h 1119864"/>
              <a:gd name="connsiteX3-165" fmla="*/ 12336378 w 12336378"/>
              <a:gd name="connsiteY3-166" fmla="*/ 298585 h 1119864"/>
              <a:gd name="connsiteX0-167" fmla="*/ 0 w 12336378"/>
              <a:gd name="connsiteY0-168" fmla="*/ 459920 h 1136723"/>
              <a:gd name="connsiteX1-169" fmla="*/ 4010526 w 12336378"/>
              <a:gd name="connsiteY1-170" fmla="*/ 26783 h 1136723"/>
              <a:gd name="connsiteX2-171" fmla="*/ 9160042 w 12336378"/>
              <a:gd name="connsiteY2-172" fmla="*/ 1133689 h 1136723"/>
              <a:gd name="connsiteX3-173" fmla="*/ 12336378 w 12336378"/>
              <a:gd name="connsiteY3-174" fmla="*/ 299499 h 1136723"/>
              <a:gd name="connsiteX0-175" fmla="*/ 0 w 12336378"/>
              <a:gd name="connsiteY0-176" fmla="*/ 489883 h 1167372"/>
              <a:gd name="connsiteX1-177" fmla="*/ 3930315 w 12336378"/>
              <a:gd name="connsiteY1-178" fmla="*/ 24662 h 1167372"/>
              <a:gd name="connsiteX2-179" fmla="*/ 9160042 w 12336378"/>
              <a:gd name="connsiteY2-180" fmla="*/ 1163652 h 1167372"/>
              <a:gd name="connsiteX3-181" fmla="*/ 12336378 w 12336378"/>
              <a:gd name="connsiteY3-182" fmla="*/ 329462 h 1167372"/>
              <a:gd name="connsiteX0-183" fmla="*/ 0 w 12336378"/>
              <a:gd name="connsiteY0-184" fmla="*/ 489883 h 1167372"/>
              <a:gd name="connsiteX1-185" fmla="*/ 3930315 w 12336378"/>
              <a:gd name="connsiteY1-186" fmla="*/ 24662 h 1167372"/>
              <a:gd name="connsiteX2-187" fmla="*/ 9160042 w 12336378"/>
              <a:gd name="connsiteY2-188" fmla="*/ 1163652 h 1167372"/>
              <a:gd name="connsiteX3-189" fmla="*/ 12336378 w 12336378"/>
              <a:gd name="connsiteY3-190" fmla="*/ 329462 h 1167372"/>
              <a:gd name="connsiteX0-191" fmla="*/ 0 w 12336378"/>
              <a:gd name="connsiteY0-192" fmla="*/ 489883 h 1166384"/>
              <a:gd name="connsiteX1-193" fmla="*/ 3930315 w 12336378"/>
              <a:gd name="connsiteY1-194" fmla="*/ 24662 h 1166384"/>
              <a:gd name="connsiteX2-195" fmla="*/ 9160042 w 12336378"/>
              <a:gd name="connsiteY2-196" fmla="*/ 1163652 h 1166384"/>
              <a:gd name="connsiteX3-197" fmla="*/ 12336378 w 12336378"/>
              <a:gd name="connsiteY3-198" fmla="*/ 329462 h 1166384"/>
              <a:gd name="connsiteX0-199" fmla="*/ 0 w 12256167"/>
              <a:gd name="connsiteY0-200" fmla="*/ 489883 h 1168885"/>
              <a:gd name="connsiteX1-201" fmla="*/ 3930315 w 12256167"/>
              <a:gd name="connsiteY1-202" fmla="*/ 24662 h 1168885"/>
              <a:gd name="connsiteX2-203" fmla="*/ 9160042 w 12256167"/>
              <a:gd name="connsiteY2-204" fmla="*/ 1163652 h 1168885"/>
              <a:gd name="connsiteX3-205" fmla="*/ 12256167 w 12256167"/>
              <a:gd name="connsiteY3-206" fmla="*/ 425715 h 1168885"/>
              <a:gd name="connsiteX0-207" fmla="*/ 0 w 12240125"/>
              <a:gd name="connsiteY0-208" fmla="*/ 238646 h 1254532"/>
              <a:gd name="connsiteX1-209" fmla="*/ 3914273 w 12240125"/>
              <a:gd name="connsiteY1-210" fmla="*/ 110309 h 1254532"/>
              <a:gd name="connsiteX2-211" fmla="*/ 9144000 w 12240125"/>
              <a:gd name="connsiteY2-212" fmla="*/ 1249299 h 1254532"/>
              <a:gd name="connsiteX3-213" fmla="*/ 12240125 w 12240125"/>
              <a:gd name="connsiteY3-214" fmla="*/ 511362 h 1254532"/>
              <a:gd name="connsiteX0-215" fmla="*/ 0 w 12240125"/>
              <a:gd name="connsiteY0-216" fmla="*/ 259219 h 1275890"/>
              <a:gd name="connsiteX1-217" fmla="*/ 3978441 w 12240125"/>
              <a:gd name="connsiteY1-218" fmla="*/ 98798 h 1275890"/>
              <a:gd name="connsiteX2-219" fmla="*/ 9144000 w 12240125"/>
              <a:gd name="connsiteY2-220" fmla="*/ 1269872 h 1275890"/>
              <a:gd name="connsiteX3-221" fmla="*/ 12240125 w 12240125"/>
              <a:gd name="connsiteY3-222" fmla="*/ 531935 h 1275890"/>
              <a:gd name="connsiteX0-223" fmla="*/ 0 w 12240125"/>
              <a:gd name="connsiteY0-224" fmla="*/ 259219 h 1271902"/>
              <a:gd name="connsiteX1-225" fmla="*/ 3978441 w 12240125"/>
              <a:gd name="connsiteY1-226" fmla="*/ 98798 h 1271902"/>
              <a:gd name="connsiteX2-227" fmla="*/ 9144000 w 12240125"/>
              <a:gd name="connsiteY2-228" fmla="*/ 1269872 h 1271902"/>
              <a:gd name="connsiteX3-229" fmla="*/ 12240125 w 12240125"/>
              <a:gd name="connsiteY3-230" fmla="*/ 531935 h 1271902"/>
              <a:gd name="connsiteX0-231" fmla="*/ 0 w 12240125"/>
              <a:gd name="connsiteY0-232" fmla="*/ 259219 h 1271902"/>
              <a:gd name="connsiteX1-233" fmla="*/ 3978441 w 12240125"/>
              <a:gd name="connsiteY1-234" fmla="*/ 98798 h 1271902"/>
              <a:gd name="connsiteX2-235" fmla="*/ 8999621 w 12240125"/>
              <a:gd name="connsiteY2-236" fmla="*/ 1269872 h 1271902"/>
              <a:gd name="connsiteX3-237" fmla="*/ 12240125 w 12240125"/>
              <a:gd name="connsiteY3-238" fmla="*/ 531935 h 1271902"/>
            </a:gdLst>
            <a:ahLst/>
            <a:cxnLst>
              <a:cxn ang="0">
                <a:pos x="connsiteX0-1" y="connsiteY0-2"/>
              </a:cxn>
              <a:cxn ang="0">
                <a:pos x="connsiteX1-3" y="connsiteY1-4"/>
              </a:cxn>
              <a:cxn ang="0">
                <a:pos x="connsiteX2-5" y="connsiteY2-6"/>
              </a:cxn>
              <a:cxn ang="0">
                <a:pos x="connsiteX3-7" y="connsiteY3-8"/>
              </a:cxn>
            </a:cxnLst>
            <a:rect l="l" t="t" r="r" b="b"/>
            <a:pathLst>
              <a:path w="12240125" h="1271902">
                <a:moveTo>
                  <a:pt x="0" y="259219"/>
                </a:moveTo>
                <a:cubicBezTo>
                  <a:pt x="1137652" y="-26865"/>
                  <a:pt x="2478504" y="-69644"/>
                  <a:pt x="3978441" y="98798"/>
                </a:cubicBezTo>
                <a:cubicBezTo>
                  <a:pt x="5478378" y="267240"/>
                  <a:pt x="7606632" y="1229768"/>
                  <a:pt x="8999621" y="1269872"/>
                </a:cubicBezTo>
                <a:cubicBezTo>
                  <a:pt x="10392610" y="1309976"/>
                  <a:pt x="11902573" y="745162"/>
                  <a:pt x="12240125" y="531935"/>
                </a:cubicBezTo>
              </a:path>
            </a:pathLst>
          </a:custGeom>
          <a:noFill/>
          <a:ln w="28575">
            <a:solidFill>
              <a:srgbClr val="3F404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1400" tIns="45699" rIns="91400" bIns="45699" rtlCol="0" anchor="ctr"/>
          <a:lstStyle/>
          <a:p>
            <a:pPr algn="ctr"/>
            <a:endParaRPr lang="zh-CN" altLang="en-US" sz="2400" dirty="0">
              <a:ea typeface="Microsoft YaHei Light" panose="020B0502040204020203" pitchFamily="34" charset="-122"/>
            </a:endParaRPr>
          </a:p>
        </p:txBody>
      </p:sp>
      <p:sp>
        <p:nvSpPr>
          <p:cNvPr id="5" name="六边形 4"/>
          <p:cNvSpPr/>
          <p:nvPr/>
        </p:nvSpPr>
        <p:spPr>
          <a:xfrm rot="5400000">
            <a:off x="4939943" y="336252"/>
            <a:ext cx="2664004" cy="2403447"/>
          </a:xfrm>
          <a:prstGeom prst="hexagon">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Microsoft YaHei Light" panose="020B0502040204020203" pitchFamily="34" charset="-122"/>
            </a:endParaRPr>
          </a:p>
        </p:txBody>
      </p:sp>
      <p:sp>
        <p:nvSpPr>
          <p:cNvPr id="6" name="六边形 5"/>
          <p:cNvSpPr/>
          <p:nvPr/>
        </p:nvSpPr>
        <p:spPr>
          <a:xfrm rot="5400000">
            <a:off x="4696807" y="154122"/>
            <a:ext cx="2664005" cy="2529557"/>
          </a:xfrm>
          <a:prstGeom prst="hexag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Microsoft YaHei Light" panose="020B0502040204020203" pitchFamily="34" charset="-122"/>
            </a:endParaRPr>
          </a:p>
        </p:txBody>
      </p:sp>
      <p:sp>
        <p:nvSpPr>
          <p:cNvPr id="7" name="文本框 6"/>
          <p:cNvSpPr txBox="1"/>
          <p:nvPr/>
        </p:nvSpPr>
        <p:spPr>
          <a:xfrm>
            <a:off x="5070222" y="595891"/>
            <a:ext cx="1917173" cy="1569660"/>
          </a:xfrm>
          <a:prstGeom prst="rect">
            <a:avLst/>
          </a:prstGeom>
          <a:noFill/>
        </p:spPr>
        <p:txBody>
          <a:bodyPr wrap="square" rtlCol="0">
            <a:spAutoFit/>
          </a:bodyPr>
          <a:lstStyle/>
          <a:p>
            <a:pPr algn="dist"/>
            <a:r>
              <a:rPr lang="zh-CN" altLang="en-US" sz="4800" b="1" dirty="0">
                <a:solidFill>
                  <a:schemeClr val="bg1"/>
                </a:solidFill>
                <a:latin typeface="Microsoft YaHei" panose="020B0503020204020204" pitchFamily="34" charset="-122"/>
                <a:ea typeface="Microsoft YaHei" panose="020B0503020204020204" pitchFamily="34" charset="-122"/>
              </a:rPr>
              <a:t>时间安排</a:t>
            </a:r>
          </a:p>
        </p:txBody>
      </p:sp>
      <p:sp>
        <p:nvSpPr>
          <p:cNvPr id="14" name="六边形 13"/>
          <p:cNvSpPr/>
          <p:nvPr/>
        </p:nvSpPr>
        <p:spPr>
          <a:xfrm rot="5400000">
            <a:off x="3784233" y="3342028"/>
            <a:ext cx="1723450" cy="1631108"/>
          </a:xfrm>
          <a:prstGeom prst="hexag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Microsoft YaHei Light" panose="020B0502040204020203" pitchFamily="34" charset="-122"/>
            </a:endParaRPr>
          </a:p>
        </p:txBody>
      </p:sp>
      <p:sp>
        <p:nvSpPr>
          <p:cNvPr id="21" name="矩形 20"/>
          <p:cNvSpPr/>
          <p:nvPr/>
        </p:nvSpPr>
        <p:spPr>
          <a:xfrm>
            <a:off x="3970232" y="3731702"/>
            <a:ext cx="1358605" cy="830997"/>
          </a:xfrm>
          <a:prstGeom prst="rect">
            <a:avLst/>
          </a:prstGeom>
        </p:spPr>
        <p:txBody>
          <a:bodyPr wrap="square">
            <a:spAutoFit/>
          </a:bodyPr>
          <a:lstStyle/>
          <a:p>
            <a:pPr algn="ctr"/>
            <a:r>
              <a:rPr lang="zh-CN" altLang="en-US" sz="2400" dirty="0">
                <a:solidFill>
                  <a:schemeClr val="bg1"/>
                </a:solidFill>
                <a:latin typeface="Microsoft YaHei" panose="020B0503020204020204" pitchFamily="34" charset="-122"/>
                <a:ea typeface="Microsoft YaHei" panose="020B0503020204020204" pitchFamily="34" charset="-122"/>
              </a:rPr>
              <a:t>第二周</a:t>
            </a:r>
            <a:endParaRPr lang="en-US" altLang="zh-CN" sz="2400" dirty="0">
              <a:solidFill>
                <a:schemeClr val="bg1"/>
              </a:solidFill>
              <a:latin typeface="Microsoft YaHei" panose="020B0503020204020204" pitchFamily="34" charset="-122"/>
              <a:ea typeface="Microsoft YaHei" panose="020B0503020204020204" pitchFamily="34" charset="-122"/>
            </a:endParaRPr>
          </a:p>
          <a:p>
            <a:pPr algn="ctr"/>
            <a:r>
              <a:rPr lang="en-US" altLang="zh-CN" sz="2400" dirty="0">
                <a:solidFill>
                  <a:schemeClr val="bg1"/>
                </a:solidFill>
                <a:latin typeface="Microsoft YaHei" panose="020B0503020204020204" pitchFamily="34" charset="-122"/>
                <a:ea typeface="Microsoft YaHei" panose="020B0503020204020204" pitchFamily="34" charset="-122"/>
              </a:rPr>
              <a:t>16</a:t>
            </a:r>
            <a:r>
              <a:rPr lang="zh-CN" altLang="en-US" sz="2400" dirty="0">
                <a:solidFill>
                  <a:schemeClr val="bg1"/>
                </a:solidFill>
                <a:latin typeface="Microsoft YaHei" panose="020B0503020204020204" pitchFamily="34" charset="-122"/>
                <a:ea typeface="Microsoft YaHei" panose="020B0503020204020204" pitchFamily="34" charset="-122"/>
              </a:rPr>
              <a:t>到</a:t>
            </a:r>
            <a:r>
              <a:rPr lang="en-US" altLang="zh-CN" sz="2400" dirty="0">
                <a:solidFill>
                  <a:schemeClr val="bg1"/>
                </a:solidFill>
                <a:latin typeface="Microsoft YaHei" panose="020B0503020204020204" pitchFamily="34" charset="-122"/>
                <a:ea typeface="Microsoft YaHei" panose="020B0503020204020204" pitchFamily="34" charset="-122"/>
              </a:rPr>
              <a:t>22</a:t>
            </a:r>
            <a:endParaRPr lang="zh-CN" altLang="en-US" sz="2400" dirty="0">
              <a:solidFill>
                <a:schemeClr val="bg1"/>
              </a:solidFill>
              <a:latin typeface="Microsoft YaHei" panose="020B0503020204020204" pitchFamily="34" charset="-122"/>
              <a:ea typeface="Microsoft YaHei" panose="020B0503020204020204" pitchFamily="34" charset="-122"/>
            </a:endParaRPr>
          </a:p>
        </p:txBody>
      </p:sp>
      <p:sp>
        <p:nvSpPr>
          <p:cNvPr id="20" name="六边形 19"/>
          <p:cNvSpPr/>
          <p:nvPr/>
        </p:nvSpPr>
        <p:spPr>
          <a:xfrm rot="5400000">
            <a:off x="10002496" y="4389720"/>
            <a:ext cx="1747265" cy="1512038"/>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Microsoft YaHei Light" panose="020B0502040204020203" pitchFamily="34" charset="-122"/>
            </a:endParaRPr>
          </a:p>
        </p:txBody>
      </p:sp>
      <p:sp>
        <p:nvSpPr>
          <p:cNvPr id="22" name="矩形 21"/>
          <p:cNvSpPr/>
          <p:nvPr/>
        </p:nvSpPr>
        <p:spPr>
          <a:xfrm>
            <a:off x="10278764" y="4760288"/>
            <a:ext cx="1307765" cy="830997"/>
          </a:xfrm>
          <a:prstGeom prst="rect">
            <a:avLst/>
          </a:prstGeom>
        </p:spPr>
        <p:txBody>
          <a:bodyPr wrap="square">
            <a:spAutoFit/>
          </a:bodyPr>
          <a:lstStyle/>
          <a:p>
            <a:r>
              <a:rPr lang="zh-CN" altLang="en-US" sz="2400" dirty="0">
                <a:solidFill>
                  <a:schemeClr val="bg1"/>
                </a:solidFill>
                <a:latin typeface="Microsoft YaHei" panose="020B0503020204020204" pitchFamily="34" charset="-122"/>
                <a:ea typeface="Microsoft YaHei" panose="020B0503020204020204" pitchFamily="34" charset="-122"/>
              </a:rPr>
              <a:t>第四周</a:t>
            </a:r>
            <a:endParaRPr lang="en-US" altLang="zh-CN" sz="2400" dirty="0">
              <a:solidFill>
                <a:schemeClr val="bg1"/>
              </a:solidFill>
              <a:latin typeface="Microsoft YaHei" panose="020B0503020204020204" pitchFamily="34" charset="-122"/>
              <a:ea typeface="Microsoft YaHei" panose="020B0503020204020204" pitchFamily="34" charset="-122"/>
            </a:endParaRPr>
          </a:p>
          <a:p>
            <a:r>
              <a:rPr lang="en-US" altLang="zh-CN" sz="2400" dirty="0">
                <a:solidFill>
                  <a:schemeClr val="bg1"/>
                </a:solidFill>
                <a:latin typeface="Microsoft YaHei" panose="020B0503020204020204" pitchFamily="34" charset="-122"/>
                <a:ea typeface="Microsoft YaHei" panose="020B0503020204020204" pitchFamily="34" charset="-122"/>
              </a:rPr>
              <a:t>30 - 5</a:t>
            </a:r>
            <a:endParaRPr lang="zh-CN" altLang="en-US" sz="2400" dirty="0">
              <a:solidFill>
                <a:schemeClr val="bg1"/>
              </a:solidFill>
              <a:latin typeface="Microsoft YaHei" panose="020B0503020204020204" pitchFamily="34" charset="-122"/>
              <a:ea typeface="Microsoft YaHei" panose="020B0503020204020204" pitchFamily="34" charset="-122"/>
            </a:endParaRPr>
          </a:p>
        </p:txBody>
      </p:sp>
      <p:sp>
        <p:nvSpPr>
          <p:cNvPr id="10" name="六边形 9"/>
          <p:cNvSpPr/>
          <p:nvPr/>
        </p:nvSpPr>
        <p:spPr>
          <a:xfrm rot="5400000">
            <a:off x="756569" y="3113747"/>
            <a:ext cx="1723448" cy="1630603"/>
          </a:xfrm>
          <a:prstGeom prst="hexag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Microsoft YaHei Light" panose="020B0502040204020203" pitchFamily="34" charset="-122"/>
            </a:endParaRPr>
          </a:p>
        </p:txBody>
      </p:sp>
      <p:sp>
        <p:nvSpPr>
          <p:cNvPr id="23" name="矩形 22"/>
          <p:cNvSpPr/>
          <p:nvPr/>
        </p:nvSpPr>
        <p:spPr>
          <a:xfrm>
            <a:off x="1072861" y="3513549"/>
            <a:ext cx="1313712" cy="830997"/>
          </a:xfrm>
          <a:prstGeom prst="rect">
            <a:avLst/>
          </a:prstGeom>
        </p:spPr>
        <p:txBody>
          <a:bodyPr wrap="square">
            <a:spAutoFit/>
          </a:bodyPr>
          <a:lstStyle/>
          <a:p>
            <a:r>
              <a:rPr lang="zh-CN" altLang="en-US" sz="2400" dirty="0">
                <a:solidFill>
                  <a:schemeClr val="bg1"/>
                </a:solidFill>
                <a:latin typeface="Microsoft YaHei" panose="020B0503020204020204" pitchFamily="34" charset="-122"/>
                <a:ea typeface="Microsoft YaHei" panose="020B0503020204020204" pitchFamily="34" charset="-122"/>
              </a:rPr>
              <a:t>第一周</a:t>
            </a:r>
            <a:endParaRPr lang="en-US" altLang="zh-CN" sz="2400" dirty="0">
              <a:solidFill>
                <a:schemeClr val="bg1"/>
              </a:solidFill>
              <a:latin typeface="Microsoft YaHei" panose="020B0503020204020204" pitchFamily="34" charset="-122"/>
              <a:ea typeface="Microsoft YaHei" panose="020B0503020204020204" pitchFamily="34" charset="-122"/>
            </a:endParaRPr>
          </a:p>
          <a:p>
            <a:r>
              <a:rPr lang="en-US" altLang="zh-CN" sz="2400" dirty="0">
                <a:solidFill>
                  <a:schemeClr val="bg1"/>
                </a:solidFill>
                <a:latin typeface="Microsoft YaHei" panose="020B0503020204020204" pitchFamily="34" charset="-122"/>
                <a:ea typeface="Microsoft YaHei" panose="020B0503020204020204" pitchFamily="34" charset="-122"/>
              </a:rPr>
              <a:t>11-15</a:t>
            </a:r>
          </a:p>
        </p:txBody>
      </p:sp>
      <p:sp>
        <p:nvSpPr>
          <p:cNvPr id="17" name="六边形 16"/>
          <p:cNvSpPr/>
          <p:nvPr/>
        </p:nvSpPr>
        <p:spPr>
          <a:xfrm rot="5400000">
            <a:off x="6999147" y="4094150"/>
            <a:ext cx="1723155" cy="1631106"/>
          </a:xfrm>
          <a:prstGeom prst="hexagon">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Microsoft YaHei Light" panose="020B0502040204020203" pitchFamily="34" charset="-122"/>
            </a:endParaRPr>
          </a:p>
        </p:txBody>
      </p:sp>
      <p:sp>
        <p:nvSpPr>
          <p:cNvPr id="24" name="矩形 23"/>
          <p:cNvSpPr/>
          <p:nvPr/>
        </p:nvSpPr>
        <p:spPr>
          <a:xfrm>
            <a:off x="7186913" y="4482113"/>
            <a:ext cx="1347622" cy="830997"/>
          </a:xfrm>
          <a:prstGeom prst="rect">
            <a:avLst/>
          </a:prstGeom>
        </p:spPr>
        <p:txBody>
          <a:bodyPr wrap="square">
            <a:spAutoFit/>
          </a:bodyPr>
          <a:lstStyle/>
          <a:p>
            <a:pPr algn="ctr"/>
            <a:r>
              <a:rPr lang="zh-CN" altLang="en-US" sz="2400" dirty="0">
                <a:solidFill>
                  <a:schemeClr val="bg1"/>
                </a:solidFill>
                <a:latin typeface="Microsoft YaHei" panose="020B0503020204020204" pitchFamily="34" charset="-122"/>
                <a:ea typeface="Microsoft YaHei" panose="020B0503020204020204" pitchFamily="34" charset="-122"/>
              </a:rPr>
              <a:t>第三周</a:t>
            </a:r>
            <a:endParaRPr lang="en-US" altLang="zh-CN" sz="2400" dirty="0">
              <a:solidFill>
                <a:schemeClr val="bg1"/>
              </a:solidFill>
              <a:latin typeface="Microsoft YaHei" panose="020B0503020204020204" pitchFamily="34" charset="-122"/>
              <a:ea typeface="Microsoft YaHei" panose="020B0503020204020204" pitchFamily="34" charset="-122"/>
            </a:endParaRPr>
          </a:p>
          <a:p>
            <a:pPr algn="ctr"/>
            <a:r>
              <a:rPr lang="en-US" altLang="zh-CN" sz="2400" dirty="0">
                <a:solidFill>
                  <a:schemeClr val="bg1"/>
                </a:solidFill>
                <a:latin typeface="Microsoft YaHei" panose="020B0503020204020204" pitchFamily="34" charset="-122"/>
                <a:ea typeface="Microsoft YaHei" panose="020B0503020204020204" pitchFamily="34" charset="-122"/>
              </a:rPr>
              <a:t>23-29</a:t>
            </a:r>
            <a:endParaRPr lang="zh-CN" altLang="en-US" sz="2400" dirty="0">
              <a:solidFill>
                <a:schemeClr val="bg1"/>
              </a:solidFill>
              <a:latin typeface="Microsoft YaHei" panose="020B0503020204020204" pitchFamily="34" charset="-122"/>
              <a:ea typeface="Microsoft YaHei" panose="020B0503020204020204" pitchFamily="34" charset="-122"/>
            </a:endParaRPr>
          </a:p>
        </p:txBody>
      </p:sp>
      <p:sp>
        <p:nvSpPr>
          <p:cNvPr id="2" name="文本框 1">
            <a:extLst>
              <a:ext uri="{FF2B5EF4-FFF2-40B4-BE49-F238E27FC236}">
                <a16:creationId xmlns:a16="http://schemas.microsoft.com/office/drawing/2014/main" id="{8D5A088B-D993-47D4-99C9-B656A766BE56}"/>
              </a:ext>
            </a:extLst>
          </p:cNvPr>
          <p:cNvSpPr txBox="1"/>
          <p:nvPr/>
        </p:nvSpPr>
        <p:spPr>
          <a:xfrm>
            <a:off x="654338" y="2548343"/>
            <a:ext cx="2226982" cy="461665"/>
          </a:xfrm>
          <a:prstGeom prst="rect">
            <a:avLst/>
          </a:prstGeom>
          <a:noFill/>
        </p:spPr>
        <p:txBody>
          <a:bodyPr wrap="square" rtlCol="0">
            <a:spAutoFit/>
          </a:bodyPr>
          <a:lstStyle/>
          <a:p>
            <a:r>
              <a:rPr lang="zh-CN" altLang="en-US" sz="2400" b="1" dirty="0"/>
              <a:t>总体逻辑框架</a:t>
            </a:r>
          </a:p>
        </p:txBody>
      </p:sp>
      <p:sp>
        <p:nvSpPr>
          <p:cNvPr id="3" name="文本框 2">
            <a:extLst>
              <a:ext uri="{FF2B5EF4-FFF2-40B4-BE49-F238E27FC236}">
                <a16:creationId xmlns:a16="http://schemas.microsoft.com/office/drawing/2014/main" id="{5ACAFC93-102E-4187-A288-CF4A9ABFEDFA}"/>
              </a:ext>
            </a:extLst>
          </p:cNvPr>
          <p:cNvSpPr txBox="1"/>
          <p:nvPr/>
        </p:nvSpPr>
        <p:spPr>
          <a:xfrm>
            <a:off x="3452158" y="5200167"/>
            <a:ext cx="2387600" cy="1569660"/>
          </a:xfrm>
          <a:prstGeom prst="rect">
            <a:avLst/>
          </a:prstGeom>
          <a:noFill/>
        </p:spPr>
        <p:txBody>
          <a:bodyPr wrap="square" rtlCol="0">
            <a:spAutoFit/>
          </a:bodyPr>
          <a:lstStyle/>
          <a:p>
            <a:pPr algn="ctr"/>
            <a:r>
              <a:rPr lang="zh-CN" altLang="en-US" sz="2400" b="1" dirty="0"/>
              <a:t>各部分代码实现</a:t>
            </a:r>
            <a:endParaRPr lang="en-US" altLang="zh-CN" sz="2400" b="1" dirty="0"/>
          </a:p>
          <a:p>
            <a:pPr algn="ctr"/>
            <a:r>
              <a:rPr lang="zh-CN" altLang="en-US" sz="2400" dirty="0"/>
              <a:t>视觉部分</a:t>
            </a:r>
            <a:endParaRPr lang="en-US" altLang="zh-CN" sz="2400" dirty="0"/>
          </a:p>
          <a:p>
            <a:pPr algn="ctr"/>
            <a:r>
              <a:rPr lang="zh-CN" altLang="en-US" sz="2400" dirty="0"/>
              <a:t>骨架识别部分</a:t>
            </a:r>
            <a:endParaRPr lang="en-US" altLang="zh-CN" sz="2400" dirty="0"/>
          </a:p>
          <a:p>
            <a:pPr algn="ctr"/>
            <a:r>
              <a:rPr lang="zh-CN" altLang="en-US" sz="2400" dirty="0"/>
              <a:t>控制部分</a:t>
            </a:r>
          </a:p>
        </p:txBody>
      </p:sp>
      <p:pic>
        <p:nvPicPr>
          <p:cNvPr id="1026" name="Picture 2">
            <a:extLst>
              <a:ext uri="{FF2B5EF4-FFF2-40B4-BE49-F238E27FC236}">
                <a16:creationId xmlns:a16="http://schemas.microsoft.com/office/drawing/2014/main" id="{B02A507F-268C-4AC6-AF23-C90A4304B5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5005" y="4057075"/>
            <a:ext cx="1766493" cy="1766493"/>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E3083E2E-7163-46EC-9D55-1352F36DCFAC}"/>
              </a:ext>
            </a:extLst>
          </p:cNvPr>
          <p:cNvSpPr txBox="1"/>
          <p:nvPr/>
        </p:nvSpPr>
        <p:spPr>
          <a:xfrm>
            <a:off x="9908389" y="3340218"/>
            <a:ext cx="1879600" cy="830997"/>
          </a:xfrm>
          <a:prstGeom prst="rect">
            <a:avLst/>
          </a:prstGeom>
          <a:noFill/>
        </p:spPr>
        <p:txBody>
          <a:bodyPr wrap="square" rtlCol="0">
            <a:spAutoFit/>
          </a:bodyPr>
          <a:lstStyle/>
          <a:p>
            <a:pPr algn="ctr"/>
            <a:r>
              <a:rPr lang="zh-CN" altLang="en-US" sz="2400" b="1" dirty="0"/>
              <a:t>代码整合</a:t>
            </a:r>
            <a:endParaRPr lang="en-US" altLang="zh-CN" sz="2400" b="1" dirty="0"/>
          </a:p>
          <a:p>
            <a:pPr algn="ctr"/>
            <a:r>
              <a:rPr lang="zh-CN" altLang="en-US" sz="2400" b="1" dirty="0"/>
              <a:t>上车调试</a:t>
            </a: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1000"/>
                                        <p:tgtEl>
                                          <p:spTgt spid="1026"/>
                                        </p:tgtEl>
                                      </p:cBhvr>
                                    </p:animEffect>
                                    <p:anim calcmode="lin" valueType="num">
                                      <p:cBhvr>
                                        <p:cTn id="18" dur="1000" fill="hold"/>
                                        <p:tgtEl>
                                          <p:spTgt spid="1026"/>
                                        </p:tgtEl>
                                        <p:attrNameLst>
                                          <p:attrName>ppt_x</p:attrName>
                                        </p:attrNameLst>
                                      </p:cBhvr>
                                      <p:tavLst>
                                        <p:tav tm="0">
                                          <p:val>
                                            <p:strVal val="#ppt_x"/>
                                          </p:val>
                                        </p:tav>
                                        <p:tav tm="100000">
                                          <p:val>
                                            <p:strVal val="#ppt_x"/>
                                          </p:val>
                                        </p:tav>
                                      </p:tavLst>
                                    </p:anim>
                                    <p:anim calcmode="lin" valueType="num">
                                      <p:cBhvr>
                                        <p:cTn id="1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1169</Words>
  <Application>Microsoft Office PowerPoint</Application>
  <PresentationFormat>宽屏</PresentationFormat>
  <Paragraphs>132</Paragraphs>
  <Slides>19</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Microsoft YaHei Light</vt:lpstr>
      <vt:lpstr>等线</vt:lpstr>
      <vt:lpstr>等线 Light</vt:lpstr>
      <vt:lpstr>迷你简汉真广标</vt:lpstr>
      <vt:lpstr>Microsoft YaHei</vt:lpstr>
      <vt:lpstr>Microsoft YaHei</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 昊</dc:creator>
  <cp:lastModifiedBy>李 昊</cp:lastModifiedBy>
  <cp:revision>18</cp:revision>
  <dcterms:created xsi:type="dcterms:W3CDTF">2020-01-11T05:29:15Z</dcterms:created>
  <dcterms:modified xsi:type="dcterms:W3CDTF">2020-01-11T09:20:16Z</dcterms:modified>
</cp:coreProperties>
</file>