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18"/>
  </p:notesMasterIdLst>
  <p:sldIdLst>
    <p:sldId id="256" r:id="rId2"/>
    <p:sldId id="257" r:id="rId3"/>
    <p:sldId id="260" r:id="rId4"/>
    <p:sldId id="272" r:id="rId5"/>
    <p:sldId id="259" r:id="rId6"/>
    <p:sldId id="264" r:id="rId7"/>
    <p:sldId id="265" r:id="rId8"/>
    <p:sldId id="266" r:id="rId9"/>
    <p:sldId id="261" r:id="rId10"/>
    <p:sldId id="262" r:id="rId11"/>
    <p:sldId id="263" r:id="rId12"/>
    <p:sldId id="267" r:id="rId13"/>
    <p:sldId id="268"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3504-C5C8-4584-AB04-B616C8F6C5C9}" type="datetimeFigureOut">
              <a:rPr lang="zh-CN" altLang="en-US" smtClean="0"/>
              <a:t>2018/6/11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84602-BA80-4F64-B824-A3FF374DDA96}" type="slidenum">
              <a:rPr lang="zh-CN" altLang="en-US" smtClean="0"/>
              <a:t>‹#›</a:t>
            </a:fld>
            <a:endParaRPr lang="zh-CN" altLang="en-US"/>
          </a:p>
        </p:txBody>
      </p:sp>
    </p:spTree>
    <p:extLst>
      <p:ext uri="{BB962C8B-B14F-4D97-AF65-F5344CB8AC3E}">
        <p14:creationId xmlns:p14="http://schemas.microsoft.com/office/powerpoint/2010/main" val="374858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1</a:t>
            </a:fld>
            <a:endParaRPr lang="zh-CN" altLang="en-US"/>
          </a:p>
        </p:txBody>
      </p:sp>
    </p:spTree>
    <p:extLst>
      <p:ext uri="{BB962C8B-B14F-4D97-AF65-F5344CB8AC3E}">
        <p14:creationId xmlns:p14="http://schemas.microsoft.com/office/powerpoint/2010/main" val="3601564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57332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65665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5253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367498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2779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4082837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41039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44757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8923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323760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1742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7029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568572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07005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1977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Tree>
    <p:extLst>
      <p:ext uri="{BB962C8B-B14F-4D97-AF65-F5344CB8AC3E}">
        <p14:creationId xmlns:p14="http://schemas.microsoft.com/office/powerpoint/2010/main" val="303990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67113749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Roy_Field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apidocjs.com/" TargetMode="External"/><Relationship Id="rId2" Type="http://schemas.openxmlformats.org/officeDocument/2006/relationships/hyperlink" Target="https://apiblueprint.org/" TargetMode="External"/><Relationship Id="rId1" Type="http://schemas.openxmlformats.org/officeDocument/2006/relationships/slideLayout" Target="../slideLayouts/slideLayout2.xml"/><Relationship Id="rId5" Type="http://schemas.openxmlformats.org/officeDocument/2006/relationships/hyperlink" Target="https://swagger.io/" TargetMode="External"/><Relationship Id="rId4" Type="http://schemas.openxmlformats.org/officeDocument/2006/relationships/hyperlink" Target="https://raml.or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editor.swagger.io/" TargetMode="External"/><Relationship Id="rId2" Type="http://schemas.openxmlformats.org/officeDocument/2006/relationships/hyperlink" Target="https://github.com/swagger-ap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swagger-api/swagger-core"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Roy_Fielding" TargetMode="External"/><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Hypertext_Transfer_Protoco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1184366"/>
            <a:ext cx="7766936" cy="2386148"/>
          </a:xfrm>
        </p:spPr>
        <p:txBody>
          <a:bodyPr/>
          <a:lstStyle/>
          <a:p>
            <a:r>
              <a:rPr lang="en-US" altLang="zh-CN" dirty="0" smtClean="0">
                <a:latin typeface="黑体" panose="02010609060101010101" pitchFamily="49" charset="-122"/>
                <a:ea typeface="黑体" panose="02010609060101010101" pitchFamily="49" charset="-122"/>
              </a:rPr>
              <a:t>RESTful API</a:t>
            </a:r>
            <a:r>
              <a:rPr lang="zh-CN" altLang="en-US" dirty="0" smtClean="0">
                <a:latin typeface="黑体" panose="02010609060101010101" pitchFamily="49" charset="-122"/>
                <a:ea typeface="黑体" panose="02010609060101010101" pitchFamily="49" charset="-122"/>
              </a:rPr>
              <a:t>介绍及</a:t>
            </a:r>
            <a:r>
              <a:rPr lang="en-US" altLang="zh-CN" dirty="0" smtClean="0">
                <a:latin typeface="黑体" panose="02010609060101010101" pitchFamily="49" charset="-122"/>
                <a:ea typeface="黑体" panose="02010609060101010101" pitchFamily="49" charset="-122"/>
              </a:rPr>
              <a:t/>
            </a:r>
            <a:br>
              <a:rPr lang="en-US" altLang="zh-CN" dirty="0" smtClean="0">
                <a:latin typeface="黑体" panose="02010609060101010101" pitchFamily="49" charset="-122"/>
                <a:ea typeface="黑体" panose="02010609060101010101" pitchFamily="49" charset="-122"/>
              </a:rPr>
            </a:br>
            <a:r>
              <a:rPr lang="en-US" altLang="zh-CN" dirty="0" smtClean="0">
                <a:latin typeface="黑体" panose="02010609060101010101" pitchFamily="49" charset="-122"/>
                <a:ea typeface="黑体" panose="02010609060101010101" pitchFamily="49" charset="-122"/>
              </a:rPr>
              <a:t>Swagger</a:t>
            </a:r>
            <a:r>
              <a:rPr lang="zh-CN" altLang="en-US" dirty="0" smtClean="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API</a:t>
            </a:r>
            <a:r>
              <a:rPr lang="zh-CN" altLang="en-US" dirty="0" smtClean="0">
                <a:latin typeface="黑体" panose="02010609060101010101" pitchFamily="49" charset="-122"/>
                <a:ea typeface="黑体" panose="02010609060101010101" pitchFamily="49" charset="-122"/>
              </a:rPr>
              <a:t>文档管理</a:t>
            </a:r>
            <a:endParaRPr lang="zh-CN" altLang="en-US"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1507067" y="4406537"/>
            <a:ext cx="7766936" cy="741195"/>
          </a:xfrm>
        </p:spPr>
        <p:txBody>
          <a:bodyPr>
            <a:normAutofit lnSpcReduction="10000"/>
          </a:bodyPr>
          <a:lstStyle/>
          <a:p>
            <a:r>
              <a:rPr lang="zh-CN" altLang="en-US" dirty="0" smtClean="0"/>
              <a:t>何文斌</a:t>
            </a:r>
            <a:endParaRPr lang="en-US" altLang="zh-CN" dirty="0" smtClean="0"/>
          </a:p>
          <a:p>
            <a:r>
              <a:rPr lang="en-US" altLang="zh-CN" dirty="0" smtClean="0"/>
              <a:t>2018.06.09</a:t>
            </a:r>
            <a:endParaRPr lang="zh-CN" altLang="en-US" dirty="0"/>
          </a:p>
        </p:txBody>
      </p:sp>
    </p:spTree>
    <p:extLst>
      <p:ext uri="{BB962C8B-B14F-4D97-AF65-F5344CB8AC3E}">
        <p14:creationId xmlns:p14="http://schemas.microsoft.com/office/powerpoint/2010/main" val="3532853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27314"/>
          </a:xfrm>
        </p:spPr>
        <p:txBody>
          <a:bodyPr/>
          <a:lstStyle/>
          <a:p>
            <a:r>
              <a:rPr lang="zh-CN" altLang="en-US" b="1" dirty="0"/>
              <a:t>为什么要遵循</a:t>
            </a:r>
            <a:r>
              <a:rPr lang="en-US" altLang="zh-CN" b="1" dirty="0" smtClean="0"/>
              <a:t>REST</a:t>
            </a:r>
            <a:endParaRPr lang="zh-CN" altLang="en-US" dirty="0"/>
          </a:p>
        </p:txBody>
      </p:sp>
      <p:sp>
        <p:nvSpPr>
          <p:cNvPr id="3" name="内容占位符 2"/>
          <p:cNvSpPr>
            <a:spLocks noGrp="1"/>
          </p:cNvSpPr>
          <p:nvPr>
            <p:ph idx="1"/>
          </p:nvPr>
        </p:nvSpPr>
        <p:spPr>
          <a:xfrm>
            <a:off x="581539" y="1838371"/>
            <a:ext cx="8596668" cy="3880773"/>
          </a:xfrm>
        </p:spPr>
        <p:txBody>
          <a:bodyPr/>
          <a:lstStyle/>
          <a:p>
            <a:r>
              <a:rPr lang="zh-CN" altLang="en-US" dirty="0" smtClean="0">
                <a:latin typeface="黑体" panose="02010609060101010101" pitchFamily="49" charset="-122"/>
                <a:ea typeface="黑体" panose="02010609060101010101" pitchFamily="49" charset="-122"/>
              </a:rPr>
              <a:t>可</a:t>
            </a:r>
            <a:r>
              <a:rPr lang="zh-CN" altLang="en-US" dirty="0">
                <a:latin typeface="黑体" panose="02010609060101010101" pitchFamily="49" charset="-122"/>
                <a:ea typeface="黑体" panose="02010609060101010101" pitchFamily="49" charset="-122"/>
              </a:rPr>
              <a:t>更高效利用缓存来提高响应速度</a:t>
            </a:r>
          </a:p>
          <a:p>
            <a:r>
              <a:rPr lang="zh-CN" altLang="en-US" dirty="0" smtClean="0">
                <a:latin typeface="黑体" panose="02010609060101010101" pitchFamily="49" charset="-122"/>
                <a:ea typeface="黑体" panose="02010609060101010101" pitchFamily="49" charset="-122"/>
              </a:rPr>
              <a:t>通讯</a:t>
            </a:r>
            <a:r>
              <a:rPr lang="zh-CN" altLang="en-US" dirty="0">
                <a:latin typeface="黑体" panose="02010609060101010101" pitchFamily="49" charset="-122"/>
                <a:ea typeface="黑体" panose="02010609060101010101" pitchFamily="49" charset="-122"/>
              </a:rPr>
              <a:t>本身的无状态性可以让不同的服务器的处理一系列请求中的不同请求，</a:t>
            </a:r>
            <a:r>
              <a:rPr lang="zh-CN" altLang="en-US" dirty="0" smtClean="0">
                <a:latin typeface="黑体" panose="02010609060101010101" pitchFamily="49" charset="-122"/>
                <a:ea typeface="黑体" panose="02010609060101010101" pitchFamily="49" charset="-122"/>
              </a:rPr>
              <a:t>提高服务器</a:t>
            </a:r>
            <a:r>
              <a:rPr lang="zh-CN" altLang="en-US" dirty="0">
                <a:latin typeface="黑体" panose="02010609060101010101" pitchFamily="49" charset="-122"/>
                <a:ea typeface="黑体" panose="02010609060101010101" pitchFamily="49" charset="-122"/>
              </a:rPr>
              <a:t>的扩展性</a:t>
            </a:r>
          </a:p>
          <a:p>
            <a:r>
              <a:rPr lang="zh-CN" altLang="en-US" dirty="0" smtClean="0">
                <a:latin typeface="黑体" panose="02010609060101010101" pitchFamily="49" charset="-122"/>
                <a:ea typeface="黑体" panose="02010609060101010101" pitchFamily="49" charset="-122"/>
              </a:rPr>
              <a:t>浏览器</a:t>
            </a:r>
            <a:r>
              <a:rPr lang="zh-CN" altLang="en-US" dirty="0">
                <a:latin typeface="黑体" panose="02010609060101010101" pitchFamily="49" charset="-122"/>
                <a:ea typeface="黑体" panose="02010609060101010101" pitchFamily="49" charset="-122"/>
              </a:rPr>
              <a:t>即可作为客户端，简化软件需求</a:t>
            </a:r>
          </a:p>
          <a:p>
            <a:r>
              <a:rPr lang="zh-CN" altLang="en-US" dirty="0" smtClean="0">
                <a:latin typeface="黑体" panose="02010609060101010101" pitchFamily="49" charset="-122"/>
                <a:ea typeface="黑体" panose="02010609060101010101" pitchFamily="49" charset="-122"/>
              </a:rPr>
              <a:t>相对</a:t>
            </a:r>
            <a:r>
              <a:rPr lang="zh-CN" altLang="en-US" dirty="0">
                <a:latin typeface="黑体" panose="02010609060101010101" pitchFamily="49" charset="-122"/>
                <a:ea typeface="黑体" panose="02010609060101010101" pitchFamily="49" charset="-122"/>
              </a:rPr>
              <a:t>于其他叠加在</a:t>
            </a:r>
            <a:r>
              <a:rPr lang="en-US" altLang="zh-CN" dirty="0">
                <a:latin typeface="黑体" panose="02010609060101010101" pitchFamily="49" charset="-122"/>
                <a:ea typeface="黑体" panose="02010609060101010101" pitchFamily="49" charset="-122"/>
              </a:rPr>
              <a:t>HTTP</a:t>
            </a:r>
            <a:r>
              <a:rPr lang="zh-CN" altLang="en-US" dirty="0">
                <a:latin typeface="黑体" panose="02010609060101010101" pitchFamily="49" charset="-122"/>
                <a:ea typeface="黑体" panose="02010609060101010101" pitchFamily="49" charset="-122"/>
              </a:rPr>
              <a:t>协议之上的机制，</a:t>
            </a:r>
            <a:r>
              <a:rPr lang="en-US" altLang="zh-CN" dirty="0">
                <a:latin typeface="黑体" panose="02010609060101010101" pitchFamily="49" charset="-122"/>
                <a:ea typeface="黑体" panose="02010609060101010101" pitchFamily="49" charset="-122"/>
              </a:rPr>
              <a:t>REST</a:t>
            </a:r>
            <a:r>
              <a:rPr lang="zh-CN" altLang="en-US" dirty="0">
                <a:latin typeface="黑体" panose="02010609060101010101" pitchFamily="49" charset="-122"/>
                <a:ea typeface="黑体" panose="02010609060101010101" pitchFamily="49" charset="-122"/>
              </a:rPr>
              <a:t>的软件依赖性更小</a:t>
            </a:r>
          </a:p>
          <a:p>
            <a:r>
              <a:rPr lang="zh-CN" altLang="en-US" dirty="0" smtClean="0">
                <a:latin typeface="黑体" panose="02010609060101010101" pitchFamily="49" charset="-122"/>
                <a:ea typeface="黑体" panose="02010609060101010101" pitchFamily="49" charset="-122"/>
              </a:rPr>
              <a:t>不</a:t>
            </a:r>
            <a:r>
              <a:rPr lang="zh-CN" altLang="en-US" dirty="0">
                <a:latin typeface="黑体" panose="02010609060101010101" pitchFamily="49" charset="-122"/>
                <a:ea typeface="黑体" panose="02010609060101010101" pitchFamily="49" charset="-122"/>
              </a:rPr>
              <a:t>需要额外的资源发现机制</a:t>
            </a:r>
          </a:p>
          <a:p>
            <a:r>
              <a:rPr lang="zh-CN" altLang="en-US" dirty="0" smtClean="0">
                <a:latin typeface="黑体" panose="02010609060101010101" pitchFamily="49" charset="-122"/>
                <a:ea typeface="黑体" panose="02010609060101010101" pitchFamily="49" charset="-122"/>
              </a:rPr>
              <a:t>在</a:t>
            </a:r>
            <a:r>
              <a:rPr lang="zh-CN" altLang="en-US" dirty="0">
                <a:latin typeface="黑体" panose="02010609060101010101" pitchFamily="49" charset="-122"/>
                <a:ea typeface="黑体" panose="02010609060101010101" pitchFamily="49" charset="-122"/>
              </a:rPr>
              <a:t>软件技术演进中的长期的兼容性</a:t>
            </a:r>
            <a:r>
              <a:rPr lang="zh-CN" altLang="en-US" dirty="0" smtClean="0">
                <a:latin typeface="黑体" panose="02010609060101010101" pitchFamily="49" charset="-122"/>
                <a:ea typeface="黑体" panose="02010609060101010101" pitchFamily="49" charset="-122"/>
              </a:rPr>
              <a:t>更好</a:t>
            </a:r>
            <a:endParaRPr lang="en-US" altLang="zh-CN" dirty="0" smtClean="0">
              <a:latin typeface="黑体" panose="02010609060101010101" pitchFamily="49" charset="-122"/>
              <a:ea typeface="黑体" panose="02010609060101010101" pitchFamily="49" charset="-122"/>
            </a:endParaRPr>
          </a:p>
          <a:p>
            <a:r>
              <a:rPr lang="en-US" altLang="zh-CN" dirty="0">
                <a:solidFill>
                  <a:schemeClr val="bg1">
                    <a:lumMod val="65000"/>
                  </a:schemeClr>
                </a:solidFill>
                <a:latin typeface="黑体" panose="02010609060101010101" pitchFamily="49" charset="-122"/>
                <a:ea typeface="黑体" panose="02010609060101010101" pitchFamily="49" charset="-122"/>
                <a:hlinkClick r:id="rId2"/>
              </a:rPr>
              <a:t>Roy </a:t>
            </a:r>
            <a:r>
              <a:rPr lang="en-US" altLang="zh-CN" dirty="0" smtClean="0">
                <a:solidFill>
                  <a:schemeClr val="bg1">
                    <a:lumMod val="65000"/>
                  </a:schemeClr>
                </a:solidFill>
                <a:latin typeface="黑体" panose="02010609060101010101" pitchFamily="49" charset="-122"/>
                <a:ea typeface="黑体" panose="02010609060101010101" pitchFamily="49" charset="-122"/>
                <a:hlinkClick r:id="rId2"/>
              </a:rPr>
              <a:t>Fielding</a:t>
            </a:r>
            <a:r>
              <a:rPr lang="zh-CN" altLang="en-US" dirty="0" smtClean="0">
                <a:solidFill>
                  <a:schemeClr val="bg1">
                    <a:lumMod val="65000"/>
                  </a:schemeClr>
                </a:solidFill>
                <a:latin typeface="黑体" panose="02010609060101010101" pitchFamily="49" charset="-122"/>
                <a:ea typeface="黑体" panose="02010609060101010101" pitchFamily="49" charset="-122"/>
              </a:rPr>
              <a:t>博士作为</a:t>
            </a:r>
            <a:r>
              <a:rPr lang="en-US" altLang="zh-CN" dirty="0" smtClean="0">
                <a:solidFill>
                  <a:schemeClr val="bg1">
                    <a:lumMod val="65000"/>
                  </a:schemeClr>
                </a:solidFill>
                <a:latin typeface="黑体" panose="02010609060101010101" pitchFamily="49" charset="-122"/>
                <a:ea typeface="黑体" panose="02010609060101010101" pitchFamily="49" charset="-122"/>
              </a:rPr>
              <a:t>HTTP</a:t>
            </a:r>
            <a:r>
              <a:rPr lang="zh-CN" altLang="en-US" dirty="0" smtClean="0">
                <a:solidFill>
                  <a:schemeClr val="bg1">
                    <a:lumMod val="65000"/>
                  </a:schemeClr>
                </a:solidFill>
                <a:latin typeface="黑体" panose="02010609060101010101" pitchFamily="49" charset="-122"/>
                <a:ea typeface="黑体" panose="02010609060101010101" pitchFamily="49" charset="-122"/>
              </a:rPr>
              <a:t>规范的制定者之一，未来的</a:t>
            </a:r>
            <a:r>
              <a:rPr lang="en-US" altLang="zh-CN" dirty="0" smtClean="0">
                <a:solidFill>
                  <a:schemeClr val="bg1">
                    <a:lumMod val="65000"/>
                  </a:schemeClr>
                </a:solidFill>
                <a:latin typeface="黑体" panose="02010609060101010101" pitchFamily="49" charset="-122"/>
                <a:ea typeface="黑体" panose="02010609060101010101" pitchFamily="49" charset="-122"/>
              </a:rPr>
              <a:t>HTTP2.0</a:t>
            </a:r>
            <a:r>
              <a:rPr lang="zh-CN" altLang="en-US" dirty="0" smtClean="0">
                <a:solidFill>
                  <a:schemeClr val="bg1">
                    <a:lumMod val="65000"/>
                  </a:schemeClr>
                </a:solidFill>
                <a:latin typeface="黑体" panose="02010609060101010101" pitchFamily="49" charset="-122"/>
                <a:ea typeface="黑体" panose="02010609060101010101" pitchFamily="49" charset="-122"/>
              </a:rPr>
              <a:t>也会更进一步的</a:t>
            </a:r>
            <a:r>
              <a:rPr lang="en-US" altLang="zh-CN" dirty="0" smtClean="0">
                <a:solidFill>
                  <a:schemeClr val="bg1">
                    <a:lumMod val="65000"/>
                  </a:schemeClr>
                </a:solidFill>
                <a:latin typeface="黑体" panose="02010609060101010101" pitchFamily="49" charset="-122"/>
                <a:ea typeface="黑体" panose="02010609060101010101" pitchFamily="49" charset="-122"/>
              </a:rPr>
              <a:t>REST</a:t>
            </a:r>
            <a:r>
              <a:rPr lang="zh-CN" altLang="en-US" dirty="0" smtClean="0">
                <a:solidFill>
                  <a:schemeClr val="bg1">
                    <a:lumMod val="65000"/>
                  </a:schemeClr>
                </a:solidFill>
                <a:latin typeface="黑体" panose="02010609060101010101" pitchFamily="49" charset="-122"/>
                <a:ea typeface="黑体" panose="02010609060101010101" pitchFamily="49" charset="-122"/>
              </a:rPr>
              <a:t>的支持</a:t>
            </a:r>
            <a:endParaRPr lang="zh-CN" altLang="en-US" dirty="0">
              <a:solidFill>
                <a:schemeClr val="bg1">
                  <a:lumMod val="6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66023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75360"/>
          </a:xfrm>
        </p:spPr>
        <p:txBody>
          <a:bodyPr/>
          <a:lstStyle/>
          <a:p>
            <a:r>
              <a:rPr lang="en-US" altLang="zh-CN" dirty="0" smtClean="0"/>
              <a:t>RESTful API</a:t>
            </a:r>
            <a:r>
              <a:rPr lang="zh-CN" altLang="en-US" dirty="0" smtClean="0"/>
              <a:t>的</a:t>
            </a:r>
            <a:r>
              <a:rPr lang="zh-CN" altLang="en-US" dirty="0"/>
              <a:t>描述文档</a:t>
            </a:r>
          </a:p>
        </p:txBody>
      </p:sp>
      <p:sp>
        <p:nvSpPr>
          <p:cNvPr id="3" name="内容占位符 2"/>
          <p:cNvSpPr>
            <a:spLocks noGrp="1"/>
          </p:cNvSpPr>
          <p:nvPr>
            <p:ph idx="1"/>
          </p:nvPr>
        </p:nvSpPr>
        <p:spPr>
          <a:xfrm>
            <a:off x="677334" y="2160590"/>
            <a:ext cx="8596668" cy="3125514"/>
          </a:xfrm>
        </p:spPr>
        <p:txBody>
          <a:bodyPr>
            <a:normAutofit/>
          </a:bodyPr>
          <a:lstStyle/>
          <a:p>
            <a:r>
              <a:rPr lang="it-IT" altLang="zh-CN" sz="2800" dirty="0" smtClean="0">
                <a:solidFill>
                  <a:schemeClr val="tx2"/>
                </a:solidFill>
                <a:latin typeface="Microsoft JhengHei" panose="020B0604030504040204" pitchFamily="34" charset="-120"/>
                <a:ea typeface="Microsoft JhengHei" panose="020B0604030504040204" pitchFamily="34" charset="-120"/>
              </a:rPr>
              <a:t>API </a:t>
            </a:r>
            <a:r>
              <a:rPr lang="it-IT" altLang="zh-CN" sz="2800" dirty="0">
                <a:solidFill>
                  <a:schemeClr val="tx2"/>
                </a:solidFill>
                <a:latin typeface="Microsoft JhengHei" panose="020B0604030504040204" pitchFamily="34" charset="-120"/>
                <a:ea typeface="Microsoft JhengHei" panose="020B0604030504040204" pitchFamily="34" charset="-120"/>
              </a:rPr>
              <a:t>Blueprint</a:t>
            </a:r>
            <a:r>
              <a:rPr lang="it-IT" altLang="zh-CN" sz="2800" dirty="0" smtClean="0">
                <a:solidFill>
                  <a:schemeClr val="tx2"/>
                </a:solidFill>
                <a:latin typeface="Microsoft JhengHei" panose="020B0604030504040204" pitchFamily="34" charset="-120"/>
                <a:ea typeface="Microsoft JhengHei" panose="020B0604030504040204" pitchFamily="34" charset="-120"/>
              </a:rPr>
              <a:t>( </a:t>
            </a:r>
            <a:r>
              <a:rPr lang="it-IT" altLang="zh-CN" sz="2800" dirty="0" smtClean="0">
                <a:solidFill>
                  <a:schemeClr val="tx2"/>
                </a:solidFill>
                <a:latin typeface="Microsoft JhengHei" panose="020B0604030504040204" pitchFamily="34" charset="-120"/>
                <a:ea typeface="Microsoft JhengHei" panose="020B0604030504040204" pitchFamily="34" charset="-120"/>
                <a:hlinkClick r:id="rId2"/>
              </a:rPr>
              <a:t>https</a:t>
            </a:r>
            <a:r>
              <a:rPr lang="it-IT" altLang="zh-CN" sz="2800" dirty="0">
                <a:solidFill>
                  <a:schemeClr val="tx2"/>
                </a:solidFill>
                <a:latin typeface="Microsoft JhengHei" panose="020B0604030504040204" pitchFamily="34" charset="-120"/>
                <a:ea typeface="Microsoft JhengHei" panose="020B0604030504040204" pitchFamily="34" charset="-120"/>
                <a:hlinkClick r:id="rId2"/>
              </a:rPr>
              <a:t>://apiblueprint.org</a:t>
            </a:r>
            <a:r>
              <a:rPr lang="it-IT" altLang="zh-CN" sz="2800" dirty="0" smtClean="0">
                <a:solidFill>
                  <a:schemeClr val="tx2"/>
                </a:solidFill>
                <a:latin typeface="Microsoft JhengHei" panose="020B0604030504040204" pitchFamily="34" charset="-120"/>
                <a:ea typeface="Microsoft JhengHei" panose="020B0604030504040204" pitchFamily="34" charset="-120"/>
                <a:hlinkClick r:id="rId2"/>
              </a:rPr>
              <a:t>/</a:t>
            </a:r>
            <a:r>
              <a:rPr lang="it-IT" altLang="zh-CN" sz="2800" dirty="0" smtClean="0">
                <a:solidFill>
                  <a:schemeClr val="tx2"/>
                </a:solidFill>
                <a:latin typeface="Microsoft JhengHei" panose="020B0604030504040204" pitchFamily="34" charset="-120"/>
                <a:ea typeface="Microsoft JhengHei" panose="020B0604030504040204" pitchFamily="34" charset="-120"/>
              </a:rPr>
              <a:t> )</a:t>
            </a:r>
            <a:endParaRPr lang="it-IT" altLang="zh-CN" sz="2800" dirty="0">
              <a:solidFill>
                <a:schemeClr val="tx2"/>
              </a:solidFill>
              <a:latin typeface="Microsoft JhengHei" panose="020B0604030504040204" pitchFamily="34" charset="-120"/>
              <a:ea typeface="Microsoft JhengHei" panose="020B0604030504040204" pitchFamily="34" charset="-120"/>
            </a:endParaRPr>
          </a:p>
          <a:p>
            <a:r>
              <a:rPr lang="it-IT" altLang="zh-CN" sz="2800" dirty="0" smtClean="0">
                <a:solidFill>
                  <a:schemeClr val="tx2"/>
                </a:solidFill>
                <a:latin typeface="Microsoft JhengHei" panose="020B0604030504040204" pitchFamily="34" charset="-120"/>
                <a:ea typeface="Microsoft JhengHei" panose="020B0604030504040204" pitchFamily="34" charset="-120"/>
              </a:rPr>
              <a:t>apidocjs( </a:t>
            </a:r>
            <a:r>
              <a:rPr lang="it-IT" altLang="zh-CN" sz="2800" dirty="0" smtClean="0">
                <a:solidFill>
                  <a:schemeClr val="tx2"/>
                </a:solidFill>
                <a:latin typeface="Microsoft JhengHei" panose="020B0604030504040204" pitchFamily="34" charset="-120"/>
                <a:ea typeface="Microsoft JhengHei" panose="020B0604030504040204" pitchFamily="34" charset="-120"/>
                <a:hlinkClick r:id="rId3"/>
              </a:rPr>
              <a:t>http</a:t>
            </a:r>
            <a:r>
              <a:rPr lang="it-IT" altLang="zh-CN" sz="2800" dirty="0">
                <a:solidFill>
                  <a:schemeClr val="tx2"/>
                </a:solidFill>
                <a:latin typeface="Microsoft JhengHei" panose="020B0604030504040204" pitchFamily="34" charset="-120"/>
                <a:ea typeface="Microsoft JhengHei" panose="020B0604030504040204" pitchFamily="34" charset="-120"/>
                <a:hlinkClick r:id="rId3"/>
              </a:rPr>
              <a:t>://apidocjs.com</a:t>
            </a:r>
            <a:r>
              <a:rPr lang="it-IT" altLang="zh-CN" sz="2800" dirty="0" smtClean="0">
                <a:solidFill>
                  <a:schemeClr val="tx2"/>
                </a:solidFill>
                <a:latin typeface="Microsoft JhengHei" panose="020B0604030504040204" pitchFamily="34" charset="-120"/>
                <a:ea typeface="Microsoft JhengHei" panose="020B0604030504040204" pitchFamily="34" charset="-120"/>
                <a:hlinkClick r:id="rId3"/>
              </a:rPr>
              <a:t>/</a:t>
            </a:r>
            <a:r>
              <a:rPr lang="it-IT" altLang="zh-CN" sz="2800" dirty="0" smtClean="0">
                <a:solidFill>
                  <a:schemeClr val="tx2"/>
                </a:solidFill>
                <a:latin typeface="Microsoft JhengHei" panose="020B0604030504040204" pitchFamily="34" charset="-120"/>
                <a:ea typeface="Microsoft JhengHei" panose="020B0604030504040204" pitchFamily="34" charset="-120"/>
              </a:rPr>
              <a:t> )</a:t>
            </a:r>
            <a:endParaRPr lang="it-IT" altLang="zh-CN" sz="2800" dirty="0">
              <a:solidFill>
                <a:schemeClr val="tx2"/>
              </a:solidFill>
              <a:latin typeface="Microsoft JhengHei" panose="020B0604030504040204" pitchFamily="34" charset="-120"/>
              <a:ea typeface="Microsoft JhengHei" panose="020B0604030504040204" pitchFamily="34" charset="-120"/>
            </a:endParaRPr>
          </a:p>
          <a:p>
            <a:r>
              <a:rPr lang="it-IT" altLang="zh-CN" sz="2800" dirty="0" smtClean="0">
                <a:solidFill>
                  <a:schemeClr val="tx2"/>
                </a:solidFill>
                <a:latin typeface="Microsoft JhengHei" panose="020B0604030504040204" pitchFamily="34" charset="-120"/>
                <a:ea typeface="Microsoft JhengHei" panose="020B0604030504040204" pitchFamily="34" charset="-120"/>
              </a:rPr>
              <a:t>raml( </a:t>
            </a:r>
            <a:r>
              <a:rPr lang="it-IT" altLang="zh-CN" sz="2800" dirty="0" smtClean="0">
                <a:solidFill>
                  <a:schemeClr val="tx2"/>
                </a:solidFill>
                <a:latin typeface="Microsoft JhengHei" panose="020B0604030504040204" pitchFamily="34" charset="-120"/>
                <a:ea typeface="Microsoft JhengHei" panose="020B0604030504040204" pitchFamily="34" charset="-120"/>
                <a:hlinkClick r:id="rId4"/>
              </a:rPr>
              <a:t>https</a:t>
            </a:r>
            <a:r>
              <a:rPr lang="it-IT" altLang="zh-CN" sz="2800" dirty="0">
                <a:solidFill>
                  <a:schemeClr val="tx2"/>
                </a:solidFill>
                <a:latin typeface="Microsoft JhengHei" panose="020B0604030504040204" pitchFamily="34" charset="-120"/>
                <a:ea typeface="Microsoft JhengHei" panose="020B0604030504040204" pitchFamily="34" charset="-120"/>
                <a:hlinkClick r:id="rId4"/>
              </a:rPr>
              <a:t>://raml.org</a:t>
            </a:r>
            <a:r>
              <a:rPr lang="it-IT" altLang="zh-CN" sz="2800" dirty="0" smtClean="0">
                <a:solidFill>
                  <a:schemeClr val="tx2"/>
                </a:solidFill>
                <a:latin typeface="Microsoft JhengHei" panose="020B0604030504040204" pitchFamily="34" charset="-120"/>
                <a:ea typeface="Microsoft JhengHei" panose="020B0604030504040204" pitchFamily="34" charset="-120"/>
                <a:hlinkClick r:id="rId4"/>
              </a:rPr>
              <a:t>/</a:t>
            </a:r>
            <a:r>
              <a:rPr lang="it-IT" altLang="zh-CN" sz="2800" dirty="0" smtClean="0">
                <a:solidFill>
                  <a:schemeClr val="tx2"/>
                </a:solidFill>
                <a:latin typeface="Microsoft JhengHei" panose="020B0604030504040204" pitchFamily="34" charset="-120"/>
                <a:ea typeface="Microsoft JhengHei" panose="020B0604030504040204" pitchFamily="34" charset="-120"/>
              </a:rPr>
              <a:t> )</a:t>
            </a:r>
            <a:endParaRPr lang="it-IT" altLang="zh-CN" sz="2800" dirty="0">
              <a:solidFill>
                <a:schemeClr val="tx2"/>
              </a:solidFill>
              <a:latin typeface="Microsoft JhengHei" panose="020B0604030504040204" pitchFamily="34" charset="-120"/>
              <a:ea typeface="Microsoft JhengHei" panose="020B0604030504040204" pitchFamily="34" charset="-120"/>
            </a:endParaRPr>
          </a:p>
          <a:p>
            <a:r>
              <a:rPr lang="it-IT" altLang="zh-CN" sz="2800" dirty="0" smtClean="0">
                <a:solidFill>
                  <a:schemeClr val="tx2"/>
                </a:solidFill>
                <a:latin typeface="Microsoft JhengHei" panose="020B0604030504040204" pitchFamily="34" charset="-120"/>
                <a:ea typeface="Microsoft JhengHei" panose="020B0604030504040204" pitchFamily="34" charset="-120"/>
              </a:rPr>
              <a:t>swagger( </a:t>
            </a:r>
            <a:r>
              <a:rPr lang="it-IT" altLang="zh-CN" sz="2800" dirty="0" smtClean="0">
                <a:solidFill>
                  <a:schemeClr val="tx2"/>
                </a:solidFill>
                <a:latin typeface="Microsoft JhengHei" panose="020B0604030504040204" pitchFamily="34" charset="-120"/>
                <a:ea typeface="Microsoft JhengHei" panose="020B0604030504040204" pitchFamily="34" charset="-120"/>
                <a:hlinkClick r:id="rId5"/>
              </a:rPr>
              <a:t>https</a:t>
            </a:r>
            <a:r>
              <a:rPr lang="it-IT" altLang="zh-CN" sz="2800" dirty="0">
                <a:solidFill>
                  <a:schemeClr val="tx2"/>
                </a:solidFill>
                <a:latin typeface="Microsoft JhengHei" panose="020B0604030504040204" pitchFamily="34" charset="-120"/>
                <a:ea typeface="Microsoft JhengHei" panose="020B0604030504040204" pitchFamily="34" charset="-120"/>
                <a:hlinkClick r:id="rId5"/>
              </a:rPr>
              <a:t>://swagger.io</a:t>
            </a:r>
            <a:r>
              <a:rPr lang="it-IT" altLang="zh-CN" sz="2800" dirty="0" smtClean="0">
                <a:solidFill>
                  <a:schemeClr val="tx2"/>
                </a:solidFill>
                <a:latin typeface="Microsoft JhengHei" panose="020B0604030504040204" pitchFamily="34" charset="-120"/>
                <a:ea typeface="Microsoft JhengHei" panose="020B0604030504040204" pitchFamily="34" charset="-120"/>
                <a:hlinkClick r:id="rId5"/>
              </a:rPr>
              <a:t>/</a:t>
            </a:r>
            <a:r>
              <a:rPr lang="it-IT" altLang="zh-CN" sz="2800" dirty="0" smtClean="0">
                <a:solidFill>
                  <a:schemeClr val="tx2"/>
                </a:solidFill>
                <a:latin typeface="Microsoft JhengHei" panose="020B0604030504040204" pitchFamily="34" charset="-120"/>
                <a:ea typeface="Microsoft JhengHei" panose="020B0604030504040204" pitchFamily="34" charset="-120"/>
              </a:rPr>
              <a:t> )</a:t>
            </a:r>
            <a:endParaRPr lang="zh-CN" altLang="en-US" sz="2800" dirty="0">
              <a:solidFill>
                <a:schemeClr val="tx2"/>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444089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a:t>介绍</a:t>
            </a:r>
          </a:p>
        </p:txBody>
      </p:sp>
      <p:sp>
        <p:nvSpPr>
          <p:cNvPr id="3" name="内容占位符 2"/>
          <p:cNvSpPr>
            <a:spLocks noGrp="1"/>
          </p:cNvSpPr>
          <p:nvPr>
            <p:ph idx="1"/>
          </p:nvPr>
        </p:nvSpPr>
        <p:spPr/>
        <p:txBody>
          <a:bodyPr>
            <a:normAutofit/>
          </a:bodyPr>
          <a:lstStyle/>
          <a:p>
            <a:r>
              <a:rPr lang="en-US" altLang="zh-CN" sz="2400" dirty="0" smtClean="0">
                <a:latin typeface="黑体" panose="02010609060101010101" pitchFamily="49" charset="-122"/>
                <a:ea typeface="黑体" panose="02010609060101010101" pitchFamily="49" charset="-122"/>
              </a:rPr>
              <a:t>Swagger</a:t>
            </a:r>
            <a:r>
              <a:rPr lang="zh-CN" altLang="en-US" sz="2400" dirty="0" smtClean="0">
                <a:latin typeface="黑体" panose="02010609060101010101" pitchFamily="49" charset="-122"/>
                <a:ea typeface="黑体" panose="02010609060101010101" pitchFamily="49" charset="-122"/>
              </a:rPr>
              <a:t>是</a:t>
            </a:r>
            <a:r>
              <a:rPr lang="en-US" altLang="zh-CN" sz="2400" dirty="0" smtClean="0">
                <a:latin typeface="黑体" panose="02010609060101010101" pitchFamily="49" charset="-122"/>
                <a:ea typeface="黑体" panose="02010609060101010101" pitchFamily="49" charset="-122"/>
              </a:rPr>
              <a:t>API</a:t>
            </a:r>
            <a:r>
              <a:rPr lang="zh-CN" altLang="en-US" sz="2400" dirty="0" smtClean="0">
                <a:latin typeface="黑体" panose="02010609060101010101" pitchFamily="49" charset="-122"/>
                <a:ea typeface="黑体" panose="02010609060101010101" pitchFamily="49" charset="-122"/>
              </a:rPr>
              <a:t>文档描述工具，</a:t>
            </a:r>
            <a:r>
              <a:rPr lang="en-US" altLang="zh-CN" sz="2400" dirty="0">
                <a:latin typeface="黑体" panose="02010609060101010101" pitchFamily="49" charset="-122"/>
                <a:ea typeface="黑体" panose="02010609060101010101" pitchFamily="49" charset="-122"/>
              </a:rPr>
              <a:t>Swagger</a:t>
            </a:r>
            <a:r>
              <a:rPr lang="zh-CN" altLang="en-US" sz="2400" dirty="0">
                <a:latin typeface="黑体" panose="02010609060101010101" pitchFamily="49" charset="-122"/>
                <a:ea typeface="黑体" panose="02010609060101010101" pitchFamily="49" charset="-122"/>
              </a:rPr>
              <a:t>与语言</a:t>
            </a:r>
            <a:r>
              <a:rPr lang="zh-CN" altLang="en-US" sz="2400" dirty="0" smtClean="0">
                <a:latin typeface="黑体" panose="02010609060101010101" pitchFamily="49" charset="-122"/>
                <a:ea typeface="黑体" panose="02010609060101010101" pitchFamily="49" charset="-122"/>
              </a:rPr>
              <a:t>无关</a:t>
            </a:r>
            <a:endParaRPr lang="en-US" altLang="zh-CN" sz="2400" dirty="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参与</a:t>
            </a:r>
            <a:r>
              <a:rPr lang="en-US" altLang="zh-CN" sz="2400" dirty="0" smtClean="0">
                <a:latin typeface="黑体" panose="02010609060101010101" pitchFamily="49" charset="-122"/>
                <a:ea typeface="黑体" panose="02010609060101010101" pitchFamily="49" charset="-122"/>
              </a:rPr>
              <a:t>API</a:t>
            </a:r>
            <a:r>
              <a:rPr lang="zh-CN" altLang="en-US" sz="2400" dirty="0" smtClean="0">
                <a:latin typeface="黑体" panose="02010609060101010101" pitchFamily="49" charset="-122"/>
                <a:ea typeface="黑体" panose="02010609060101010101" pitchFamily="49" charset="-122"/>
              </a:rPr>
              <a:t>的</a:t>
            </a:r>
            <a:r>
              <a:rPr lang="en-US" altLang="zh-CN" sz="2400" dirty="0" smtClean="0">
                <a:latin typeface="黑体" panose="02010609060101010101" pitchFamily="49" charset="-122"/>
                <a:ea typeface="黑体" panose="02010609060101010101" pitchFamily="49" charset="-122"/>
              </a:rPr>
              <a:t>Design</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Build</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Document</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Test</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Standardize</a:t>
            </a:r>
            <a:r>
              <a:rPr lang="zh-CN" altLang="en-US" sz="2400" dirty="0" smtClean="0">
                <a:latin typeface="黑体" panose="02010609060101010101" pitchFamily="49" charset="-122"/>
                <a:ea typeface="黑体" panose="02010609060101010101" pitchFamily="49" charset="-122"/>
              </a:rPr>
              <a:t>的整个过程</a:t>
            </a:r>
            <a:endParaRPr lang="en-US" altLang="zh-CN" sz="2400"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Swagger</a:t>
            </a:r>
            <a:r>
              <a:rPr lang="zh-CN" altLang="en-US" sz="2400" dirty="0" smtClean="0">
                <a:latin typeface="黑体" panose="02010609060101010101" pitchFamily="49" charset="-122"/>
                <a:ea typeface="黑体" panose="02010609060101010101" pitchFamily="49" charset="-122"/>
              </a:rPr>
              <a:t>不是</a:t>
            </a:r>
            <a:r>
              <a:rPr lang="en-US" altLang="zh-CN" sz="2400" dirty="0" smtClean="0">
                <a:latin typeface="黑体" panose="02010609060101010101" pitchFamily="49" charset="-122"/>
                <a:ea typeface="黑体" panose="02010609060101010101" pitchFamily="49" charset="-122"/>
              </a:rPr>
              <a:t>RESTful API</a:t>
            </a:r>
            <a:r>
              <a:rPr lang="zh-CN" altLang="en-US" sz="2400" dirty="0" smtClean="0">
                <a:latin typeface="黑体" panose="02010609060101010101" pitchFamily="49" charset="-122"/>
                <a:ea typeface="黑体" panose="02010609060101010101" pitchFamily="49" charset="-122"/>
              </a:rPr>
              <a:t>框架</a:t>
            </a:r>
            <a:endParaRPr lang="en-US" altLang="zh-CN" sz="2400" b="1"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Swagger</a:t>
            </a:r>
            <a:r>
              <a:rPr lang="zh-CN" altLang="en-US" sz="2400" dirty="0" smtClean="0">
                <a:latin typeface="黑体" panose="02010609060101010101" pitchFamily="49" charset="-122"/>
                <a:ea typeface="黑体" panose="02010609060101010101" pitchFamily="49" charset="-122"/>
              </a:rPr>
              <a:t>可以与</a:t>
            </a:r>
            <a:r>
              <a:rPr lang="en-US" altLang="zh-CN" sz="2400" dirty="0" err="1" smtClean="0">
                <a:latin typeface="黑体" panose="02010609060101010101" pitchFamily="49" charset="-122"/>
                <a:ea typeface="黑体" panose="02010609060101010101" pitchFamily="49" charset="-122"/>
              </a:rPr>
              <a:t>SpringMVC</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Jersey</a:t>
            </a:r>
            <a:r>
              <a:rPr lang="zh-CN" altLang="en-US" sz="2400" dirty="0" smtClean="0">
                <a:latin typeface="黑体" panose="02010609060101010101" pitchFamily="49" charset="-122"/>
                <a:ea typeface="黑体" panose="02010609060101010101" pitchFamily="49" charset="-122"/>
              </a:rPr>
              <a:t>等</a:t>
            </a:r>
            <a:r>
              <a:rPr lang="en-US" altLang="zh-CN" sz="2400" dirty="0" smtClean="0">
                <a:latin typeface="黑体" panose="02010609060101010101" pitchFamily="49" charset="-122"/>
                <a:ea typeface="黑体" panose="02010609060101010101" pitchFamily="49" charset="-122"/>
              </a:rPr>
              <a:t>RESTful API</a:t>
            </a:r>
            <a:r>
              <a:rPr lang="zh-CN" altLang="en-US" sz="2400" dirty="0" smtClean="0">
                <a:latin typeface="黑体" panose="02010609060101010101" pitchFamily="49" charset="-122"/>
                <a:ea typeface="黑体" panose="02010609060101010101" pitchFamily="49" charset="-122"/>
              </a:rPr>
              <a:t>框架使用</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solidFill>
                  <a:schemeClr val="accent1">
                    <a:lumMod val="75000"/>
                  </a:schemeClr>
                </a:solidFill>
                <a:latin typeface="黑体" panose="02010609060101010101" pitchFamily="49" charset="-122"/>
                <a:ea typeface="黑体" panose="02010609060101010101" pitchFamily="49" charset="-122"/>
              </a:rPr>
              <a:t>Swagger </a:t>
            </a:r>
            <a:r>
              <a:rPr lang="en-US" altLang="zh-CN" sz="2400" dirty="0" err="1">
                <a:solidFill>
                  <a:schemeClr val="accent1">
                    <a:lumMod val="75000"/>
                  </a:schemeClr>
                </a:solidFill>
                <a:latin typeface="黑体" panose="02010609060101010101" pitchFamily="49" charset="-122"/>
                <a:ea typeface="黑体" panose="02010609060101010101" pitchFamily="49" charset="-122"/>
              </a:rPr>
              <a:t>github</a:t>
            </a:r>
            <a:r>
              <a:rPr lang="en-US" altLang="zh-CN" sz="2400" dirty="0">
                <a:solidFill>
                  <a:schemeClr val="accent1">
                    <a:lumMod val="75000"/>
                  </a:schemeClr>
                </a:solidFill>
                <a:latin typeface="黑体" panose="02010609060101010101" pitchFamily="49" charset="-122"/>
                <a:ea typeface="黑体" panose="02010609060101010101" pitchFamily="49" charset="-122"/>
              </a:rPr>
              <a:t>: </a:t>
            </a:r>
            <a:r>
              <a:rPr lang="en-US" altLang="zh-CN" sz="2400" dirty="0" smtClean="0">
                <a:solidFill>
                  <a:schemeClr val="accent1">
                    <a:lumMod val="75000"/>
                  </a:schemeClr>
                </a:solidFill>
                <a:latin typeface="黑体" panose="02010609060101010101" pitchFamily="49" charset="-122"/>
                <a:ea typeface="黑体" panose="02010609060101010101" pitchFamily="49" charset="-122"/>
                <a:hlinkClick r:id="rId2"/>
              </a:rPr>
              <a:t>https</a:t>
            </a:r>
            <a:r>
              <a:rPr lang="en-US" altLang="zh-CN" sz="2400" dirty="0">
                <a:solidFill>
                  <a:schemeClr val="accent1">
                    <a:lumMod val="75000"/>
                  </a:schemeClr>
                </a:solidFill>
                <a:latin typeface="黑体" panose="02010609060101010101" pitchFamily="49" charset="-122"/>
                <a:ea typeface="黑体" panose="02010609060101010101" pitchFamily="49" charset="-122"/>
                <a:hlinkClick r:id="rId2"/>
              </a:rPr>
              <a:t>://</a:t>
            </a:r>
            <a:r>
              <a:rPr lang="en-US" altLang="zh-CN" sz="2400" dirty="0" smtClean="0">
                <a:solidFill>
                  <a:schemeClr val="accent1">
                    <a:lumMod val="75000"/>
                  </a:schemeClr>
                </a:solidFill>
                <a:latin typeface="黑体" panose="02010609060101010101" pitchFamily="49" charset="-122"/>
                <a:ea typeface="黑体" panose="02010609060101010101" pitchFamily="49" charset="-122"/>
                <a:hlinkClick r:id="rId2"/>
              </a:rPr>
              <a:t>github.com/swagger-api</a:t>
            </a:r>
            <a:endParaRPr lang="en-US" altLang="zh-CN" sz="2400" dirty="0" smtClean="0">
              <a:solidFill>
                <a:schemeClr val="accent1">
                  <a:lumMod val="75000"/>
                </a:schemeClr>
              </a:solidFill>
              <a:latin typeface="黑体" panose="02010609060101010101" pitchFamily="49" charset="-122"/>
              <a:ea typeface="黑体" panose="02010609060101010101" pitchFamily="49" charset="-122"/>
            </a:endParaRPr>
          </a:p>
          <a:p>
            <a:pPr marL="0" indent="0">
              <a:buNone/>
            </a:pPr>
            <a:r>
              <a:rPr lang="en-US" altLang="zh-CN" sz="2400" dirty="0" smtClean="0">
                <a:solidFill>
                  <a:schemeClr val="accent1">
                    <a:lumMod val="75000"/>
                  </a:schemeClr>
                </a:solidFill>
                <a:latin typeface="黑体" panose="02010609060101010101" pitchFamily="49" charset="-122"/>
                <a:ea typeface="黑体" panose="02010609060101010101" pitchFamily="49" charset="-122"/>
              </a:rPr>
              <a:t>Design API Online</a:t>
            </a:r>
            <a:r>
              <a:rPr lang="en-US" altLang="zh-CN" sz="2400" dirty="0">
                <a:solidFill>
                  <a:schemeClr val="accent1">
                    <a:lumMod val="75000"/>
                  </a:schemeClr>
                </a:solidFill>
                <a:latin typeface="黑体" panose="02010609060101010101" pitchFamily="49" charset="-122"/>
                <a:ea typeface="黑体" panose="02010609060101010101" pitchFamily="49" charset="-122"/>
              </a:rPr>
              <a:t>:</a:t>
            </a:r>
            <a:r>
              <a:rPr lang="en-US" altLang="zh-CN" sz="2400" dirty="0" smtClean="0">
                <a:solidFill>
                  <a:schemeClr val="accent1">
                    <a:lumMod val="75000"/>
                  </a:schemeClr>
                </a:solidFill>
                <a:latin typeface="黑体" panose="02010609060101010101" pitchFamily="49" charset="-122"/>
                <a:ea typeface="黑体" panose="02010609060101010101" pitchFamily="49" charset="-122"/>
              </a:rPr>
              <a:t> </a:t>
            </a:r>
            <a:r>
              <a:rPr lang="en-US" altLang="zh-CN" sz="2400" dirty="0" smtClean="0">
                <a:solidFill>
                  <a:schemeClr val="accent1">
                    <a:lumMod val="75000"/>
                  </a:schemeClr>
                </a:solidFill>
                <a:latin typeface="黑体" panose="02010609060101010101" pitchFamily="49" charset="-122"/>
                <a:ea typeface="黑体" panose="02010609060101010101" pitchFamily="49" charset="-122"/>
                <a:hlinkClick r:id="rId3"/>
              </a:rPr>
              <a:t>http</a:t>
            </a:r>
            <a:r>
              <a:rPr lang="en-US" altLang="zh-CN" sz="2400" dirty="0">
                <a:solidFill>
                  <a:schemeClr val="accent1">
                    <a:lumMod val="75000"/>
                  </a:schemeClr>
                </a:solidFill>
                <a:latin typeface="黑体" panose="02010609060101010101" pitchFamily="49" charset="-122"/>
                <a:ea typeface="黑体" panose="02010609060101010101" pitchFamily="49" charset="-122"/>
                <a:hlinkClick r:id="rId3"/>
              </a:rPr>
              <a:t>://editor.swagger.io</a:t>
            </a:r>
            <a:endParaRPr lang="en-US" altLang="zh-CN" sz="2400" dirty="0">
              <a:solidFill>
                <a:schemeClr val="accent1">
                  <a:lumMod val="7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67534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35726"/>
          </a:xfrm>
        </p:spPr>
        <p:txBody>
          <a:bodyPr>
            <a:normAutofit fontScale="90000"/>
          </a:bodyPr>
          <a:lstStyle/>
          <a:p>
            <a:r>
              <a:rPr lang="en-US" altLang="zh-CN" dirty="0" smtClean="0">
                <a:hlinkClick r:id="rId2"/>
              </a:rPr>
              <a:t>JAVA</a:t>
            </a:r>
            <a:r>
              <a:rPr lang="zh-CN" altLang="en-US" dirty="0" smtClean="0">
                <a:hlinkClick r:id="rId2"/>
              </a:rPr>
              <a:t>中使用</a:t>
            </a:r>
            <a:r>
              <a:rPr lang="en-US" altLang="zh-CN" dirty="0" smtClean="0">
                <a:hlinkClick r:id="rId2"/>
              </a:rPr>
              <a:t>Swagger</a:t>
            </a:r>
            <a:endParaRPr lang="zh-CN" altLang="en-US" dirty="0"/>
          </a:p>
        </p:txBody>
      </p:sp>
      <p:pic>
        <p:nvPicPr>
          <p:cNvPr id="4" name="内容占位符 3"/>
          <p:cNvPicPr>
            <a:picLocks noGrp="1" noChangeAspect="1"/>
          </p:cNvPicPr>
          <p:nvPr>
            <p:ph idx="1"/>
          </p:nvPr>
        </p:nvPicPr>
        <p:blipFill>
          <a:blip r:embed="rId3"/>
          <a:stretch>
            <a:fillRect/>
          </a:stretch>
        </p:blipFill>
        <p:spPr>
          <a:xfrm>
            <a:off x="9797144" y="1097280"/>
            <a:ext cx="1959428" cy="5486400"/>
          </a:xfrm>
          <a:prstGeom prst="rect">
            <a:avLst/>
          </a:prstGeom>
        </p:spPr>
      </p:pic>
      <p:sp>
        <p:nvSpPr>
          <p:cNvPr id="7" name="内容占位符 2"/>
          <p:cNvSpPr txBox="1">
            <a:spLocks/>
          </p:cNvSpPr>
          <p:nvPr/>
        </p:nvSpPr>
        <p:spPr>
          <a:xfrm>
            <a:off x="677333" y="1349829"/>
            <a:ext cx="9326882" cy="5390605"/>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smtClean="0">
                <a:solidFill>
                  <a:schemeClr val="tx2"/>
                </a:solidFill>
                <a:latin typeface="黑体" panose="02010609060101010101" pitchFamily="49" charset="-122"/>
                <a:ea typeface="黑体" panose="02010609060101010101" pitchFamily="49" charset="-122"/>
              </a:rPr>
              <a:t>Model</a:t>
            </a:r>
          </a:p>
          <a:p>
            <a:pPr lvl="1"/>
            <a:r>
              <a:rPr lang="en-US" altLang="zh-CN" sz="2600" dirty="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ApiModel</a:t>
            </a:r>
            <a:r>
              <a:rPr lang="zh-CN" altLang="en-US" sz="2600" dirty="0">
                <a:latin typeface="黑体" panose="02010609060101010101" pitchFamily="49" charset="-122"/>
                <a:ea typeface="黑体" panose="02010609060101010101" pitchFamily="49" charset="-122"/>
              </a:rPr>
              <a:t>：用在模型类上，对模型类做注释</a:t>
            </a:r>
          </a:p>
          <a:p>
            <a:pPr lvl="1"/>
            <a:r>
              <a:rPr lang="en-US" altLang="zh-CN" sz="2600" dirty="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ApiModelProperty</a:t>
            </a:r>
            <a:r>
              <a:rPr lang="zh-CN" altLang="en-US" sz="2600" dirty="0">
                <a:latin typeface="黑体" panose="02010609060101010101" pitchFamily="49" charset="-122"/>
                <a:ea typeface="黑体" panose="02010609060101010101" pitchFamily="49" charset="-122"/>
              </a:rPr>
              <a:t>：用在属性上，对属性做注释</a:t>
            </a:r>
          </a:p>
          <a:p>
            <a:r>
              <a:rPr lang="en-US" altLang="zh-CN" sz="2800" dirty="0" smtClean="0">
                <a:solidFill>
                  <a:schemeClr val="tx2"/>
                </a:solidFill>
                <a:latin typeface="黑体" panose="02010609060101010101" pitchFamily="49" charset="-122"/>
                <a:ea typeface="黑体" panose="02010609060101010101" pitchFamily="49" charset="-122"/>
              </a:rPr>
              <a:t>API</a:t>
            </a:r>
          </a:p>
          <a:p>
            <a:pPr lvl="1"/>
            <a:r>
              <a:rPr lang="en-US" altLang="zh-CN" sz="2600" dirty="0" smtClean="0">
                <a:latin typeface="黑体" panose="02010609060101010101" pitchFamily="49" charset="-122"/>
                <a:ea typeface="黑体" panose="02010609060101010101" pitchFamily="49" charset="-122"/>
              </a:rPr>
              <a:t>@</a:t>
            </a:r>
            <a:r>
              <a:rPr lang="en-US" altLang="zh-CN" sz="2600" dirty="0" err="1" smtClean="0">
                <a:latin typeface="黑体" panose="02010609060101010101" pitchFamily="49" charset="-122"/>
                <a:ea typeface="黑体" panose="02010609060101010101" pitchFamily="49" charset="-122"/>
              </a:rPr>
              <a:t>Api</a:t>
            </a:r>
            <a:r>
              <a:rPr lang="en-US" altLang="zh-CN" sz="2600" dirty="0" smtClean="0">
                <a:latin typeface="黑体" panose="02010609060101010101" pitchFamily="49" charset="-122"/>
                <a:ea typeface="黑体" panose="02010609060101010101" pitchFamily="49" charset="-122"/>
              </a:rPr>
              <a:t>()</a:t>
            </a:r>
            <a:r>
              <a:rPr lang="zh-CN" altLang="en-US" sz="2600" dirty="0" smtClean="0">
                <a:latin typeface="黑体" panose="02010609060101010101" pitchFamily="49" charset="-122"/>
                <a:ea typeface="黑体" panose="02010609060101010101" pitchFamily="49" charset="-122"/>
              </a:rPr>
              <a:t>用于类</a:t>
            </a:r>
            <a:r>
              <a:rPr lang="en-US" altLang="zh-CN" sz="2600" dirty="0">
                <a:latin typeface="黑体" panose="02010609060101010101" pitchFamily="49" charset="-122"/>
                <a:ea typeface="黑体" panose="02010609060101010101" pitchFamily="49" charset="-122"/>
              </a:rPr>
              <a:t>,</a:t>
            </a:r>
            <a:r>
              <a:rPr lang="zh-CN" altLang="en-US" sz="2600" dirty="0" smtClean="0">
                <a:latin typeface="黑体" panose="02010609060101010101" pitchFamily="49" charset="-122"/>
                <a:ea typeface="黑体" panose="02010609060101010101" pitchFamily="49" charset="-122"/>
              </a:rPr>
              <a:t>表示</a:t>
            </a:r>
            <a:r>
              <a:rPr lang="zh-CN" altLang="en-US" sz="2600" dirty="0">
                <a:latin typeface="黑体" panose="02010609060101010101" pitchFamily="49" charset="-122"/>
                <a:ea typeface="黑体" panose="02010609060101010101" pitchFamily="49" charset="-122"/>
              </a:rPr>
              <a:t>标识这个类是</a:t>
            </a:r>
            <a:r>
              <a:rPr lang="en-US" altLang="zh-CN" sz="2600" dirty="0">
                <a:latin typeface="黑体" panose="02010609060101010101" pitchFamily="49" charset="-122"/>
                <a:ea typeface="黑体" panose="02010609060101010101" pitchFamily="49" charset="-122"/>
              </a:rPr>
              <a:t>swagger</a:t>
            </a:r>
            <a:r>
              <a:rPr lang="zh-CN" altLang="en-US" sz="2600" dirty="0">
                <a:latin typeface="黑体" panose="02010609060101010101" pitchFamily="49" charset="-122"/>
                <a:ea typeface="黑体" panose="02010609060101010101" pitchFamily="49" charset="-122"/>
              </a:rPr>
              <a:t>的</a:t>
            </a:r>
            <a:r>
              <a:rPr lang="zh-CN" altLang="en-US" sz="2600" dirty="0" smtClean="0">
                <a:latin typeface="黑体" panose="02010609060101010101" pitchFamily="49" charset="-122"/>
                <a:ea typeface="黑体" panose="02010609060101010101" pitchFamily="49" charset="-122"/>
              </a:rPr>
              <a:t>资源</a:t>
            </a:r>
            <a:endParaRPr lang="en-US" altLang="zh-CN" sz="2600" dirty="0" smtClean="0">
              <a:latin typeface="黑体" panose="02010609060101010101" pitchFamily="49" charset="-122"/>
              <a:ea typeface="黑体" panose="02010609060101010101" pitchFamily="49" charset="-122"/>
            </a:endParaRPr>
          </a:p>
          <a:p>
            <a:pPr lvl="1"/>
            <a:r>
              <a:rPr lang="en-US" altLang="zh-CN" sz="2600" dirty="0" smtClean="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ApiOperation</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用于方法</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表示一个</a:t>
            </a:r>
            <a:r>
              <a:rPr lang="en-US" altLang="zh-CN" sz="2600" dirty="0">
                <a:latin typeface="黑体" panose="02010609060101010101" pitchFamily="49" charset="-122"/>
                <a:ea typeface="黑体" panose="02010609060101010101" pitchFamily="49" charset="-122"/>
              </a:rPr>
              <a:t>http</a:t>
            </a:r>
            <a:r>
              <a:rPr lang="zh-CN" altLang="en-US" sz="2600" dirty="0">
                <a:latin typeface="黑体" panose="02010609060101010101" pitchFamily="49" charset="-122"/>
                <a:ea typeface="黑体" panose="02010609060101010101" pitchFamily="49" charset="-122"/>
              </a:rPr>
              <a:t>请求的</a:t>
            </a:r>
            <a:r>
              <a:rPr lang="zh-CN" altLang="en-US" sz="2600" dirty="0" smtClean="0">
                <a:latin typeface="黑体" panose="02010609060101010101" pitchFamily="49" charset="-122"/>
                <a:ea typeface="黑体" panose="02010609060101010101" pitchFamily="49" charset="-122"/>
              </a:rPr>
              <a:t>操作</a:t>
            </a:r>
            <a:endParaRPr lang="en-US" altLang="zh-CN" sz="2600" dirty="0" smtClean="0">
              <a:latin typeface="黑体" panose="02010609060101010101" pitchFamily="49" charset="-122"/>
              <a:ea typeface="黑体" panose="02010609060101010101" pitchFamily="49" charset="-122"/>
            </a:endParaRPr>
          </a:p>
          <a:p>
            <a:pPr lvl="1"/>
            <a:r>
              <a:rPr lang="en-US" altLang="zh-CN" sz="2600" dirty="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ApiParam</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用于方法，参数，字段说明</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表示对参数的添加</a:t>
            </a:r>
            <a:r>
              <a:rPr lang="zh-CN" altLang="en-US" sz="2600" dirty="0" smtClean="0">
                <a:latin typeface="黑体" panose="02010609060101010101" pitchFamily="49" charset="-122"/>
                <a:ea typeface="黑体" panose="02010609060101010101" pitchFamily="49" charset="-122"/>
              </a:rPr>
              <a:t>元数据</a:t>
            </a:r>
            <a:endParaRPr lang="en-US" altLang="zh-CN" sz="2600" dirty="0" smtClean="0">
              <a:latin typeface="黑体" panose="02010609060101010101" pitchFamily="49" charset="-122"/>
              <a:ea typeface="黑体" panose="02010609060101010101" pitchFamily="49" charset="-122"/>
            </a:endParaRPr>
          </a:p>
          <a:p>
            <a:pPr lvl="1"/>
            <a:r>
              <a:rPr lang="en-US" altLang="zh-CN" sz="2600" dirty="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ApiModel</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用于类表示对类进行说明</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用于参数用实体类接收 </a:t>
            </a:r>
            <a:endParaRPr lang="en-US" altLang="zh-CN" sz="2600" dirty="0" smtClean="0">
              <a:latin typeface="黑体" panose="02010609060101010101" pitchFamily="49" charset="-122"/>
              <a:ea typeface="黑体" panose="02010609060101010101" pitchFamily="49" charset="-122"/>
            </a:endParaRPr>
          </a:p>
          <a:p>
            <a:pPr lvl="1"/>
            <a:r>
              <a:rPr lang="en-US" altLang="zh-CN" sz="2600" dirty="0" smtClean="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ApiModelProperty</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用于方法，字段 </a:t>
            </a:r>
            <a:r>
              <a:rPr lang="zh-CN" altLang="en-US" sz="2600" dirty="0" smtClean="0">
                <a:latin typeface="黑体" panose="02010609060101010101" pitchFamily="49" charset="-122"/>
                <a:ea typeface="黑体" panose="02010609060101010101" pitchFamily="49" charset="-122"/>
              </a:rPr>
              <a:t>表示</a:t>
            </a:r>
            <a:r>
              <a:rPr lang="zh-CN" altLang="en-US" sz="2600" dirty="0">
                <a:latin typeface="黑体" panose="02010609060101010101" pitchFamily="49" charset="-122"/>
                <a:ea typeface="黑体" panose="02010609060101010101" pitchFamily="49" charset="-122"/>
              </a:rPr>
              <a:t>对</a:t>
            </a:r>
            <a:r>
              <a:rPr lang="en-US" altLang="zh-CN" sz="2600" dirty="0">
                <a:latin typeface="黑体" panose="02010609060101010101" pitchFamily="49" charset="-122"/>
                <a:ea typeface="黑体" panose="02010609060101010101" pitchFamily="49" charset="-122"/>
              </a:rPr>
              <a:t>model</a:t>
            </a:r>
            <a:r>
              <a:rPr lang="zh-CN" altLang="en-US" sz="2600" dirty="0">
                <a:latin typeface="黑体" panose="02010609060101010101" pitchFamily="49" charset="-122"/>
                <a:ea typeface="黑体" panose="02010609060101010101" pitchFamily="49" charset="-122"/>
              </a:rPr>
              <a:t>属性的说明或者数据操作更改 </a:t>
            </a:r>
            <a:endParaRPr lang="en-US" altLang="zh-CN" sz="2600" dirty="0">
              <a:latin typeface="黑体" panose="02010609060101010101" pitchFamily="49" charset="-122"/>
              <a:ea typeface="黑体" panose="02010609060101010101" pitchFamily="49" charset="-122"/>
            </a:endParaRPr>
          </a:p>
          <a:p>
            <a:pPr lvl="1"/>
            <a:r>
              <a:rPr lang="en-US" altLang="zh-CN" sz="2600" dirty="0" smtClean="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ApiIgnore</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用于类，方法，方法参数 </a:t>
            </a:r>
            <a:r>
              <a:rPr lang="zh-CN" altLang="en-US" sz="2600" dirty="0" smtClean="0">
                <a:latin typeface="黑体" panose="02010609060101010101" pitchFamily="49" charset="-122"/>
                <a:ea typeface="黑体" panose="02010609060101010101" pitchFamily="49" charset="-122"/>
              </a:rPr>
              <a:t>表示</a:t>
            </a:r>
            <a:r>
              <a:rPr lang="zh-CN" altLang="en-US" sz="2600" dirty="0">
                <a:latin typeface="黑体" panose="02010609060101010101" pitchFamily="49" charset="-122"/>
                <a:ea typeface="黑体" panose="02010609060101010101" pitchFamily="49" charset="-122"/>
              </a:rPr>
              <a:t>这个方法或者类被忽略 </a:t>
            </a:r>
            <a:endParaRPr lang="en-US" altLang="zh-CN" sz="2600" dirty="0">
              <a:latin typeface="黑体" panose="02010609060101010101" pitchFamily="49" charset="-122"/>
              <a:ea typeface="黑体" panose="02010609060101010101" pitchFamily="49" charset="-122"/>
            </a:endParaRPr>
          </a:p>
          <a:p>
            <a:pPr lvl="1"/>
            <a:r>
              <a:rPr lang="en-US" altLang="zh-CN" sz="2600" dirty="0" smtClean="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ApiImplicitParam</a:t>
            </a:r>
            <a:r>
              <a:rPr lang="en-US" altLang="zh-CN" sz="2600" dirty="0">
                <a:latin typeface="黑体" panose="02010609060101010101" pitchFamily="49" charset="-122"/>
                <a:ea typeface="黑体" panose="02010609060101010101" pitchFamily="49" charset="-122"/>
              </a:rPr>
              <a:t>() </a:t>
            </a:r>
            <a:r>
              <a:rPr lang="zh-CN" altLang="en-US" sz="2600" dirty="0">
                <a:latin typeface="黑体" panose="02010609060101010101" pitchFamily="49" charset="-122"/>
                <a:ea typeface="黑体" panose="02010609060101010101" pitchFamily="49" charset="-122"/>
              </a:rPr>
              <a:t>用于</a:t>
            </a:r>
            <a:r>
              <a:rPr lang="zh-CN" altLang="en-US" sz="2600" dirty="0" smtClean="0">
                <a:latin typeface="黑体" panose="02010609060101010101" pitchFamily="49" charset="-122"/>
                <a:ea typeface="黑体" panose="02010609060101010101" pitchFamily="49" charset="-122"/>
              </a:rPr>
              <a:t>方法表示</a:t>
            </a:r>
            <a:r>
              <a:rPr lang="zh-CN" altLang="en-US" sz="2600" dirty="0">
                <a:latin typeface="黑体" panose="02010609060101010101" pitchFamily="49" charset="-122"/>
                <a:ea typeface="黑体" panose="02010609060101010101" pitchFamily="49" charset="-122"/>
              </a:rPr>
              <a:t>单独的请求</a:t>
            </a:r>
            <a:r>
              <a:rPr lang="zh-CN" altLang="en-US" sz="2600" dirty="0" smtClean="0">
                <a:latin typeface="黑体" panose="02010609060101010101" pitchFamily="49" charset="-122"/>
                <a:ea typeface="黑体" panose="02010609060101010101" pitchFamily="49" charset="-122"/>
              </a:rPr>
              <a:t>参数 </a:t>
            </a:r>
            <a:endParaRPr lang="en-US" altLang="zh-CN" sz="2600" dirty="0">
              <a:latin typeface="黑体" panose="02010609060101010101" pitchFamily="49" charset="-122"/>
              <a:ea typeface="黑体" panose="02010609060101010101" pitchFamily="49" charset="-122"/>
            </a:endParaRPr>
          </a:p>
          <a:p>
            <a:pPr lvl="1"/>
            <a:r>
              <a:rPr lang="en-US" altLang="zh-CN" sz="2600" dirty="0" smtClean="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ApiImplicitParams</a:t>
            </a:r>
            <a:r>
              <a:rPr lang="en-US" altLang="zh-CN" sz="2600" dirty="0">
                <a:latin typeface="黑体" panose="02010609060101010101" pitchFamily="49" charset="-122"/>
                <a:ea typeface="黑体" panose="02010609060101010101" pitchFamily="49" charset="-122"/>
              </a:rPr>
              <a:t>() </a:t>
            </a:r>
            <a:r>
              <a:rPr lang="zh-CN" altLang="en-US" sz="2600" dirty="0">
                <a:latin typeface="黑体" panose="02010609060101010101" pitchFamily="49" charset="-122"/>
                <a:ea typeface="黑体" panose="02010609060101010101" pitchFamily="49" charset="-122"/>
              </a:rPr>
              <a:t>用于</a:t>
            </a:r>
            <a:r>
              <a:rPr lang="zh-CN" altLang="en-US" sz="2600" dirty="0" smtClean="0">
                <a:latin typeface="黑体" panose="02010609060101010101" pitchFamily="49" charset="-122"/>
                <a:ea typeface="黑体" panose="02010609060101010101" pitchFamily="49" charset="-122"/>
              </a:rPr>
              <a:t>方法</a:t>
            </a:r>
            <a:r>
              <a:rPr lang="en-US" altLang="zh-CN" sz="2600" dirty="0" smtClean="0">
                <a:latin typeface="黑体" panose="02010609060101010101" pitchFamily="49" charset="-122"/>
                <a:ea typeface="黑体" panose="02010609060101010101" pitchFamily="49" charset="-122"/>
              </a:rPr>
              <a:t>,</a:t>
            </a:r>
            <a:r>
              <a:rPr lang="zh-CN" altLang="en-US" sz="2600" dirty="0" smtClean="0">
                <a:latin typeface="黑体" panose="02010609060101010101" pitchFamily="49" charset="-122"/>
                <a:ea typeface="黑体" panose="02010609060101010101" pitchFamily="49" charset="-122"/>
              </a:rPr>
              <a:t>包含</a:t>
            </a:r>
            <a:r>
              <a:rPr lang="zh-CN" altLang="en-US" sz="2600" dirty="0">
                <a:latin typeface="黑体" panose="02010609060101010101" pitchFamily="49" charset="-122"/>
                <a:ea typeface="黑体" panose="02010609060101010101" pitchFamily="49" charset="-122"/>
              </a:rPr>
              <a:t>多</a:t>
            </a:r>
            <a:r>
              <a:rPr lang="zh-CN" altLang="en-US" sz="2600" dirty="0" smtClean="0">
                <a:latin typeface="黑体" panose="02010609060101010101" pitchFamily="49" charset="-122"/>
                <a:ea typeface="黑体" panose="02010609060101010101" pitchFamily="49" charset="-122"/>
              </a:rPr>
              <a:t>个</a:t>
            </a:r>
            <a:r>
              <a:rPr lang="en-US" altLang="zh-CN" sz="2600" dirty="0" smtClean="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ApiImplicitParam</a:t>
            </a:r>
            <a:endParaRPr lang="en-US" altLang="zh-CN" sz="2600" dirty="0" smtClean="0">
              <a:solidFill>
                <a:schemeClr val="tx2"/>
              </a:solidFill>
              <a:latin typeface="黑体" panose="02010609060101010101" pitchFamily="49" charset="-122"/>
              <a:ea typeface="黑体" panose="02010609060101010101" pitchFamily="49" charset="-122"/>
            </a:endParaRPr>
          </a:p>
          <a:p>
            <a:endParaRPr lang="en-US" altLang="zh-CN" sz="2800" dirty="0" smtClean="0">
              <a:solidFill>
                <a:schemeClr val="tx2"/>
              </a:solidFill>
              <a:latin typeface="黑体" panose="02010609060101010101" pitchFamily="49" charset="-122"/>
              <a:ea typeface="黑体" panose="02010609060101010101" pitchFamily="49" charset="-122"/>
            </a:endParaRPr>
          </a:p>
          <a:p>
            <a:endParaRPr lang="zh-CN" altLang="en-US" sz="2800" dirty="0">
              <a:solidFill>
                <a:schemeClr val="tx2"/>
              </a:solidFill>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4"/>
          <a:stretch>
            <a:fillRect/>
          </a:stretch>
        </p:blipFill>
        <p:spPr>
          <a:xfrm>
            <a:off x="1265810" y="2170393"/>
            <a:ext cx="7942857" cy="3057143"/>
          </a:xfrm>
          <a:prstGeom prst="rect">
            <a:avLst/>
          </a:prstGeom>
        </p:spPr>
      </p:pic>
      <p:pic>
        <p:nvPicPr>
          <p:cNvPr id="9" name="图片 8"/>
          <p:cNvPicPr>
            <a:picLocks noChangeAspect="1"/>
          </p:cNvPicPr>
          <p:nvPr/>
        </p:nvPicPr>
        <p:blipFill>
          <a:blip r:embed="rId5"/>
          <a:stretch>
            <a:fillRect/>
          </a:stretch>
        </p:blipFill>
        <p:spPr>
          <a:xfrm>
            <a:off x="1265810" y="1349829"/>
            <a:ext cx="8922690" cy="4728754"/>
          </a:xfrm>
          <a:prstGeom prst="rect">
            <a:avLst/>
          </a:prstGeom>
        </p:spPr>
      </p:pic>
    </p:spTree>
    <p:extLst>
      <p:ext uri="{BB962C8B-B14F-4D97-AF65-F5344CB8AC3E}">
        <p14:creationId xmlns:p14="http://schemas.microsoft.com/office/powerpoint/2010/main" val="41953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a:t> </a:t>
            </a:r>
            <a:r>
              <a:rPr lang="en-US" altLang="zh-CN" dirty="0" smtClean="0"/>
              <a:t>UI</a:t>
            </a:r>
            <a:endParaRPr lang="zh-CN" altLang="en-US" dirty="0"/>
          </a:p>
        </p:txBody>
      </p:sp>
      <p:pic>
        <p:nvPicPr>
          <p:cNvPr id="4" name="内容占位符 3"/>
          <p:cNvPicPr>
            <a:picLocks noGrp="1" noChangeAspect="1"/>
          </p:cNvPicPr>
          <p:nvPr>
            <p:ph idx="1"/>
          </p:nvPr>
        </p:nvPicPr>
        <p:blipFill>
          <a:blip r:embed="rId2"/>
          <a:stretch>
            <a:fillRect/>
          </a:stretch>
        </p:blipFill>
        <p:spPr>
          <a:xfrm>
            <a:off x="923110" y="1524000"/>
            <a:ext cx="7715793" cy="4676503"/>
          </a:xfrm>
          <a:prstGeom prst="rect">
            <a:avLst/>
          </a:prstGeom>
        </p:spPr>
      </p:pic>
      <p:pic>
        <p:nvPicPr>
          <p:cNvPr id="6" name="图片 5"/>
          <p:cNvPicPr>
            <a:picLocks noChangeAspect="1"/>
          </p:cNvPicPr>
          <p:nvPr/>
        </p:nvPicPr>
        <p:blipFill>
          <a:blip r:embed="rId3"/>
          <a:stretch>
            <a:fillRect/>
          </a:stretch>
        </p:blipFill>
        <p:spPr>
          <a:xfrm>
            <a:off x="923110" y="1523999"/>
            <a:ext cx="8156414" cy="4676503"/>
          </a:xfrm>
          <a:prstGeom prst="rect">
            <a:avLst/>
          </a:prstGeom>
        </p:spPr>
      </p:pic>
    </p:spTree>
    <p:extLst>
      <p:ext uri="{BB962C8B-B14F-4D97-AF65-F5344CB8AC3E}">
        <p14:creationId xmlns:p14="http://schemas.microsoft.com/office/powerpoint/2010/main" val="329040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smtClean="0"/>
              <a:t>生成静态</a:t>
            </a:r>
            <a:r>
              <a:rPr lang="en-US" altLang="zh-CN" dirty="0" smtClean="0"/>
              <a:t>HTML/PDF</a:t>
            </a:r>
            <a:r>
              <a:rPr lang="zh-CN" altLang="en-US" dirty="0" smtClean="0"/>
              <a:t>接口文档</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配置</a:t>
            </a:r>
            <a:r>
              <a:rPr lang="en-US" altLang="zh-CN" dirty="0" err="1" smtClean="0"/>
              <a:t>AsciiDoc</a:t>
            </a:r>
            <a:r>
              <a:rPr lang="zh-CN" altLang="en-US" dirty="0" smtClean="0"/>
              <a:t>模板</a:t>
            </a:r>
            <a:endParaRPr lang="en-US" altLang="zh-CN" dirty="0" smtClean="0"/>
          </a:p>
          <a:p>
            <a:r>
              <a:rPr lang="en-US" altLang="zh-CN" dirty="0" smtClean="0"/>
              <a:t>2. </a:t>
            </a:r>
            <a:r>
              <a:rPr lang="zh-CN" altLang="en-US" dirty="0" smtClean="0"/>
              <a:t>配置</a:t>
            </a:r>
            <a:r>
              <a:rPr lang="en-US" altLang="zh-CN" dirty="0" smtClean="0"/>
              <a:t>Maven Plugin</a:t>
            </a:r>
          </a:p>
          <a:p>
            <a:r>
              <a:rPr lang="en-US" altLang="zh-CN" dirty="0" smtClean="0"/>
              <a:t>3. </a:t>
            </a:r>
            <a:r>
              <a:rPr lang="zh-CN" altLang="en-US" dirty="0" smtClean="0"/>
              <a:t>生成</a:t>
            </a:r>
            <a:r>
              <a:rPr lang="en-US" altLang="zh-CN" dirty="0" smtClean="0"/>
              <a:t>HTML/DPF</a:t>
            </a:r>
            <a:r>
              <a:rPr lang="zh-CN" altLang="en-US" dirty="0" smtClean="0"/>
              <a:t>静态接口文档</a:t>
            </a:r>
            <a:endParaRPr lang="zh-CN" altLang="en-US" dirty="0"/>
          </a:p>
        </p:txBody>
      </p:sp>
      <p:pic>
        <p:nvPicPr>
          <p:cNvPr id="4" name="图片 3"/>
          <p:cNvPicPr>
            <a:picLocks noChangeAspect="1"/>
          </p:cNvPicPr>
          <p:nvPr/>
        </p:nvPicPr>
        <p:blipFill>
          <a:blip r:embed="rId2"/>
          <a:stretch>
            <a:fillRect/>
          </a:stretch>
        </p:blipFill>
        <p:spPr>
          <a:xfrm>
            <a:off x="4674156" y="1930400"/>
            <a:ext cx="3819048" cy="1028571"/>
          </a:xfrm>
          <a:prstGeom prst="rect">
            <a:avLst/>
          </a:prstGeom>
        </p:spPr>
      </p:pic>
      <p:pic>
        <p:nvPicPr>
          <p:cNvPr id="5" name="图片 4"/>
          <p:cNvPicPr>
            <a:picLocks noChangeAspect="1"/>
          </p:cNvPicPr>
          <p:nvPr/>
        </p:nvPicPr>
        <p:blipFill>
          <a:blip r:embed="rId3"/>
          <a:stretch>
            <a:fillRect/>
          </a:stretch>
        </p:blipFill>
        <p:spPr>
          <a:xfrm>
            <a:off x="677334" y="3653647"/>
            <a:ext cx="4742857" cy="2076190"/>
          </a:xfrm>
          <a:prstGeom prst="rect">
            <a:avLst/>
          </a:prstGeom>
        </p:spPr>
      </p:pic>
      <p:sp>
        <p:nvSpPr>
          <p:cNvPr id="6" name="矩形 5"/>
          <p:cNvSpPr/>
          <p:nvPr/>
        </p:nvSpPr>
        <p:spPr>
          <a:xfrm>
            <a:off x="5868101" y="4122255"/>
            <a:ext cx="3398687" cy="923330"/>
          </a:xfrm>
          <a:prstGeom prst="rect">
            <a:avLst/>
          </a:prstGeom>
          <a:noFill/>
        </p:spPr>
        <p:txBody>
          <a:bodyPr wrap="none" lIns="91440" tIns="45720" rIns="91440" bIns="45720">
            <a:spAutoFit/>
          </a:bodyPr>
          <a:lstStyle/>
          <a:p>
            <a:pPr algn="ctr"/>
            <a:r>
              <a:rPr lang="zh-CN" altLang="en-US" sz="5400" b="1" cap="none" spc="0" dirty="0" smtClean="0">
                <a:ln w="22225">
                  <a:solidFill>
                    <a:schemeClr val="accent2"/>
                  </a:solidFill>
                  <a:prstDash val="solid"/>
                </a:ln>
                <a:solidFill>
                  <a:schemeClr val="accent2">
                    <a:lumMod val="40000"/>
                    <a:lumOff val="60000"/>
                  </a:schemeClr>
                </a:solidFill>
                <a:effectLst/>
              </a:rPr>
              <a:t>演示</a:t>
            </a:r>
            <a:r>
              <a:rPr lang="en-US" altLang="zh-CN" sz="5400" b="1" cap="none" spc="0" dirty="0" smtClean="0">
                <a:ln w="22225">
                  <a:solidFill>
                    <a:schemeClr val="accent2"/>
                  </a:solidFill>
                  <a:prstDash val="solid"/>
                </a:ln>
                <a:solidFill>
                  <a:schemeClr val="accent2">
                    <a:lumMod val="40000"/>
                    <a:lumOff val="60000"/>
                  </a:schemeClr>
                </a:solidFill>
                <a:effectLst/>
              </a:rPr>
              <a:t>Demo</a:t>
            </a:r>
            <a:endParaRPr lang="zh-CN" alt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972744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256950">
            <a:off x="3746841" y="2976042"/>
            <a:ext cx="2401410" cy="1107996"/>
          </a:xfrm>
          <a:prstGeom prst="rect">
            <a:avLst/>
          </a:prstGeom>
          <a:noFill/>
        </p:spPr>
        <p:txBody>
          <a:bodyPr wrap="square" lIns="91440" tIns="45720" rIns="91440" bIns="45720">
            <a:spAutoFit/>
          </a:bodyPr>
          <a:lstStyle/>
          <a:p>
            <a:pPr algn="ctr"/>
            <a:r>
              <a:rPr lang="en-US" altLang="zh-CN" sz="66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Q &amp; A</a:t>
            </a:r>
            <a:endParaRPr lang="zh-CN" altLang="en-US" sz="6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89012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黑体" panose="02010609060101010101" pitchFamily="49" charset="-122"/>
                <a:ea typeface="黑体" panose="02010609060101010101" pitchFamily="49" charset="-122"/>
                <a:cs typeface="Segoe UI Black" panose="020B0A02040204020203" pitchFamily="34" charset="0"/>
              </a:rPr>
              <a:t>目录：</a:t>
            </a:r>
            <a:endParaRPr lang="zh-CN" altLang="en-US" sz="5400" dirty="0">
              <a:latin typeface="黑体" panose="02010609060101010101" pitchFamily="49" charset="-122"/>
              <a:ea typeface="黑体" panose="02010609060101010101" pitchFamily="49" charset="-122"/>
              <a:cs typeface="Segoe UI Black" panose="020B0A02040204020203" pitchFamily="34" charset="0"/>
            </a:endParaRPr>
          </a:p>
        </p:txBody>
      </p:sp>
      <p:sp>
        <p:nvSpPr>
          <p:cNvPr id="3" name="内容占位符 2"/>
          <p:cNvSpPr>
            <a:spLocks noGrp="1"/>
          </p:cNvSpPr>
          <p:nvPr>
            <p:ph idx="1"/>
          </p:nvPr>
        </p:nvSpPr>
        <p:spPr/>
        <p:txBody>
          <a:bodyPr>
            <a:normAutofit/>
          </a:bodyPr>
          <a:lstStyle/>
          <a:p>
            <a:r>
              <a:rPr lang="en-US" altLang="zh-CN" sz="2800" b="1" dirty="0" smtClean="0">
                <a:latin typeface="+mn-ea"/>
              </a:rPr>
              <a:t>REST</a:t>
            </a:r>
            <a:r>
              <a:rPr lang="zh-CN" altLang="en-US" sz="2800" b="1" dirty="0" smtClean="0">
                <a:latin typeface="+mn-ea"/>
              </a:rPr>
              <a:t>简介</a:t>
            </a:r>
            <a:endParaRPr lang="en-US" altLang="zh-CN" sz="2800" b="1" dirty="0" smtClean="0">
              <a:latin typeface="+mn-ea"/>
            </a:endParaRPr>
          </a:p>
          <a:p>
            <a:r>
              <a:rPr lang="en-US" altLang="zh-CN" sz="2800" b="1" dirty="0" smtClean="0">
                <a:latin typeface="+mn-ea"/>
              </a:rPr>
              <a:t>RESTful HTTP &amp; HTTP</a:t>
            </a:r>
          </a:p>
          <a:p>
            <a:r>
              <a:rPr lang="zh-CN" altLang="en-US" sz="2800" b="1" dirty="0" smtClean="0">
                <a:latin typeface="+mn-ea"/>
              </a:rPr>
              <a:t>为什么要遵循</a:t>
            </a:r>
            <a:r>
              <a:rPr lang="en-US" altLang="zh-CN" sz="2800" b="1" dirty="0" smtClean="0">
                <a:latin typeface="+mn-ea"/>
              </a:rPr>
              <a:t>REST</a:t>
            </a:r>
          </a:p>
          <a:p>
            <a:r>
              <a:rPr lang="en-US" altLang="zh-CN" sz="2800" b="1" dirty="0" smtClean="0">
                <a:latin typeface="+mn-ea"/>
              </a:rPr>
              <a:t>RESTful API</a:t>
            </a:r>
            <a:r>
              <a:rPr lang="zh-CN" altLang="en-US" sz="2800" b="1" dirty="0" smtClean="0">
                <a:latin typeface="+mn-ea"/>
              </a:rPr>
              <a:t>文档工具</a:t>
            </a:r>
            <a:endParaRPr lang="en-US" altLang="zh-CN" sz="2800" b="1" dirty="0" smtClean="0">
              <a:latin typeface="+mn-ea"/>
            </a:endParaRPr>
          </a:p>
          <a:p>
            <a:r>
              <a:rPr lang="en-US" altLang="zh-CN" sz="2800" b="1" dirty="0" smtClean="0">
                <a:latin typeface="+mn-ea"/>
              </a:rPr>
              <a:t>Swagger</a:t>
            </a:r>
            <a:r>
              <a:rPr lang="zh-CN" altLang="en-US" sz="2800" b="1" dirty="0" smtClean="0">
                <a:latin typeface="+mn-ea"/>
              </a:rPr>
              <a:t>介绍</a:t>
            </a:r>
            <a:endParaRPr lang="en-US" altLang="zh-CN" sz="2800" b="1" dirty="0" smtClean="0">
              <a:latin typeface="+mn-ea"/>
            </a:endParaRPr>
          </a:p>
          <a:p>
            <a:r>
              <a:rPr lang="zh-CN" altLang="en-US" sz="2800" b="1" dirty="0" smtClean="0">
                <a:latin typeface="+mn-ea"/>
              </a:rPr>
              <a:t>使用</a:t>
            </a:r>
            <a:r>
              <a:rPr lang="en-US" altLang="zh-CN" sz="2800" b="1" dirty="0" smtClean="0">
                <a:latin typeface="+mn-ea"/>
              </a:rPr>
              <a:t>Swagger</a:t>
            </a:r>
          </a:p>
          <a:p>
            <a:r>
              <a:rPr lang="en-US" altLang="zh-CN" sz="2800" b="1" dirty="0" smtClean="0">
                <a:latin typeface="+mn-ea"/>
              </a:rPr>
              <a:t>Q &amp; A</a:t>
            </a:r>
            <a:endParaRPr lang="zh-CN" altLang="en-US" sz="2800" b="1" dirty="0">
              <a:latin typeface="+mn-ea"/>
            </a:endParaRPr>
          </a:p>
        </p:txBody>
      </p:sp>
    </p:spTree>
    <p:extLst>
      <p:ext uri="{BB962C8B-B14F-4D97-AF65-F5344CB8AC3E}">
        <p14:creationId xmlns:p14="http://schemas.microsoft.com/office/powerpoint/2010/main" val="3776484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44731"/>
          </a:xfrm>
        </p:spPr>
        <p:txBody>
          <a:bodyPr/>
          <a:lstStyle/>
          <a:p>
            <a:r>
              <a:rPr lang="en-US" altLang="zh-CN" dirty="0" smtClean="0"/>
              <a:t>REST</a:t>
            </a:r>
            <a:r>
              <a:rPr lang="zh-CN" altLang="en-US" dirty="0" smtClean="0"/>
              <a:t>简介</a:t>
            </a:r>
            <a:endParaRPr lang="zh-CN" altLang="en-US" dirty="0"/>
          </a:p>
        </p:txBody>
      </p:sp>
      <p:sp>
        <p:nvSpPr>
          <p:cNvPr id="3" name="内容占位符 2"/>
          <p:cNvSpPr>
            <a:spLocks noGrp="1"/>
          </p:cNvSpPr>
          <p:nvPr>
            <p:ph idx="1"/>
          </p:nvPr>
        </p:nvSpPr>
        <p:spPr/>
        <p:txBody>
          <a:bodyPr/>
          <a:lstStyle/>
          <a:p>
            <a:pPr>
              <a:buAutoNum type="arabicPeriod"/>
            </a:pPr>
            <a:r>
              <a:rPr lang="en-US" altLang="zh-CN" dirty="0">
                <a:latin typeface="黑体" panose="02010609060101010101" pitchFamily="49" charset="-122"/>
                <a:ea typeface="黑体" panose="02010609060101010101" pitchFamily="49" charset="-122"/>
              </a:rPr>
              <a:t>REST(</a:t>
            </a:r>
            <a:r>
              <a:rPr lang="en-US" altLang="zh-CN" dirty="0">
                <a:latin typeface="黑体" panose="02010609060101010101" pitchFamily="49" charset="-122"/>
                <a:ea typeface="黑体" panose="02010609060101010101" pitchFamily="49" charset="-122"/>
                <a:hlinkClick r:id="rId2"/>
              </a:rPr>
              <a:t>Representational State Transfer </a:t>
            </a:r>
            <a:r>
              <a:rPr lang="zh-CN" altLang="en-US" dirty="0" smtClean="0">
                <a:latin typeface="黑体" panose="02010609060101010101" pitchFamily="49" charset="-122"/>
                <a:ea typeface="黑体" panose="02010609060101010101" pitchFamily="49" charset="-122"/>
              </a:rPr>
              <a:t>表述性</a:t>
            </a:r>
            <a:r>
              <a:rPr lang="zh-CN" altLang="en-US" dirty="0">
                <a:latin typeface="黑体" panose="02010609060101010101" pitchFamily="49" charset="-122"/>
                <a:ea typeface="黑体" panose="02010609060101010101" pitchFamily="49" charset="-122"/>
              </a:rPr>
              <a:t>状态转移</a:t>
            </a:r>
            <a:r>
              <a:rPr lang="en-US" altLang="zh-CN" dirty="0">
                <a:latin typeface="黑体" panose="02010609060101010101" pitchFamily="49" charset="-122"/>
                <a:ea typeface="黑体" panose="02010609060101010101" pitchFamily="49" charset="-122"/>
              </a:rPr>
              <a:t>)</a:t>
            </a:r>
          </a:p>
          <a:p>
            <a:pPr>
              <a:buAutoNum type="arabicPeriod"/>
            </a:pPr>
            <a:r>
              <a:rPr lang="en-US" altLang="zh-CN" dirty="0">
                <a:latin typeface="黑体" panose="02010609060101010101" pitchFamily="49" charset="-122"/>
                <a:ea typeface="黑体" panose="02010609060101010101" pitchFamily="49" charset="-122"/>
              </a:rPr>
              <a:t>2000</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hlinkClick r:id="rId3"/>
              </a:rPr>
              <a:t>Roy Fielding</a:t>
            </a:r>
            <a:r>
              <a:rPr lang="zh-CN" altLang="en-US" dirty="0">
                <a:latin typeface="黑体" panose="02010609060101010101" pitchFamily="49" charset="-122"/>
                <a:ea typeface="黑体" panose="02010609060101010101" pitchFamily="49" charset="-122"/>
              </a:rPr>
              <a:t>的博士论文中首次提出</a:t>
            </a:r>
            <a:endParaRPr lang="en-US" altLang="zh-CN" dirty="0">
              <a:latin typeface="黑体" panose="02010609060101010101" pitchFamily="49" charset="-122"/>
              <a:ea typeface="黑体" panose="02010609060101010101" pitchFamily="49" charset="-122"/>
            </a:endParaRPr>
          </a:p>
          <a:p>
            <a:pPr>
              <a:buAutoNum type="arabicPeriod"/>
            </a:pPr>
            <a:r>
              <a:rPr lang="en-US" altLang="zh-CN" dirty="0">
                <a:latin typeface="黑体" panose="02010609060101010101" pitchFamily="49" charset="-122"/>
                <a:ea typeface="黑体" panose="02010609060101010101" pitchFamily="49" charset="-122"/>
              </a:rPr>
              <a:t>REST</a:t>
            </a:r>
            <a:r>
              <a:rPr lang="zh-CN" altLang="en-US" dirty="0">
                <a:latin typeface="黑体" panose="02010609060101010101" pitchFamily="49" charset="-122"/>
                <a:ea typeface="黑体" panose="02010609060101010101" pitchFamily="49" charset="-122"/>
              </a:rPr>
              <a:t>是架构风格，是设计思想，不是标准也不是协议</a:t>
            </a:r>
            <a:endParaRPr lang="en-US" altLang="zh-CN" dirty="0">
              <a:latin typeface="黑体" panose="02010609060101010101" pitchFamily="49" charset="-122"/>
              <a:ea typeface="黑体" panose="02010609060101010101" pitchFamily="49" charset="-122"/>
            </a:endParaRPr>
          </a:p>
          <a:p>
            <a:pPr>
              <a:buAutoNum type="arabicPeriod"/>
            </a:pPr>
            <a:r>
              <a:rPr lang="en-US" altLang="zh-CN" dirty="0">
                <a:latin typeface="黑体" panose="02010609060101010101" pitchFamily="49" charset="-122"/>
                <a:ea typeface="黑体" panose="02010609060101010101" pitchFamily="49" charset="-122"/>
              </a:rPr>
              <a:t>REST</a:t>
            </a:r>
            <a:r>
              <a:rPr lang="zh-CN" altLang="en-US" dirty="0">
                <a:latin typeface="黑体" panose="02010609060101010101" pitchFamily="49" charset="-122"/>
                <a:ea typeface="黑体" panose="02010609060101010101" pitchFamily="49" charset="-122"/>
              </a:rPr>
              <a:t>强调组件交互的可伸缩性、接口的通用性、组件的独立部署、以及用来减少交互延迟、增强安全性、封装遗留系统的中间</a:t>
            </a:r>
            <a:r>
              <a:rPr lang="zh-CN" altLang="en-US" dirty="0" smtClean="0">
                <a:latin typeface="黑体" panose="02010609060101010101" pitchFamily="49" charset="-122"/>
                <a:ea typeface="黑体" panose="02010609060101010101" pitchFamily="49" charset="-122"/>
              </a:rPr>
              <a:t>组件</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01318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黑体" panose="02010609060101010101" pitchFamily="49" charset="-122"/>
                <a:ea typeface="黑体" panose="02010609060101010101" pitchFamily="49" charset="-122"/>
                <a:hlinkClick r:id="rId2"/>
              </a:rPr>
              <a:t>Representational </a:t>
            </a:r>
            <a:r>
              <a:rPr lang="en-US" altLang="zh-CN" dirty="0">
                <a:latin typeface="黑体" panose="02010609060101010101" pitchFamily="49" charset="-122"/>
                <a:ea typeface="黑体" panose="02010609060101010101" pitchFamily="49" charset="-122"/>
                <a:hlinkClick r:id="rId2"/>
              </a:rPr>
              <a:t>State Transfer</a:t>
            </a:r>
            <a:endParaRPr lang="zh-CN" altLang="en-US" dirty="0"/>
          </a:p>
        </p:txBody>
      </p:sp>
      <p:sp>
        <p:nvSpPr>
          <p:cNvPr id="3" name="内容占位符 2"/>
          <p:cNvSpPr>
            <a:spLocks noGrp="1"/>
          </p:cNvSpPr>
          <p:nvPr>
            <p:ph idx="1"/>
          </p:nvPr>
        </p:nvSpPr>
        <p:spPr>
          <a:xfrm>
            <a:off x="677334" y="1828801"/>
            <a:ext cx="8596668" cy="4212562"/>
          </a:xfrm>
        </p:spPr>
        <p:txBody>
          <a:bodyPr/>
          <a:lstStyle/>
          <a:p>
            <a:r>
              <a:rPr lang="en-US" altLang="zh-CN" dirty="0">
                <a:latin typeface="黑体" panose="02010609060101010101" pitchFamily="49" charset="-122"/>
                <a:ea typeface="黑体" panose="02010609060101010101" pitchFamily="49" charset="-122"/>
              </a:rPr>
              <a:t>Representational</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资源的</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描述</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表述</a:t>
            </a:r>
            <a:r>
              <a:rPr lang="en-US" altLang="zh-CN" dirty="0" smtClean="0">
                <a:latin typeface="黑体" panose="02010609060101010101" pitchFamily="49" charset="-122"/>
                <a:ea typeface="黑体" panose="02010609060101010101" pitchFamily="49" charset="-122"/>
              </a:rPr>
              <a:t>(Context-Type</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JSON,XML,TEXT...)</a:t>
            </a:r>
          </a:p>
          <a:p>
            <a:r>
              <a:rPr lang="en-US" altLang="zh-CN" dirty="0">
                <a:latin typeface="黑体" panose="02010609060101010101" pitchFamily="49" charset="-122"/>
                <a:ea typeface="黑体" panose="02010609060101010101" pitchFamily="49" charset="-122"/>
              </a:rPr>
              <a:t>State: </a:t>
            </a:r>
            <a:r>
              <a:rPr lang="zh-CN" altLang="en-US" dirty="0" smtClean="0">
                <a:latin typeface="黑体" panose="02010609060101010101" pitchFamily="49" charset="-122"/>
                <a:ea typeface="黑体" panose="02010609060101010101" pitchFamily="49" charset="-122"/>
              </a:rPr>
              <a:t>应用</a:t>
            </a:r>
            <a:r>
              <a:rPr lang="zh-CN" altLang="en-US" dirty="0">
                <a:latin typeface="黑体" panose="02010609060101010101" pitchFamily="49" charset="-122"/>
                <a:ea typeface="黑体" panose="02010609060101010101" pitchFamily="49" charset="-122"/>
              </a:rPr>
              <a:t>状态，资源</a:t>
            </a:r>
            <a:r>
              <a:rPr lang="zh-CN" altLang="en-US" dirty="0" smtClean="0">
                <a:latin typeface="黑体" panose="02010609060101010101" pitchFamily="49" charset="-122"/>
                <a:ea typeface="黑体" panose="02010609060101010101" pitchFamily="49" charset="-122"/>
              </a:rPr>
              <a:t>状态</a:t>
            </a:r>
            <a:endParaRPr lang="en-US" altLang="zh-CN" dirty="0" smtClean="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Transfer</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状态的</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转移，</a:t>
            </a:r>
            <a:r>
              <a:rPr lang="zh-CN" altLang="en-US" dirty="0" smtClean="0">
                <a:latin typeface="黑体" panose="02010609060101010101" pitchFamily="49" charset="-122"/>
                <a:ea typeface="黑体" panose="02010609060101010101" pitchFamily="49" charset="-122"/>
              </a:rPr>
              <a:t>变化</a:t>
            </a:r>
            <a:endParaRPr lang="en-US" altLang="zh-CN" dirty="0" smtClean="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Representational State Transfer</a:t>
            </a:r>
            <a:r>
              <a:rPr lang="zh-CN" altLang="en-US" dirty="0">
                <a:latin typeface="黑体" panose="02010609060101010101" pitchFamily="49" charset="-122"/>
                <a:ea typeface="黑体" panose="02010609060101010101" pitchFamily="49" charset="-122"/>
              </a:rPr>
              <a:t>：客户端发送资源的描述请求，客户端应用状态改变，服务端接受请求，服务端资源状态改变</a:t>
            </a:r>
          </a:p>
        </p:txBody>
      </p:sp>
    </p:spTree>
    <p:extLst>
      <p:ext uri="{BB962C8B-B14F-4D97-AF65-F5344CB8AC3E}">
        <p14:creationId xmlns:p14="http://schemas.microsoft.com/office/powerpoint/2010/main" val="2053342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a:t>
            </a:r>
            <a:r>
              <a:rPr lang="zh-CN" altLang="en-US" dirty="0" smtClean="0"/>
              <a:t>特点</a:t>
            </a:r>
            <a:endParaRPr lang="zh-CN" altLang="en-US" dirty="0"/>
          </a:p>
        </p:txBody>
      </p:sp>
      <p:sp>
        <p:nvSpPr>
          <p:cNvPr id="3" name="内容占位符 2"/>
          <p:cNvSpPr>
            <a:spLocks noGrp="1"/>
          </p:cNvSpPr>
          <p:nvPr>
            <p:ph idx="1"/>
          </p:nvPr>
        </p:nvSpPr>
        <p:spPr>
          <a:xfrm>
            <a:off x="677334" y="1930400"/>
            <a:ext cx="8596668" cy="3944984"/>
          </a:xfrm>
        </p:spPr>
        <p:txBody>
          <a:bodyPr/>
          <a:lstStyle/>
          <a:p>
            <a:r>
              <a:rPr lang="zh-CN" altLang="en-US" dirty="0" smtClean="0">
                <a:latin typeface="黑体" panose="02010609060101010101" pitchFamily="49" charset="-122"/>
                <a:ea typeface="黑体" panose="02010609060101010101" pitchFamily="49" charset="-122"/>
              </a:rPr>
              <a:t>服务端</a:t>
            </a:r>
            <a:r>
              <a:rPr lang="en-US" altLang="zh-CN" dirty="0" smtClean="0">
                <a:latin typeface="黑体" panose="02010609060101010101" pitchFamily="49" charset="-122"/>
                <a:ea typeface="黑体" panose="02010609060101010101" pitchFamily="49" charset="-122"/>
              </a:rPr>
              <a:t>(</a:t>
            </a:r>
            <a:r>
              <a:rPr lang="en-US" altLang="zh-CN" b="1" dirty="0" smtClean="0">
                <a:latin typeface="黑体" panose="02010609060101010101" pitchFamily="49" charset="-122"/>
                <a:ea typeface="黑体" panose="02010609060101010101" pitchFamily="49" charset="-122"/>
              </a:rPr>
              <a:t>server</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与客户端</a:t>
            </a:r>
            <a:r>
              <a:rPr lang="en-US" altLang="zh-CN" dirty="0" smtClean="0">
                <a:latin typeface="黑体" panose="02010609060101010101" pitchFamily="49" charset="-122"/>
                <a:ea typeface="黑体" panose="02010609060101010101" pitchFamily="49" charset="-122"/>
              </a:rPr>
              <a:t>(</a:t>
            </a:r>
            <a:r>
              <a:rPr lang="en-US" altLang="zh-CN" b="1" dirty="0" smtClean="0">
                <a:latin typeface="黑体" panose="02010609060101010101" pitchFamily="49" charset="-122"/>
                <a:ea typeface="黑体" panose="02010609060101010101" pitchFamily="49" charset="-122"/>
              </a:rPr>
              <a:t>client</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解耦</a:t>
            </a:r>
            <a:endParaRPr lang="en-US" altLang="zh-CN" dirty="0" smtClean="0">
              <a:latin typeface="黑体" panose="02010609060101010101" pitchFamily="49" charset="-122"/>
              <a:ea typeface="黑体" panose="02010609060101010101" pitchFamily="49" charset="-122"/>
            </a:endParaRPr>
          </a:p>
          <a:p>
            <a:pPr lvl="1"/>
            <a:r>
              <a:rPr lang="en-US" altLang="zh-CN" dirty="0" smtClean="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简化</a:t>
            </a:r>
            <a:r>
              <a:rPr lang="zh-CN" altLang="en-US" dirty="0" smtClean="0">
                <a:latin typeface="黑体" panose="02010609060101010101" pitchFamily="49" charset="-122"/>
                <a:ea typeface="黑体" panose="02010609060101010101" pitchFamily="49" charset="-122"/>
              </a:rPr>
              <a:t>服务端的可伸缩性，提高客户端便捷性</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面向资源，每</a:t>
            </a:r>
            <a:r>
              <a:rPr lang="zh-CN" altLang="en-US" dirty="0">
                <a:latin typeface="黑体" panose="02010609060101010101" pitchFamily="49" charset="-122"/>
                <a:ea typeface="黑体" panose="02010609060101010101" pitchFamily="49" charset="-122"/>
              </a:rPr>
              <a:t>一个资源都有唯一</a:t>
            </a:r>
            <a:r>
              <a:rPr lang="en-US" altLang="zh-CN" dirty="0">
                <a:latin typeface="黑体" panose="02010609060101010101" pitchFamily="49" charset="-122"/>
                <a:ea typeface="黑体" panose="02010609060101010101" pitchFamily="49" charset="-122"/>
              </a:rPr>
              <a:t>(CRUD</a:t>
            </a:r>
            <a:r>
              <a:rPr lang="zh-CN" altLang="en-US" dirty="0">
                <a:latin typeface="黑体" panose="02010609060101010101" pitchFamily="49" charset="-122"/>
                <a:ea typeface="黑体" panose="02010609060101010101" pitchFamily="49" charset="-122"/>
              </a:rPr>
              <a:t>等操作不会变</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的标识符</a:t>
            </a:r>
          </a:p>
          <a:p>
            <a:r>
              <a:rPr lang="zh-CN" altLang="en-US" dirty="0">
                <a:latin typeface="黑体" panose="02010609060101010101" pitchFamily="49" charset="-122"/>
                <a:ea typeface="黑体" panose="02010609060101010101" pitchFamily="49" charset="-122"/>
              </a:rPr>
              <a:t>无</a:t>
            </a:r>
            <a:r>
              <a:rPr lang="zh-CN" altLang="en-US" dirty="0" smtClean="0">
                <a:latin typeface="黑体" panose="02010609060101010101" pitchFamily="49" charset="-122"/>
                <a:ea typeface="黑体" panose="02010609060101010101" pitchFamily="49" charset="-122"/>
              </a:rPr>
              <a:t>状态</a:t>
            </a:r>
            <a:r>
              <a:rPr lang="en-US" altLang="zh-CN" dirty="0" smtClean="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Stateless</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请求必须包含所有处理该请求的全部</a:t>
            </a:r>
            <a:r>
              <a:rPr lang="zh-CN" altLang="en-US" dirty="0" smtClean="0">
                <a:latin typeface="黑体" panose="02010609060101010101" pitchFamily="49" charset="-122"/>
                <a:ea typeface="黑体" panose="02010609060101010101" pitchFamily="49" charset="-122"/>
              </a:rPr>
              <a:t>信息</a:t>
            </a:r>
            <a:endParaRPr lang="en-US" altLang="zh-CN" dirty="0" smtClean="0">
              <a:latin typeface="黑体" panose="02010609060101010101" pitchFamily="49" charset="-122"/>
              <a:ea typeface="黑体" panose="02010609060101010101" pitchFamily="49" charset="-122"/>
            </a:endParaRPr>
          </a:p>
          <a:p>
            <a:pPr lvl="1"/>
            <a:r>
              <a:rPr lang="zh-CN" altLang="en-US" dirty="0" smtClean="0">
                <a:latin typeface="黑体" panose="02010609060101010101" pitchFamily="49" charset="-122"/>
                <a:ea typeface="黑体" panose="02010609060101010101" pitchFamily="49" charset="-122"/>
              </a:rPr>
              <a:t>提高可见性，每个请求都是独立的，无需其他依赖的</a:t>
            </a:r>
            <a:endParaRPr lang="en-US" altLang="zh-CN" dirty="0" smtClean="0">
              <a:latin typeface="黑体" panose="02010609060101010101" pitchFamily="49" charset="-122"/>
              <a:ea typeface="黑体" panose="02010609060101010101" pitchFamily="49" charset="-122"/>
            </a:endParaRPr>
          </a:p>
          <a:p>
            <a:pPr lvl="1"/>
            <a:r>
              <a:rPr lang="zh-CN" altLang="en-US" dirty="0" smtClean="0">
                <a:latin typeface="黑体" panose="02010609060101010101" pitchFamily="49" charset="-122"/>
                <a:ea typeface="黑体" panose="02010609060101010101" pitchFamily="49" charset="-122"/>
              </a:rPr>
              <a:t>提高可靠性，故障恢复更容易</a:t>
            </a:r>
            <a:endParaRPr lang="en-US" altLang="zh-CN" dirty="0" smtClean="0">
              <a:latin typeface="黑体" panose="02010609060101010101" pitchFamily="49" charset="-122"/>
              <a:ea typeface="黑体" panose="02010609060101010101" pitchFamily="49" charset="-122"/>
            </a:endParaRPr>
          </a:p>
          <a:p>
            <a:pPr lvl="1"/>
            <a:r>
              <a:rPr lang="zh-CN" altLang="en-US" dirty="0" smtClean="0">
                <a:latin typeface="黑体" panose="02010609060101010101" pitchFamily="49" charset="-122"/>
                <a:ea typeface="黑体" panose="02010609060101010101" pitchFamily="49" charset="-122"/>
              </a:rPr>
              <a:t>提升扩展性，减少了服务器资源消耗</a:t>
            </a:r>
            <a:endParaRPr lang="en-US" altLang="zh-CN" dirty="0" smtClean="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可</a:t>
            </a:r>
            <a:r>
              <a:rPr lang="zh-CN" altLang="en-US" dirty="0" smtClean="0">
                <a:latin typeface="黑体" panose="02010609060101010101" pitchFamily="49" charset="-122"/>
                <a:ea typeface="黑体" panose="02010609060101010101" pitchFamily="49" charset="-122"/>
              </a:rPr>
              <a:t>缓存</a:t>
            </a:r>
            <a:r>
              <a:rPr lang="en-US" altLang="zh-CN" dirty="0" smtClean="0">
                <a:latin typeface="黑体" panose="02010609060101010101" pitchFamily="49" charset="-122"/>
                <a:ea typeface="黑体" panose="02010609060101010101" pitchFamily="49" charset="-122"/>
              </a:rPr>
              <a:t>(</a:t>
            </a:r>
            <a:r>
              <a:rPr lang="en-US" altLang="zh-CN" b="1" dirty="0" err="1" smtClean="0">
                <a:latin typeface="黑体" panose="02010609060101010101" pitchFamily="49" charset="-122"/>
                <a:ea typeface="黑体" panose="02010609060101010101" pitchFamily="49" charset="-122"/>
              </a:rPr>
              <a:t>Cachable</a:t>
            </a:r>
            <a:r>
              <a:rPr lang="en-US" altLang="zh-CN" dirty="0" smtClean="0">
                <a:latin typeface="黑体" panose="02010609060101010101" pitchFamily="49" charset="-122"/>
                <a:ea typeface="黑体" panose="02010609060101010101" pitchFamily="49" charset="-122"/>
              </a:rPr>
              <a:t>)</a:t>
            </a:r>
          </a:p>
          <a:p>
            <a:pPr lvl="1"/>
            <a:r>
              <a:rPr lang="en-US" altLang="zh-CN" dirty="0" smtClean="0">
                <a:latin typeface="黑体" panose="02010609060101010101" pitchFamily="49" charset="-122"/>
                <a:ea typeface="黑体" panose="02010609060101010101" pitchFamily="49" charset="-122"/>
              </a:rPr>
              <a:t>Cache-Control,</a:t>
            </a:r>
            <a:r>
              <a:rPr lang="zh-CN" altLang="en-US" dirty="0" smtClean="0">
                <a:latin typeface="黑体" panose="02010609060101010101" pitchFamily="49" charset="-122"/>
                <a:ea typeface="黑体" panose="02010609060101010101" pitchFamily="49" charset="-122"/>
              </a:rPr>
              <a:t>减少交互次数，减少网络延时</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39904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a:t>
            </a:r>
            <a:r>
              <a:rPr lang="zh-CN" altLang="en-US" dirty="0"/>
              <a:t>特点</a:t>
            </a:r>
          </a:p>
        </p:txBody>
      </p:sp>
      <p:sp>
        <p:nvSpPr>
          <p:cNvPr id="3" name="内容占位符 2"/>
          <p:cNvSpPr>
            <a:spLocks noGrp="1"/>
          </p:cNvSpPr>
          <p:nvPr>
            <p:ph idx="1"/>
          </p:nvPr>
        </p:nvSpPr>
        <p:spPr/>
        <p:txBody>
          <a:bodyPr/>
          <a:lstStyle/>
          <a:p>
            <a:r>
              <a:rPr lang="zh-CN" altLang="en-US" dirty="0">
                <a:latin typeface="黑体" panose="02010609060101010101" pitchFamily="49" charset="-122"/>
                <a:ea typeface="黑体" panose="02010609060101010101" pitchFamily="49" charset="-122"/>
              </a:rPr>
              <a:t>分层系统</a:t>
            </a:r>
            <a:r>
              <a:rPr lang="en-US" altLang="zh-CN"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Layered System</a:t>
            </a:r>
            <a:r>
              <a:rPr lang="en-US" altLang="zh-CN" dirty="0">
                <a:latin typeface="黑体" panose="02010609060101010101" pitchFamily="49" charset="-122"/>
                <a:ea typeface="黑体" panose="02010609060101010101" pitchFamily="49" charset="-122"/>
              </a:rPr>
              <a:t>)</a:t>
            </a:r>
          </a:p>
          <a:p>
            <a:pPr lvl="1"/>
            <a:r>
              <a:rPr lang="zh-CN" altLang="en-US" dirty="0">
                <a:latin typeface="黑体" panose="02010609060101010101" pitchFamily="49" charset="-122"/>
                <a:ea typeface="黑体" panose="02010609060101010101" pitchFamily="49" charset="-122"/>
              </a:rPr>
              <a:t>允许</a:t>
            </a:r>
            <a:r>
              <a:rPr lang="en-US" altLang="zh-CN" dirty="0">
                <a:latin typeface="黑体" panose="02010609060101010101" pitchFamily="49" charset="-122"/>
                <a:ea typeface="黑体" panose="02010609060101010101" pitchFamily="49" charset="-122"/>
              </a:rPr>
              <a:t>Client</a:t>
            </a:r>
            <a:r>
              <a:rPr lang="zh-CN" altLang="en-US" dirty="0">
                <a:latin typeface="黑体" panose="02010609060101010101" pitchFamily="49" charset="-122"/>
                <a:ea typeface="黑体" panose="02010609060101010101" pitchFamily="49" charset="-122"/>
              </a:rPr>
              <a:t>与</a:t>
            </a:r>
            <a:r>
              <a:rPr lang="en-US" altLang="zh-CN" dirty="0">
                <a:latin typeface="黑体" panose="02010609060101010101" pitchFamily="49" charset="-122"/>
                <a:ea typeface="黑体" panose="02010609060101010101" pitchFamily="49" charset="-122"/>
              </a:rPr>
              <a:t>Server</a:t>
            </a:r>
            <a:r>
              <a:rPr lang="zh-CN" altLang="en-US" dirty="0">
                <a:latin typeface="黑体" panose="02010609060101010101" pitchFamily="49" charset="-122"/>
                <a:ea typeface="黑体" panose="02010609060101010101" pitchFamily="49" charset="-122"/>
              </a:rPr>
              <a:t>中间层</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代理，网关等</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代替</a:t>
            </a:r>
            <a:r>
              <a:rPr lang="en-US" altLang="zh-CN" dirty="0">
                <a:latin typeface="黑体" panose="02010609060101010101" pitchFamily="49" charset="-122"/>
                <a:ea typeface="黑体" panose="02010609060101010101" pitchFamily="49" charset="-122"/>
              </a:rPr>
              <a:t>Server</a:t>
            </a:r>
            <a:r>
              <a:rPr lang="zh-CN" altLang="en-US" dirty="0">
                <a:latin typeface="黑体" panose="02010609060101010101" pitchFamily="49" charset="-122"/>
                <a:ea typeface="黑体" panose="02010609060101010101" pitchFamily="49" charset="-122"/>
              </a:rPr>
              <a:t>端处理请求，客户端无需关心与他交互组件的其他之外的事</a:t>
            </a:r>
            <a:endParaRPr lang="en-US" altLang="zh-CN" dirty="0">
              <a:latin typeface="黑体" panose="02010609060101010101" pitchFamily="49" charset="-122"/>
              <a:ea typeface="黑体" panose="02010609060101010101" pitchFamily="49" charset="-122"/>
            </a:endParaRPr>
          </a:p>
          <a:p>
            <a:pPr lvl="1"/>
            <a:r>
              <a:rPr lang="zh-CN" altLang="en-US" dirty="0">
                <a:latin typeface="黑体" panose="02010609060101010101" pitchFamily="49" charset="-122"/>
                <a:ea typeface="黑体" panose="02010609060101010101" pitchFamily="49" charset="-122"/>
              </a:rPr>
              <a:t>提高了系统可扩展性，简化系统复杂度</a:t>
            </a:r>
          </a:p>
          <a:p>
            <a:r>
              <a:rPr lang="zh-CN" altLang="en-US" dirty="0" smtClean="0">
                <a:latin typeface="黑体" panose="02010609060101010101" pitchFamily="49" charset="-122"/>
                <a:ea typeface="黑体" panose="02010609060101010101" pitchFamily="49" charset="-122"/>
              </a:rPr>
              <a:t>统一接口</a:t>
            </a:r>
            <a:r>
              <a:rPr lang="en-US" altLang="zh-CN" dirty="0" smtClean="0">
                <a:latin typeface="黑体" panose="02010609060101010101" pitchFamily="49" charset="-122"/>
                <a:ea typeface="黑体" panose="02010609060101010101" pitchFamily="49" charset="-122"/>
              </a:rPr>
              <a:t>(</a:t>
            </a:r>
            <a:r>
              <a:rPr lang="en-US" altLang="zh-CN" b="1" dirty="0" smtClean="0">
                <a:latin typeface="黑体" panose="02010609060101010101" pitchFamily="49" charset="-122"/>
                <a:ea typeface="黑体" panose="02010609060101010101" pitchFamily="49" charset="-122"/>
              </a:rPr>
              <a:t>Uniform Interface</a:t>
            </a:r>
            <a:r>
              <a:rPr lang="en-US" altLang="zh-CN" dirty="0" smtClean="0">
                <a:latin typeface="黑体" panose="02010609060101010101" pitchFamily="49" charset="-122"/>
                <a:ea typeface="黑体" panose="02010609060101010101" pitchFamily="49" charset="-122"/>
              </a:rPr>
              <a:t>)</a:t>
            </a:r>
          </a:p>
          <a:p>
            <a:pPr lvl="1"/>
            <a:r>
              <a:rPr lang="zh-CN" altLang="en-US" dirty="0">
                <a:latin typeface="黑体" panose="02010609060101010101" pitchFamily="49" charset="-122"/>
                <a:ea typeface="黑体" panose="02010609060101010101" pitchFamily="49" charset="-122"/>
              </a:rPr>
              <a:t>服务</a:t>
            </a:r>
            <a:r>
              <a:rPr lang="zh-CN" altLang="en-US" dirty="0" smtClean="0">
                <a:latin typeface="黑体" panose="02010609060101010101" pitchFamily="49" charset="-122"/>
                <a:ea typeface="黑体" panose="02010609060101010101" pitchFamily="49" charset="-122"/>
              </a:rPr>
              <a:t>端与客户端统一化的方法</a:t>
            </a:r>
            <a:r>
              <a:rPr lang="en-US" altLang="zh-CN" dirty="0" smtClean="0">
                <a:latin typeface="黑体" panose="02010609060101010101" pitchFamily="49" charset="-122"/>
                <a:ea typeface="黑体" panose="02010609060101010101" pitchFamily="49" charset="-122"/>
              </a:rPr>
              <a:t>(GET/PUT/POST/DELETE)</a:t>
            </a:r>
            <a:r>
              <a:rPr lang="zh-CN" altLang="en-US" dirty="0" smtClean="0">
                <a:latin typeface="黑体" panose="02010609060101010101" pitchFamily="49" charset="-122"/>
                <a:ea typeface="黑体" panose="02010609060101010101" pitchFamily="49" charset="-122"/>
              </a:rPr>
              <a:t>通信</a:t>
            </a:r>
            <a:endParaRPr lang="en-US" altLang="zh-CN" dirty="0" smtClean="0">
              <a:latin typeface="黑体" panose="02010609060101010101" pitchFamily="49" charset="-122"/>
              <a:ea typeface="黑体" panose="02010609060101010101" pitchFamily="49" charset="-122"/>
            </a:endParaRPr>
          </a:p>
          <a:p>
            <a:pPr lvl="1"/>
            <a:r>
              <a:rPr lang="zh-CN" altLang="en-US" dirty="0">
                <a:latin typeface="黑体" panose="02010609060101010101" pitchFamily="49" charset="-122"/>
                <a:ea typeface="黑体" panose="02010609060101010101" pitchFamily="49" charset="-122"/>
              </a:rPr>
              <a:t>提高</a:t>
            </a:r>
            <a:r>
              <a:rPr lang="zh-CN" altLang="en-US" dirty="0" smtClean="0">
                <a:latin typeface="黑体" panose="02010609060101010101" pitchFamily="49" charset="-122"/>
                <a:ea typeface="黑体" panose="02010609060101010101" pitchFamily="49" charset="-122"/>
              </a:rPr>
              <a:t>了接口的可见性</a:t>
            </a:r>
            <a:endParaRPr lang="en-US" altLang="zh-CN" dirty="0" smtClean="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按需</a:t>
            </a:r>
            <a:r>
              <a:rPr lang="zh-CN" altLang="en-US" dirty="0" smtClean="0">
                <a:latin typeface="黑体" panose="02010609060101010101" pitchFamily="49" charset="-122"/>
                <a:ea typeface="黑体" panose="02010609060101010101" pitchFamily="49" charset="-122"/>
              </a:rPr>
              <a:t>代码</a:t>
            </a:r>
            <a:r>
              <a:rPr lang="en-US" altLang="zh-CN" dirty="0" smtClean="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Code-On-Demand</a:t>
            </a:r>
            <a:r>
              <a:rPr lang="en-US" altLang="zh-CN" dirty="0" smtClean="0">
                <a:latin typeface="黑体" panose="02010609060101010101" pitchFamily="49" charset="-122"/>
                <a:ea typeface="黑体" panose="02010609060101010101" pitchFamily="49" charset="-122"/>
              </a:rPr>
              <a:t>)</a:t>
            </a:r>
          </a:p>
          <a:p>
            <a:pPr lvl="1"/>
            <a:r>
              <a:rPr lang="zh-CN" altLang="en-US" dirty="0" smtClean="0">
                <a:latin typeface="黑体" panose="02010609060101010101" pitchFamily="49" charset="-122"/>
                <a:ea typeface="黑体" panose="02010609060101010101" pitchFamily="49" charset="-122"/>
              </a:rPr>
              <a:t>提升系统可扩展性</a:t>
            </a:r>
            <a:endParaRPr lang="en-US" altLang="zh-CN"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98196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 API</a:t>
            </a:r>
            <a:r>
              <a:rPr lang="zh-CN" altLang="en-US" dirty="0" smtClean="0"/>
              <a:t>方法</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471688148"/>
              </p:ext>
            </p:extLst>
          </p:nvPr>
        </p:nvGraphicFramePr>
        <p:xfrm>
          <a:off x="911668" y="1930398"/>
          <a:ext cx="8128000" cy="2894150"/>
        </p:xfrm>
        <a:graphic>
          <a:graphicData uri="http://schemas.openxmlformats.org/drawingml/2006/table">
            <a:tbl>
              <a:tblPr firstRow="1" bandRow="1">
                <a:tableStyleId>{5C22544A-7EE6-4342-B048-85BDC9FD1C3A}</a:tableStyleId>
              </a:tblPr>
              <a:tblGrid>
                <a:gridCol w="2032000"/>
                <a:gridCol w="2032000"/>
                <a:gridCol w="2032000"/>
                <a:gridCol w="2032000"/>
              </a:tblGrid>
              <a:tr h="413450">
                <a:tc>
                  <a:txBody>
                    <a:bodyPr/>
                    <a:lstStyle/>
                    <a:p>
                      <a:pPr algn="ctr"/>
                      <a:r>
                        <a:rPr lang="en-US" altLang="zh-CN" dirty="0" smtClean="0"/>
                        <a:t>HTTP</a:t>
                      </a:r>
                      <a:r>
                        <a:rPr lang="zh-CN" altLang="en-US" dirty="0" smtClean="0"/>
                        <a:t>方法</a:t>
                      </a:r>
                      <a:endParaRPr lang="zh-CN" altLang="en-US" dirty="0"/>
                    </a:p>
                  </a:txBody>
                  <a:tcPr/>
                </a:tc>
                <a:tc>
                  <a:txBody>
                    <a:bodyPr/>
                    <a:lstStyle/>
                    <a:p>
                      <a:pPr algn="ctr"/>
                      <a:r>
                        <a:rPr lang="zh-CN" altLang="en-US" dirty="0" smtClean="0"/>
                        <a:t>资源操作</a:t>
                      </a:r>
                      <a:endParaRPr lang="zh-CN" altLang="en-US" dirty="0"/>
                    </a:p>
                  </a:txBody>
                  <a:tcPr/>
                </a:tc>
                <a:tc>
                  <a:txBody>
                    <a:bodyPr/>
                    <a:lstStyle/>
                    <a:p>
                      <a:pPr algn="ctr"/>
                      <a:r>
                        <a:rPr lang="zh-CN" altLang="en-US" dirty="0" smtClean="0"/>
                        <a:t>幂等性</a:t>
                      </a:r>
                      <a:endParaRPr lang="zh-CN" altLang="en-US" dirty="0"/>
                    </a:p>
                  </a:txBody>
                  <a:tcPr/>
                </a:tc>
                <a:tc>
                  <a:txBody>
                    <a:bodyPr/>
                    <a:lstStyle/>
                    <a:p>
                      <a:pPr algn="ctr"/>
                      <a:r>
                        <a:rPr lang="zh-CN" altLang="en-US" dirty="0" smtClean="0"/>
                        <a:t>安全性</a:t>
                      </a:r>
                      <a:endParaRPr lang="zh-CN" altLang="en-US" dirty="0"/>
                    </a:p>
                  </a:txBody>
                  <a:tcPr/>
                </a:tc>
              </a:tr>
              <a:tr h="413450">
                <a:tc>
                  <a:txBody>
                    <a:bodyPr/>
                    <a:lstStyle/>
                    <a:p>
                      <a:r>
                        <a:rPr lang="en-US" altLang="zh-CN" dirty="0" smtClean="0"/>
                        <a:t>GET</a:t>
                      </a:r>
                      <a:endParaRPr lang="zh-CN" altLang="en-US" dirty="0"/>
                    </a:p>
                  </a:txBody>
                  <a:tcPr/>
                </a:tc>
                <a:tc>
                  <a:txBody>
                    <a:bodyPr/>
                    <a:lstStyle/>
                    <a:p>
                      <a:r>
                        <a:rPr lang="en-US" altLang="zh-CN" dirty="0" smtClean="0"/>
                        <a:t>SELECT</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是</a:t>
                      </a:r>
                      <a:endParaRPr lang="zh-CN" altLang="en-US" dirty="0"/>
                    </a:p>
                  </a:txBody>
                  <a:tcPr/>
                </a:tc>
              </a:tr>
              <a:tr h="413450">
                <a:tc>
                  <a:txBody>
                    <a:bodyPr/>
                    <a:lstStyle/>
                    <a:p>
                      <a:r>
                        <a:rPr lang="en-US" altLang="zh-CN" dirty="0" smtClean="0"/>
                        <a:t>POST</a:t>
                      </a:r>
                      <a:endParaRPr lang="zh-CN" altLang="en-US" dirty="0"/>
                    </a:p>
                  </a:txBody>
                  <a:tcPr/>
                </a:tc>
                <a:tc>
                  <a:txBody>
                    <a:bodyPr/>
                    <a:lstStyle/>
                    <a:p>
                      <a:r>
                        <a:rPr lang="en-US" altLang="zh-CN" dirty="0" smtClean="0"/>
                        <a:t>INSERT</a:t>
                      </a:r>
                      <a:endParaRPr lang="zh-CN" altLang="en-US" dirty="0"/>
                    </a:p>
                  </a:txBody>
                  <a:tcPr/>
                </a:tc>
                <a:tc>
                  <a:txBody>
                    <a:bodyPr/>
                    <a:lstStyle/>
                    <a:p>
                      <a:pPr algn="ctr"/>
                      <a:r>
                        <a:rPr lang="zh-CN" altLang="en-US" dirty="0" smtClean="0"/>
                        <a:t>否</a:t>
                      </a:r>
                      <a:endParaRPr lang="zh-CN" altLang="en-US" dirty="0"/>
                    </a:p>
                  </a:txBody>
                  <a:tcPr/>
                </a:tc>
                <a:tc>
                  <a:txBody>
                    <a:bodyPr/>
                    <a:lstStyle/>
                    <a:p>
                      <a:pPr algn="ctr"/>
                      <a:r>
                        <a:rPr lang="zh-CN" altLang="en-US" dirty="0" smtClean="0"/>
                        <a:t>否</a:t>
                      </a:r>
                      <a:endParaRPr lang="zh-CN" altLang="en-US" dirty="0"/>
                    </a:p>
                  </a:txBody>
                  <a:tcPr/>
                </a:tc>
              </a:tr>
              <a:tr h="413450">
                <a:tc>
                  <a:txBody>
                    <a:bodyPr/>
                    <a:lstStyle/>
                    <a:p>
                      <a:r>
                        <a:rPr lang="en-US" altLang="zh-CN" dirty="0" smtClean="0"/>
                        <a:t>PUT</a:t>
                      </a:r>
                      <a:endParaRPr lang="zh-CN" altLang="en-US" dirty="0"/>
                    </a:p>
                  </a:txBody>
                  <a:tcPr/>
                </a:tc>
                <a:tc>
                  <a:txBody>
                    <a:bodyPr/>
                    <a:lstStyle/>
                    <a:p>
                      <a:r>
                        <a:rPr lang="en-US" altLang="zh-CN" dirty="0" smtClean="0"/>
                        <a:t>UPDATE</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否</a:t>
                      </a:r>
                      <a:endParaRPr lang="zh-CN" altLang="en-US" dirty="0"/>
                    </a:p>
                  </a:txBody>
                  <a:tcPr/>
                </a:tc>
              </a:tr>
              <a:tr h="413450">
                <a:tc>
                  <a:txBody>
                    <a:bodyPr/>
                    <a:lstStyle/>
                    <a:p>
                      <a:r>
                        <a:rPr lang="en-US" altLang="zh-CN" dirty="0" smtClean="0"/>
                        <a:t>DELETE</a:t>
                      </a:r>
                      <a:endParaRPr lang="zh-CN" altLang="en-US" dirty="0"/>
                    </a:p>
                  </a:txBody>
                  <a:tcPr/>
                </a:tc>
                <a:tc>
                  <a:txBody>
                    <a:bodyPr/>
                    <a:lstStyle/>
                    <a:p>
                      <a:r>
                        <a:rPr lang="en-US" altLang="zh-CN" dirty="0" smtClean="0"/>
                        <a:t>DELETE</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否</a:t>
                      </a:r>
                      <a:endParaRPr lang="en-US" altLang="zh-CN" dirty="0" smtClean="0"/>
                    </a:p>
                  </a:txBody>
                  <a:tcPr/>
                </a:tc>
              </a:tr>
              <a:tr h="413450">
                <a:tc>
                  <a:txBody>
                    <a:bodyPr/>
                    <a:lstStyle/>
                    <a:p>
                      <a:r>
                        <a:rPr lang="en-US" altLang="zh-CN" sz="1800" b="0" i="0" kern="1200" dirty="0" smtClean="0">
                          <a:solidFill>
                            <a:schemeClr val="dk1"/>
                          </a:solidFill>
                          <a:effectLst/>
                          <a:latin typeface="+mn-lt"/>
                          <a:ea typeface="+mn-ea"/>
                          <a:cs typeface="+mn-cs"/>
                        </a:rPr>
                        <a:t>HEAD</a:t>
                      </a:r>
                      <a:endParaRPr lang="zh-CN" altLang="en-US" dirty="0"/>
                    </a:p>
                  </a:txBody>
                  <a:tcPr/>
                </a:tc>
                <a:tc>
                  <a:txBody>
                    <a:bodyPr/>
                    <a:lstStyle/>
                    <a:p>
                      <a:r>
                        <a:rPr lang="en-US" altLang="zh-CN" dirty="0" smtClean="0"/>
                        <a:t>SELECT</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是</a:t>
                      </a:r>
                      <a:endParaRPr lang="zh-CN" altLang="en-US" dirty="0"/>
                    </a:p>
                  </a:txBody>
                  <a:tcPr/>
                </a:tc>
              </a:tr>
              <a:tr h="413450">
                <a:tc>
                  <a:txBody>
                    <a:bodyPr/>
                    <a:lstStyle/>
                    <a:p>
                      <a:r>
                        <a:rPr lang="en-US" altLang="zh-CN" sz="1800" b="0" i="0" kern="1200" dirty="0" smtClean="0">
                          <a:solidFill>
                            <a:schemeClr val="dk1"/>
                          </a:solidFill>
                          <a:effectLst/>
                          <a:latin typeface="+mn-lt"/>
                          <a:ea typeface="+mn-ea"/>
                          <a:cs typeface="+mn-cs"/>
                        </a:rPr>
                        <a:t>PATCH</a:t>
                      </a:r>
                      <a:endParaRPr lang="zh-CN" altLang="en-US" b="1" dirty="0"/>
                    </a:p>
                  </a:txBody>
                  <a:tcPr/>
                </a:tc>
                <a:tc>
                  <a:txBody>
                    <a:bodyPr/>
                    <a:lstStyle/>
                    <a:p>
                      <a:r>
                        <a:rPr lang="en-US" altLang="zh-CN" dirty="0" smtClean="0"/>
                        <a:t>UPDATE</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否</a:t>
                      </a:r>
                      <a:endParaRPr lang="zh-CN" altLang="en-US" dirty="0"/>
                    </a:p>
                  </a:txBody>
                  <a:tcPr/>
                </a:tc>
              </a:tr>
            </a:tbl>
          </a:graphicData>
        </a:graphic>
      </p:graphicFrame>
      <p:sp>
        <p:nvSpPr>
          <p:cNvPr id="8" name="文本框 7"/>
          <p:cNvSpPr txBox="1"/>
          <p:nvPr/>
        </p:nvSpPr>
        <p:spPr>
          <a:xfrm>
            <a:off x="911668" y="4998720"/>
            <a:ext cx="7309223" cy="646331"/>
          </a:xfrm>
          <a:prstGeom prst="rect">
            <a:avLst/>
          </a:prstGeom>
          <a:noFill/>
        </p:spPr>
        <p:txBody>
          <a:bodyPr wrap="square" rtlCol="0">
            <a:spAutoFit/>
          </a:bodyPr>
          <a:lstStyle/>
          <a:p>
            <a:r>
              <a:rPr lang="zh-CN" altLang="en-US" dirty="0" smtClean="0">
                <a:solidFill>
                  <a:schemeClr val="accent2"/>
                </a:solidFill>
                <a:latin typeface="黑体" panose="02010609060101010101" pitchFamily="49" charset="-122"/>
                <a:ea typeface="黑体" panose="02010609060101010101" pitchFamily="49" charset="-122"/>
              </a:rPr>
              <a:t>幂等性</a:t>
            </a:r>
            <a:r>
              <a:rPr lang="en-US" altLang="zh-CN" dirty="0" smtClean="0">
                <a:solidFill>
                  <a:schemeClr val="accent2"/>
                </a:solidFill>
                <a:latin typeface="黑体" panose="02010609060101010101" pitchFamily="49" charset="-122"/>
                <a:ea typeface="黑体" panose="02010609060101010101" pitchFamily="49" charset="-122"/>
              </a:rPr>
              <a:t>: </a:t>
            </a:r>
            <a:r>
              <a:rPr lang="zh-CN" altLang="en-US" dirty="0" smtClean="0">
                <a:solidFill>
                  <a:schemeClr val="accent2"/>
                </a:solidFill>
                <a:latin typeface="黑体" panose="02010609060101010101" pitchFamily="49" charset="-122"/>
                <a:ea typeface="黑体" panose="02010609060101010101" pitchFamily="49" charset="-122"/>
              </a:rPr>
              <a:t>对同一</a:t>
            </a:r>
            <a:r>
              <a:rPr lang="en-US" altLang="zh-CN" dirty="0" smtClean="0">
                <a:solidFill>
                  <a:schemeClr val="accent2"/>
                </a:solidFill>
                <a:latin typeface="黑体" panose="02010609060101010101" pitchFamily="49" charset="-122"/>
                <a:ea typeface="黑体" panose="02010609060101010101" pitchFamily="49" charset="-122"/>
              </a:rPr>
              <a:t>REST</a:t>
            </a:r>
            <a:r>
              <a:rPr lang="zh-CN" altLang="en-US" dirty="0" smtClean="0">
                <a:solidFill>
                  <a:schemeClr val="accent2"/>
                </a:solidFill>
                <a:latin typeface="黑体" panose="02010609060101010101" pitchFamily="49" charset="-122"/>
                <a:ea typeface="黑体" panose="02010609060101010101" pitchFamily="49" charset="-122"/>
              </a:rPr>
              <a:t>接口多次访问，得到的资源状态是相同的。</a:t>
            </a:r>
            <a:endParaRPr lang="en-US" altLang="zh-CN" dirty="0" smtClean="0">
              <a:solidFill>
                <a:schemeClr val="accent2"/>
              </a:solidFill>
              <a:latin typeface="黑体" panose="02010609060101010101" pitchFamily="49" charset="-122"/>
              <a:ea typeface="黑体" panose="02010609060101010101" pitchFamily="49" charset="-122"/>
            </a:endParaRPr>
          </a:p>
          <a:p>
            <a:r>
              <a:rPr lang="zh-CN" altLang="en-US" dirty="0" smtClean="0">
                <a:solidFill>
                  <a:schemeClr val="accent2"/>
                </a:solidFill>
                <a:latin typeface="黑体" panose="02010609060101010101" pitchFamily="49" charset="-122"/>
                <a:ea typeface="黑体" panose="02010609060101010101" pitchFamily="49" charset="-122"/>
              </a:rPr>
              <a:t>安全性：对该</a:t>
            </a:r>
            <a:r>
              <a:rPr lang="en-US" altLang="zh-CN" dirty="0" smtClean="0">
                <a:solidFill>
                  <a:schemeClr val="accent2"/>
                </a:solidFill>
                <a:latin typeface="黑体" panose="02010609060101010101" pitchFamily="49" charset="-122"/>
                <a:ea typeface="黑体" panose="02010609060101010101" pitchFamily="49" charset="-122"/>
              </a:rPr>
              <a:t>REST</a:t>
            </a:r>
            <a:r>
              <a:rPr lang="zh-CN" altLang="en-US" dirty="0" smtClean="0">
                <a:solidFill>
                  <a:schemeClr val="accent2"/>
                </a:solidFill>
                <a:latin typeface="黑体" panose="02010609060101010101" pitchFamily="49" charset="-122"/>
                <a:ea typeface="黑体" panose="02010609060101010101" pitchFamily="49" charset="-122"/>
              </a:rPr>
              <a:t>接口访问，不会使服务端资源状态发生改变。</a:t>
            </a:r>
            <a:endParaRPr lang="zh-CN" altLang="en-US" dirty="0">
              <a:solidFill>
                <a:schemeClr val="accent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28192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请求状态码</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2313849136"/>
              </p:ext>
            </p:extLst>
          </p:nvPr>
        </p:nvGraphicFramePr>
        <p:xfrm>
          <a:off x="747003" y="2044821"/>
          <a:ext cx="7230047" cy="2144000"/>
        </p:xfrm>
        <a:graphic>
          <a:graphicData uri="http://schemas.openxmlformats.org/drawingml/2006/table">
            <a:tbl>
              <a:tblPr firstRow="1" bandRow="1">
                <a:tableStyleId>{5C22544A-7EE6-4342-B048-85BDC9FD1C3A}</a:tableStyleId>
              </a:tblPr>
              <a:tblGrid>
                <a:gridCol w="1581730"/>
                <a:gridCol w="5648317"/>
              </a:tblGrid>
              <a:tr h="424088">
                <a:tc>
                  <a:txBody>
                    <a:bodyPr/>
                    <a:lstStyle/>
                    <a:p>
                      <a:pPr algn="ctr"/>
                      <a:r>
                        <a:rPr lang="zh-CN" altLang="en-US" dirty="0" smtClean="0"/>
                        <a:t>状态码</a:t>
                      </a:r>
                      <a:endParaRPr lang="zh-CN" altLang="en-US" dirty="0"/>
                    </a:p>
                  </a:txBody>
                  <a:tcPr/>
                </a:tc>
                <a:tc>
                  <a:txBody>
                    <a:bodyPr/>
                    <a:lstStyle/>
                    <a:p>
                      <a:pPr algn="ctr"/>
                      <a:r>
                        <a:rPr lang="zh-CN" altLang="en-US" dirty="0" smtClean="0"/>
                        <a:t>描述</a:t>
                      </a:r>
                      <a:endParaRPr lang="zh-CN" altLang="en-US" dirty="0"/>
                    </a:p>
                  </a:txBody>
                  <a:tcPr/>
                </a:tc>
              </a:tr>
              <a:tr h="429978">
                <a:tc>
                  <a:txBody>
                    <a:bodyPr/>
                    <a:lstStyle/>
                    <a:p>
                      <a:pPr algn="ctr"/>
                      <a:r>
                        <a:rPr lang="en-US" altLang="zh-CN" dirty="0" smtClean="0"/>
                        <a:t>2xx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请求正常处理并返回</a:t>
                      </a:r>
                      <a:endParaRPr lang="zh-CN" altLang="en-US" dirty="0"/>
                    </a:p>
                  </a:txBody>
                  <a:tcPr/>
                </a:tc>
              </a:tr>
              <a:tr h="429978">
                <a:tc>
                  <a:txBody>
                    <a:bodyPr/>
                    <a:lstStyle/>
                    <a:p>
                      <a:pPr algn="ctr"/>
                      <a:r>
                        <a:rPr lang="en-US" altLang="zh-CN" dirty="0" smtClean="0"/>
                        <a:t>3xx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重定向，请求的资源位置发生变化</a:t>
                      </a:r>
                      <a:endParaRPr lang="zh-CN" altLang="en-US" dirty="0"/>
                    </a:p>
                  </a:txBody>
                  <a:tcPr/>
                </a:tc>
              </a:tr>
              <a:tr h="429978">
                <a:tc>
                  <a:txBody>
                    <a:bodyPr/>
                    <a:lstStyle/>
                    <a:p>
                      <a:pPr algn="ctr"/>
                      <a:r>
                        <a:rPr lang="en-US" altLang="zh-CN" dirty="0" smtClean="0"/>
                        <a:t>4xx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客户端发送的请求有误</a:t>
                      </a:r>
                      <a:endParaRPr lang="zh-CN" altLang="en-US" dirty="0"/>
                    </a:p>
                  </a:txBody>
                  <a:tcPr/>
                </a:tc>
              </a:tr>
              <a:tr h="429978">
                <a:tc>
                  <a:txBody>
                    <a:bodyPr/>
                    <a:lstStyle/>
                    <a:p>
                      <a:pPr algn="ctr"/>
                      <a:r>
                        <a:rPr lang="en-US" altLang="zh-CN" dirty="0" smtClean="0"/>
                        <a:t>5xx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服务器端的错误</a:t>
                      </a:r>
                      <a:endParaRPr lang="zh-CN" altLang="en-US" dirty="0"/>
                    </a:p>
                  </a:txBody>
                  <a:tcPr/>
                </a:tc>
              </a:tr>
            </a:tbl>
          </a:graphicData>
        </a:graphic>
      </p:graphicFrame>
      <p:sp>
        <p:nvSpPr>
          <p:cNvPr id="8" name="文本框 7"/>
          <p:cNvSpPr txBox="1"/>
          <p:nvPr/>
        </p:nvSpPr>
        <p:spPr>
          <a:xfrm>
            <a:off x="677334" y="4684637"/>
            <a:ext cx="5225142" cy="1477328"/>
          </a:xfrm>
          <a:prstGeom prst="rect">
            <a:avLst/>
          </a:prstGeom>
          <a:noFill/>
        </p:spPr>
        <p:txBody>
          <a:bodyPr wrap="square" rtlCol="0">
            <a:spAutoFit/>
          </a:bodyPr>
          <a:lstStyle/>
          <a:p>
            <a:r>
              <a:rPr lang="en-US" altLang="zh-CN" dirty="0" smtClean="0">
                <a:solidFill>
                  <a:schemeClr val="accent2"/>
                </a:solidFill>
                <a:latin typeface="黑体" panose="02010609060101010101" pitchFamily="49" charset="-122"/>
                <a:ea typeface="黑体" panose="02010609060101010101" pitchFamily="49" charset="-122"/>
              </a:rPr>
              <a:t>200: </a:t>
            </a:r>
            <a:r>
              <a:rPr lang="en-US" altLang="zh-CN" dirty="0"/>
              <a:t>Success Request</a:t>
            </a:r>
          </a:p>
          <a:p>
            <a:r>
              <a:rPr lang="en-US" altLang="zh-CN" dirty="0" smtClean="0">
                <a:solidFill>
                  <a:schemeClr val="accent2"/>
                </a:solidFill>
                <a:latin typeface="黑体" panose="02010609060101010101" pitchFamily="49" charset="-122"/>
                <a:ea typeface="黑体" panose="02010609060101010101" pitchFamily="49" charset="-122"/>
              </a:rPr>
              <a:t>302: </a:t>
            </a:r>
            <a:r>
              <a:rPr lang="en-US" altLang="zh-CN" dirty="0" smtClean="0"/>
              <a:t>Multiple </a:t>
            </a:r>
            <a:r>
              <a:rPr lang="en-US" altLang="zh-CN" dirty="0"/>
              <a:t>Choices</a:t>
            </a:r>
            <a:endParaRPr lang="en-US" altLang="zh-CN" dirty="0" smtClean="0">
              <a:solidFill>
                <a:schemeClr val="accent2"/>
              </a:solidFill>
              <a:latin typeface="黑体" panose="02010609060101010101" pitchFamily="49" charset="-122"/>
              <a:ea typeface="黑体" panose="02010609060101010101" pitchFamily="49" charset="-122"/>
            </a:endParaRPr>
          </a:p>
          <a:p>
            <a:r>
              <a:rPr lang="en-US" altLang="zh-CN" dirty="0" smtClean="0">
                <a:solidFill>
                  <a:schemeClr val="accent2"/>
                </a:solidFill>
                <a:latin typeface="黑体" panose="02010609060101010101" pitchFamily="49" charset="-122"/>
                <a:ea typeface="黑体" panose="02010609060101010101" pitchFamily="49" charset="-122"/>
              </a:rPr>
              <a:t>400: </a:t>
            </a:r>
            <a:r>
              <a:rPr lang="en-US" altLang="zh-CN" dirty="0"/>
              <a:t>Bad Request</a:t>
            </a:r>
          </a:p>
          <a:p>
            <a:r>
              <a:rPr lang="en-US" altLang="zh-CN" dirty="0" smtClean="0">
                <a:solidFill>
                  <a:schemeClr val="accent2"/>
                </a:solidFill>
                <a:latin typeface="黑体" panose="02010609060101010101" pitchFamily="49" charset="-122"/>
                <a:ea typeface="黑体" panose="02010609060101010101" pitchFamily="49" charset="-122"/>
              </a:rPr>
              <a:t>404: </a:t>
            </a:r>
            <a:r>
              <a:rPr lang="en-US" altLang="zh-CN" dirty="0"/>
              <a:t>Not Found</a:t>
            </a:r>
          </a:p>
          <a:p>
            <a:r>
              <a:rPr lang="en-US" altLang="zh-CN" dirty="0" smtClean="0">
                <a:solidFill>
                  <a:schemeClr val="accent2"/>
                </a:solidFill>
                <a:latin typeface="黑体" panose="02010609060101010101" pitchFamily="49" charset="-122"/>
                <a:ea typeface="黑体" panose="02010609060101010101" pitchFamily="49" charset="-122"/>
              </a:rPr>
              <a:t>500:</a:t>
            </a:r>
            <a:r>
              <a:rPr lang="en-US" altLang="zh-CN" dirty="0"/>
              <a:t>  Internal Server Error</a:t>
            </a:r>
            <a:endParaRPr lang="en-US" altLang="zh-CN" dirty="0" smtClean="0">
              <a:solidFill>
                <a:schemeClr val="accent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81177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40526"/>
          </a:xfrm>
        </p:spPr>
        <p:txBody>
          <a:bodyPr/>
          <a:lstStyle/>
          <a:p>
            <a:r>
              <a:rPr lang="en-US" altLang="zh-CN" dirty="0" err="1" smtClean="0"/>
              <a:t>RESTful</a:t>
            </a:r>
            <a:r>
              <a:rPr lang="en-US" altLang="zh-CN" dirty="0" smtClean="0"/>
              <a:t> HTTP &amp; HTTP</a:t>
            </a:r>
            <a:endParaRPr lang="zh-CN" altLang="en-US" dirty="0"/>
          </a:p>
        </p:txBody>
      </p:sp>
      <p:sp>
        <p:nvSpPr>
          <p:cNvPr id="3" name="内容占位符 2"/>
          <p:cNvSpPr>
            <a:spLocks noGrp="1"/>
          </p:cNvSpPr>
          <p:nvPr>
            <p:ph idx="1"/>
          </p:nvPr>
        </p:nvSpPr>
        <p:spPr>
          <a:xfrm>
            <a:off x="677334" y="2160590"/>
            <a:ext cx="8596668" cy="2481080"/>
          </a:xfrm>
        </p:spPr>
        <p:txBody>
          <a:bodyPr/>
          <a:lstStyle/>
          <a:p>
            <a:r>
              <a:rPr lang="en-US" altLang="zh-CN" dirty="0" smtClean="0">
                <a:latin typeface="黑体" panose="02010609060101010101" pitchFamily="49" charset="-122"/>
                <a:ea typeface="黑体" panose="02010609060101010101" pitchFamily="49" charset="-122"/>
              </a:rPr>
              <a:t>REST</a:t>
            </a:r>
            <a:r>
              <a:rPr lang="zh-CN" altLang="en-US" dirty="0" smtClean="0">
                <a:latin typeface="黑体" panose="02010609060101010101" pitchFamily="49" charset="-122"/>
                <a:ea typeface="黑体" panose="02010609060101010101" pitchFamily="49" charset="-122"/>
              </a:rPr>
              <a:t>是</a:t>
            </a:r>
            <a:r>
              <a:rPr lang="zh-CN" altLang="en-US" dirty="0">
                <a:latin typeface="黑体" panose="02010609060101010101" pitchFamily="49" charset="-122"/>
                <a:ea typeface="黑体" panose="02010609060101010101" pitchFamily="49" charset="-122"/>
              </a:rPr>
              <a:t>软件</a:t>
            </a:r>
            <a:r>
              <a:rPr lang="zh-CN" altLang="en-US" dirty="0" smtClean="0">
                <a:latin typeface="黑体" panose="02010609060101010101" pitchFamily="49" charset="-122"/>
                <a:ea typeface="黑体" panose="02010609060101010101" pitchFamily="49" charset="-122"/>
              </a:rPr>
              <a:t>设计规范</a:t>
            </a:r>
            <a:r>
              <a:rPr lang="en-US" altLang="zh-CN" dirty="0" smtClean="0">
                <a:latin typeface="黑体" panose="02010609060101010101" pitchFamily="49" charset="-122"/>
                <a:ea typeface="黑体" panose="02010609060101010101" pitchFamily="49" charset="-122"/>
              </a:rPr>
              <a:t>;HTTP(</a:t>
            </a:r>
            <a:r>
              <a:rPr lang="en-US" altLang="zh-CN" dirty="0" smtClean="0">
                <a:latin typeface="黑体" panose="02010609060101010101" pitchFamily="49" charset="-122"/>
                <a:ea typeface="黑体" panose="02010609060101010101" pitchFamily="49" charset="-122"/>
                <a:hlinkClick r:id="rId2"/>
              </a:rPr>
              <a:t>Hyper </a:t>
            </a:r>
            <a:r>
              <a:rPr lang="en-US" altLang="zh-CN" dirty="0">
                <a:latin typeface="黑体" panose="02010609060101010101" pitchFamily="49" charset="-122"/>
                <a:ea typeface="黑体" panose="02010609060101010101" pitchFamily="49" charset="-122"/>
                <a:hlinkClick r:id="rId2"/>
              </a:rPr>
              <a:t>Text Transfer Protocol</a:t>
            </a:r>
            <a:r>
              <a:rPr lang="en-US" altLang="zh-CN" dirty="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是超文本传输协议</a:t>
            </a:r>
            <a:endParaRPr lang="zh-CN" altLang="en-US" dirty="0">
              <a:latin typeface="黑体" panose="02010609060101010101" pitchFamily="49" charset="-122"/>
              <a:ea typeface="黑体" panose="02010609060101010101" pitchFamily="49" charset="-122"/>
            </a:endParaRPr>
          </a:p>
          <a:p>
            <a:r>
              <a:rPr lang="en-US" altLang="zh-CN" dirty="0" err="1" smtClean="0">
                <a:latin typeface="黑体" panose="02010609060101010101" pitchFamily="49" charset="-122"/>
                <a:ea typeface="黑体" panose="02010609060101010101" pitchFamily="49" charset="-122"/>
              </a:rPr>
              <a:t>RESTful</a:t>
            </a:r>
            <a:r>
              <a:rPr lang="en-US" altLang="zh-CN" dirty="0" smtClean="0">
                <a:latin typeface="黑体" panose="02010609060101010101" pitchFamily="49" charset="-122"/>
                <a:ea typeface="黑体" panose="02010609060101010101" pitchFamily="49" charset="-122"/>
              </a:rPr>
              <a:t> HTTP</a:t>
            </a:r>
            <a:r>
              <a:rPr lang="zh-CN" altLang="en-US" dirty="0" smtClean="0">
                <a:latin typeface="黑体" panose="02010609060101010101" pitchFamily="49" charset="-122"/>
                <a:ea typeface="黑体" panose="02010609060101010101" pitchFamily="49" charset="-122"/>
              </a:rPr>
              <a:t>即</a:t>
            </a:r>
            <a:r>
              <a:rPr lang="zh-CN" altLang="en-US" dirty="0">
                <a:latin typeface="黑体" panose="02010609060101010101" pitchFamily="49" charset="-122"/>
                <a:ea typeface="黑体" panose="02010609060101010101" pitchFamily="49" charset="-122"/>
              </a:rPr>
              <a:t>为</a:t>
            </a:r>
            <a:r>
              <a:rPr lang="zh-CN" altLang="en-US" dirty="0" smtClean="0">
                <a:latin typeface="黑体" panose="02010609060101010101" pitchFamily="49" charset="-122"/>
                <a:ea typeface="黑体" panose="02010609060101010101" pitchFamily="49" charset="-122"/>
              </a:rPr>
              <a:t>遵循</a:t>
            </a:r>
            <a:r>
              <a:rPr lang="en-US" altLang="zh-CN" dirty="0" smtClean="0">
                <a:latin typeface="黑体" panose="02010609060101010101" pitchFamily="49" charset="-122"/>
                <a:ea typeface="黑体" panose="02010609060101010101" pitchFamily="49" charset="-122"/>
              </a:rPr>
              <a:t>REST</a:t>
            </a:r>
            <a:r>
              <a:rPr lang="zh-CN" altLang="en-US" dirty="0" smtClean="0">
                <a:latin typeface="黑体" panose="02010609060101010101" pitchFamily="49" charset="-122"/>
                <a:ea typeface="黑体" panose="02010609060101010101" pitchFamily="49" charset="-122"/>
              </a:rPr>
              <a:t>风格</a:t>
            </a:r>
            <a:r>
              <a:rPr lang="zh-CN" altLang="en-US" dirty="0">
                <a:latin typeface="黑体" panose="02010609060101010101" pitchFamily="49" charset="-122"/>
                <a:ea typeface="黑体" panose="02010609060101010101" pitchFamily="49" charset="-122"/>
              </a:rPr>
              <a:t>设计</a:t>
            </a:r>
            <a:r>
              <a:rPr lang="zh-CN" altLang="en-US" dirty="0" smtClean="0">
                <a:latin typeface="黑体" panose="02010609060101010101" pitchFamily="49" charset="-122"/>
                <a:ea typeface="黑体" panose="02010609060101010101" pitchFamily="49" charset="-122"/>
              </a:rPr>
              <a:t>的</a:t>
            </a:r>
            <a:r>
              <a:rPr lang="en-US" altLang="zh-CN" dirty="0" smtClean="0">
                <a:latin typeface="黑体" panose="02010609060101010101" pitchFamily="49" charset="-122"/>
                <a:ea typeface="黑体" panose="02010609060101010101" pitchFamily="49" charset="-122"/>
              </a:rPr>
              <a:t>HTTP</a:t>
            </a:r>
            <a:r>
              <a:rPr lang="zh-CN" altLang="en-US" dirty="0" smtClean="0">
                <a:latin typeface="黑体" panose="02010609060101010101" pitchFamily="49" charset="-122"/>
                <a:ea typeface="黑体" panose="02010609060101010101" pitchFamily="49" charset="-122"/>
              </a:rPr>
              <a:t>接口</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42869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381</TotalTime>
  <Words>801</Words>
  <Application>Microsoft Office PowerPoint</Application>
  <PresentationFormat>宽屏</PresentationFormat>
  <Paragraphs>132</Paragraphs>
  <Slides>16</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Microsoft JhengHei</vt:lpstr>
      <vt:lpstr>方正姚体</vt:lpstr>
      <vt:lpstr>黑体</vt:lpstr>
      <vt:lpstr>华文新魏</vt:lpstr>
      <vt:lpstr>宋体</vt:lpstr>
      <vt:lpstr>Arial</vt:lpstr>
      <vt:lpstr>Calibri</vt:lpstr>
      <vt:lpstr>Segoe UI Black</vt:lpstr>
      <vt:lpstr>Trebuchet MS</vt:lpstr>
      <vt:lpstr>Wingdings 3</vt:lpstr>
      <vt:lpstr>平面</vt:lpstr>
      <vt:lpstr>RESTful API介绍及 Swagger API文档管理</vt:lpstr>
      <vt:lpstr>目录：</vt:lpstr>
      <vt:lpstr>REST简介</vt:lpstr>
      <vt:lpstr>Representational State Transfer</vt:lpstr>
      <vt:lpstr>REST特点</vt:lpstr>
      <vt:lpstr>REST特点</vt:lpstr>
      <vt:lpstr>REST API方法</vt:lpstr>
      <vt:lpstr>HTTP请求状态码</vt:lpstr>
      <vt:lpstr>RESTful HTTP &amp; HTTP</vt:lpstr>
      <vt:lpstr>为什么要遵循REST</vt:lpstr>
      <vt:lpstr>RESTful API的描述文档</vt:lpstr>
      <vt:lpstr>Swagger介绍</vt:lpstr>
      <vt:lpstr>JAVA中使用Swagger</vt:lpstr>
      <vt:lpstr>Swagger UI</vt:lpstr>
      <vt:lpstr>Swagger生成静态HTML/PDF接口文档</vt:lpstr>
      <vt:lpstr>PowerPoint 演示文稿</vt:lpstr>
    </vt:vector>
  </TitlesOfParts>
  <Company>NO.std.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HeWbing</dc:creator>
  <cp:lastModifiedBy>Medivh He admin</cp:lastModifiedBy>
  <cp:revision>45</cp:revision>
  <dcterms:created xsi:type="dcterms:W3CDTF">2018-06-04T14:57:13Z</dcterms:created>
  <dcterms:modified xsi:type="dcterms:W3CDTF">2018-06-11T09:32:22Z</dcterms:modified>
</cp:coreProperties>
</file>