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5"/>
  </p:notesMasterIdLst>
  <p:sldIdLst>
    <p:sldId id="256" r:id="rId2"/>
    <p:sldId id="257" r:id="rId3"/>
    <p:sldId id="260" r:id="rId4"/>
    <p:sldId id="259" r:id="rId5"/>
    <p:sldId id="264" r:id="rId6"/>
    <p:sldId id="261" r:id="rId7"/>
    <p:sldId id="262" r:id="rId8"/>
    <p:sldId id="272" r:id="rId9"/>
    <p:sldId id="273" r:id="rId10"/>
    <p:sldId id="274" r:id="rId11"/>
    <p:sldId id="265" r:id="rId12"/>
    <p:sldId id="275" r:id="rId13"/>
    <p:sldId id="276" r:id="rId14"/>
    <p:sldId id="277" r:id="rId15"/>
    <p:sldId id="278" r:id="rId16"/>
    <p:sldId id="279" r:id="rId17"/>
    <p:sldId id="263" r:id="rId18"/>
    <p:sldId id="267" r:id="rId19"/>
    <p:sldId id="268" r:id="rId20"/>
    <p:sldId id="269" r:id="rId21"/>
    <p:sldId id="270" r:id="rId22"/>
    <p:sldId id="280"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63" autoAdjust="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3504-C5C8-4584-AB04-B616C8F6C5C9}" type="datetimeFigureOut">
              <a:rPr lang="zh-CN" altLang="en-US" smtClean="0"/>
              <a:t>2018/6/21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602-BA80-4F64-B824-A3FF374DDA96}" type="slidenum">
              <a:rPr lang="zh-CN" altLang="en-US" smtClean="0"/>
              <a:t>‹#›</a:t>
            </a:fld>
            <a:endParaRPr lang="zh-CN" altLang="en-US"/>
          </a:p>
        </p:txBody>
      </p:sp>
    </p:spTree>
    <p:extLst>
      <p:ext uri="{BB962C8B-B14F-4D97-AF65-F5344CB8AC3E}">
        <p14:creationId xmlns:p14="http://schemas.microsoft.com/office/powerpoint/2010/main" val="374858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a:t>
            </a:fld>
            <a:endParaRPr lang="zh-CN" altLang="en-US"/>
          </a:p>
        </p:txBody>
      </p:sp>
    </p:spTree>
    <p:extLst>
      <p:ext uri="{BB962C8B-B14F-4D97-AF65-F5344CB8AC3E}">
        <p14:creationId xmlns:p14="http://schemas.microsoft.com/office/powerpoint/2010/main" val="360156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9</a:t>
            </a:fld>
            <a:endParaRPr lang="zh-CN" altLang="en-US"/>
          </a:p>
        </p:txBody>
      </p:sp>
    </p:spTree>
    <p:extLst>
      <p:ext uri="{BB962C8B-B14F-4D97-AF65-F5344CB8AC3E}">
        <p14:creationId xmlns:p14="http://schemas.microsoft.com/office/powerpoint/2010/main" val="217193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1" i="0" kern="1200" dirty="0" smtClean="0">
                <a:solidFill>
                  <a:schemeClr val="tx1"/>
                </a:solidFill>
                <a:effectLst/>
                <a:latin typeface="+mn-lt"/>
                <a:ea typeface="+mn-ea"/>
                <a:cs typeface="+mn-cs"/>
              </a:rPr>
              <a:t>HEAD</a:t>
            </a:r>
            <a:r>
              <a:rPr lang="zh-CN" altLang="en-US" sz="1200" b="1" i="0" kern="1200" dirty="0" smtClean="0">
                <a:solidFill>
                  <a:schemeClr val="tx1"/>
                </a:solidFill>
                <a:effectLst/>
                <a:latin typeface="+mn-lt"/>
                <a:ea typeface="+mn-ea"/>
                <a:cs typeface="+mn-cs"/>
              </a:rPr>
              <a:t>请求的用法</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检查资源的有效性。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检查超链接的有效性。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检查网页是否被串改。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多用于自动搜索机器人获取网页的标志信息，获取</a:t>
            </a:r>
            <a:r>
              <a:rPr lang="en-US" altLang="zh-CN" sz="1200" b="0" i="0" kern="1200" dirty="0" err="1" smtClean="0">
                <a:solidFill>
                  <a:schemeClr val="tx1"/>
                </a:solidFill>
                <a:effectLst/>
                <a:latin typeface="+mn-lt"/>
                <a:ea typeface="+mn-ea"/>
                <a:cs typeface="+mn-cs"/>
              </a:rPr>
              <a:t>rss</a:t>
            </a:r>
            <a:r>
              <a:rPr lang="zh-CN" altLang="en-US" sz="1200" b="0" i="0" kern="1200" dirty="0" smtClean="0">
                <a:solidFill>
                  <a:schemeClr val="tx1"/>
                </a:solidFill>
                <a:effectLst/>
                <a:latin typeface="+mn-lt"/>
                <a:ea typeface="+mn-ea"/>
                <a:cs typeface="+mn-cs"/>
              </a:rPr>
              <a:t>种子信息，或者传递安全认证信息等。</a:t>
            </a:r>
            <a:endParaRPr lang="en-US" altLang="zh-CN" sz="1200" b="0" i="0" kern="1200" dirty="0" smtClean="0">
              <a:solidFill>
                <a:schemeClr val="tx1"/>
              </a:solidFill>
              <a:effectLst/>
              <a:latin typeface="+mn-lt"/>
              <a:ea typeface="+mn-ea"/>
              <a:cs typeface="+mn-cs"/>
            </a:endParaRPr>
          </a:p>
          <a:p>
            <a:pPr latinLnBrk="1"/>
            <a:endParaRPr lang="en-US" altLang="zh-CN" sz="1200" b="0"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PATCH</a:t>
            </a:r>
            <a:r>
              <a:rPr lang="zh-CN" altLang="en-US" sz="1200" b="1" i="0" kern="1200" dirty="0" smtClean="0">
                <a:solidFill>
                  <a:schemeClr val="tx1"/>
                </a:solidFill>
                <a:effectLst/>
                <a:latin typeface="+mn-lt"/>
                <a:ea typeface="+mn-ea"/>
                <a:cs typeface="+mn-cs"/>
              </a:rPr>
              <a:t>请求是更新资源部分内容</a:t>
            </a:r>
            <a:endParaRPr lang="en-US" altLang="zh-CN" sz="1200" b="1" i="0" kern="1200" dirty="0" smtClean="0">
              <a:solidFill>
                <a:schemeClr val="tx1"/>
              </a:solidFill>
              <a:effectLst/>
              <a:latin typeface="+mn-lt"/>
              <a:ea typeface="+mn-ea"/>
              <a:cs typeface="+mn-cs"/>
            </a:endParaRPr>
          </a:p>
          <a:p>
            <a:pPr latinLnBrk="1"/>
            <a:endParaRPr lang="en-US" altLang="zh-CN" sz="1200" b="1"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GET </a:t>
            </a:r>
            <a:r>
              <a:rPr lang="zh-CN" altLang="en-US" sz="1200" b="1" i="0" kern="1200" dirty="0" smtClean="0">
                <a:solidFill>
                  <a:schemeClr val="tx1"/>
                </a:solidFill>
                <a:effectLst/>
                <a:latin typeface="+mn-lt"/>
                <a:ea typeface="+mn-ea"/>
                <a:cs typeface="+mn-cs"/>
              </a:rPr>
              <a:t>查询过滤</a:t>
            </a:r>
            <a:r>
              <a:rPr lang="en-US" altLang="zh-CN" sz="1200" b="1" i="0" kern="1200" dirty="0" smtClean="0">
                <a:solidFill>
                  <a:schemeClr val="tx1"/>
                </a:solidFill>
                <a:effectLst/>
                <a:latin typeface="+mn-lt"/>
                <a:ea typeface="+mn-ea"/>
                <a:cs typeface="+mn-cs"/>
              </a:rPr>
              <a:t>:</a:t>
            </a:r>
          </a:p>
          <a:p>
            <a:pPr latinLnBrk="1"/>
            <a:r>
              <a:rPr lang="zh-CN" altLang="en-US" sz="1200" b="1" i="0" kern="1200" dirty="0" smtClean="0">
                <a:solidFill>
                  <a:schemeClr val="tx1"/>
                </a:solidFill>
                <a:effectLst/>
                <a:latin typeface="+mn-lt"/>
                <a:ea typeface="+mn-ea"/>
                <a:cs typeface="+mn-cs"/>
              </a:rPr>
              <a:t>当查询记录过多时需要通过过滤查询，</a:t>
            </a:r>
            <a:r>
              <a:rPr lang="en-US" altLang="zh-CN" sz="1200" b="1" i="0" kern="1200" dirty="0" smtClean="0">
                <a:solidFill>
                  <a:schemeClr val="tx1"/>
                </a:solidFill>
                <a:effectLst/>
                <a:latin typeface="+mn-lt"/>
                <a:ea typeface="+mn-ea"/>
                <a:cs typeface="+mn-cs"/>
              </a:rPr>
              <a:t>API</a:t>
            </a:r>
            <a:r>
              <a:rPr lang="zh-CN" altLang="en-US" sz="1200" b="1" i="0" kern="1200" dirty="0" smtClean="0">
                <a:solidFill>
                  <a:schemeClr val="tx1"/>
                </a:solidFill>
                <a:effectLst/>
                <a:latin typeface="+mn-lt"/>
                <a:ea typeface="+mn-ea"/>
                <a:cs typeface="+mn-cs"/>
              </a:rPr>
              <a:t>应提供查询参数，如</a:t>
            </a:r>
            <a:r>
              <a:rPr lang="en-US" altLang="zh-CN" sz="1200" b="1" i="0" kern="1200" dirty="0" smtClean="0">
                <a:solidFill>
                  <a:schemeClr val="tx1"/>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?offset=10&amp;limit=20</a:t>
            </a:r>
          </a:p>
          <a:p>
            <a:pPr latinLnBrk="1"/>
            <a:r>
              <a:rPr lang="en-US" altLang="zh-CN" sz="1200" b="0" i="0" kern="1200" dirty="0" smtClean="0">
                <a:solidFill>
                  <a:schemeClr val="tx1"/>
                </a:solidFill>
                <a:effectLst/>
                <a:latin typeface="+mn-lt"/>
                <a:ea typeface="+mn-ea"/>
                <a:cs typeface="+mn-cs"/>
              </a:rPr>
              <a:t>?q=…</a:t>
            </a:r>
          </a:p>
          <a:p>
            <a:pPr latinLnBrk="1"/>
            <a:r>
              <a:rPr lang="en-US" altLang="zh-CN" sz="1200" b="0" i="0" kern="1200" dirty="0" smtClean="0">
                <a:solidFill>
                  <a:schemeClr val="tx1"/>
                </a:solidFill>
                <a:effectLst/>
                <a:latin typeface="+mn-lt"/>
                <a:ea typeface="+mn-ea"/>
                <a:cs typeface="+mn-cs"/>
              </a:rPr>
              <a:t>?title=…&amp;author=…</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10</a:t>
            </a:fld>
            <a:endParaRPr lang="zh-CN" altLang="en-US"/>
          </a:p>
        </p:txBody>
      </p:sp>
    </p:spTree>
    <p:extLst>
      <p:ext uri="{BB962C8B-B14F-4D97-AF65-F5344CB8AC3E}">
        <p14:creationId xmlns:p14="http://schemas.microsoft.com/office/powerpoint/2010/main" val="301122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12</a:t>
            </a:fld>
            <a:endParaRPr lang="zh-CN" altLang="en-US"/>
          </a:p>
        </p:txBody>
      </p:sp>
    </p:spTree>
    <p:extLst>
      <p:ext uri="{BB962C8B-B14F-4D97-AF65-F5344CB8AC3E}">
        <p14:creationId xmlns:p14="http://schemas.microsoft.com/office/powerpoint/2010/main" val="1854089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14</a:t>
            </a:fld>
            <a:endParaRPr lang="zh-CN" altLang="en-US"/>
          </a:p>
        </p:txBody>
      </p:sp>
    </p:spTree>
    <p:extLst>
      <p:ext uri="{BB962C8B-B14F-4D97-AF65-F5344CB8AC3E}">
        <p14:creationId xmlns:p14="http://schemas.microsoft.com/office/powerpoint/2010/main" val="171728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2018/6/21</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2018/6/21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zh-CN/docs/Web/HTTP/Headers/ETa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zh-CN/docs/Web/HTTP/Headers/Last-Modifie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api.blog.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84366"/>
            <a:ext cx="7766936" cy="2386148"/>
          </a:xfrm>
        </p:spPr>
        <p:txBody>
          <a:bodyPr/>
          <a:lstStyle/>
          <a:p>
            <a:r>
              <a:rPr lang="en-US" altLang="zh-CN" dirty="0" smtClean="0">
                <a:latin typeface="黑体" panose="02010609060101010101" pitchFamily="49" charset="-122"/>
                <a:ea typeface="黑体" panose="02010609060101010101" pitchFamily="49" charset="-122"/>
              </a:rPr>
              <a:t>RESTful API</a:t>
            </a:r>
            <a:r>
              <a:rPr lang="zh-CN" altLang="en-US" dirty="0" smtClean="0">
                <a:latin typeface="黑体" panose="02010609060101010101" pitchFamily="49" charset="-122"/>
                <a:ea typeface="黑体" panose="02010609060101010101" pitchFamily="49" charset="-122"/>
              </a:rPr>
              <a:t>介绍及</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中代码规范</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07067" y="4406537"/>
            <a:ext cx="7766936" cy="741195"/>
          </a:xfrm>
        </p:spPr>
        <p:txBody>
          <a:bodyPr>
            <a:normAutofit lnSpcReduction="10000"/>
          </a:bodyPr>
          <a:lstStyle/>
          <a:p>
            <a:r>
              <a:rPr lang="zh-CN" altLang="en-US" dirty="0" smtClean="0"/>
              <a:t>何文斌</a:t>
            </a:r>
            <a:endParaRPr lang="en-US" altLang="zh-CN" dirty="0" smtClean="0"/>
          </a:p>
          <a:p>
            <a:r>
              <a:rPr lang="en-US" altLang="zh-CN" dirty="0" smtClean="0"/>
              <a:t>2018.06.11</a:t>
            </a:r>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8937"/>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84961"/>
            <a:ext cx="8596668" cy="4456402"/>
          </a:xfrm>
        </p:spPr>
        <p:txBody>
          <a:bodyPr>
            <a:normAutofit lnSpcReduction="10000"/>
          </a:bodyPr>
          <a:lstStyle/>
          <a:p>
            <a:r>
              <a:rPr lang="zh-CN" altLang="en-US" sz="2400" dirty="0" smtClean="0">
                <a:latin typeface="Bahnschrift" panose="020B0502040204020203" pitchFamily="34" charset="0"/>
                <a:ea typeface="黑体" panose="02010609060101010101" pitchFamily="49" charset="-122"/>
              </a:rPr>
              <a:t>三</a:t>
            </a:r>
            <a:r>
              <a:rPr lang="en-US" altLang="zh-CN" sz="2400" dirty="0" smtClean="0">
                <a:latin typeface="Bahnschrift" panose="020B0502040204020203" pitchFamily="34" charset="0"/>
                <a:ea typeface="黑体" panose="02010609060101010101" pitchFamily="49" charset="-122"/>
              </a:rPr>
              <a:t>. Request Method  </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资源的</a:t>
            </a:r>
            <a:r>
              <a:rPr lang="en-US" altLang="zh-CN" sz="2400" dirty="0" smtClean="0">
                <a:latin typeface="Bahnschrift" panose="020B0502040204020203" pitchFamily="34" charset="0"/>
                <a:ea typeface="黑体" panose="02010609060101010101" pitchFamily="49" charset="-122"/>
              </a:rPr>
              <a:t>CRUD</a:t>
            </a:r>
            <a:r>
              <a:rPr lang="en-US" altLang="zh-CN" sz="2400" dirty="0">
                <a:latin typeface="Bahnschrift" panose="020B0502040204020203" pitchFamily="34" charset="0"/>
                <a:ea typeface="黑体" panose="02010609060101010101" pitchFamily="49" charset="-122"/>
              </a:rPr>
              <a:t>)</a:t>
            </a:r>
            <a:endParaRPr lang="en-US" altLang="zh-CN" sz="2400" dirty="0" smtClean="0">
              <a:latin typeface="Bahnschrift" panose="020B0502040204020203" pitchFamily="34" charset="0"/>
              <a:ea typeface="黑体" panose="02010609060101010101" pitchFamily="49" charset="-122"/>
            </a:endParaRPr>
          </a:p>
          <a:p>
            <a:pPr lvl="1"/>
            <a:r>
              <a:rPr lang="en-US" altLang="zh-CN" sz="1400" dirty="0" smtClean="0">
                <a:latin typeface="Bahnschrift" panose="020B0502040204020203" pitchFamily="34" charset="0"/>
                <a:ea typeface="黑体" panose="02010609060101010101" pitchFamily="49" charset="-122"/>
              </a:rPr>
              <a:t>GET/HEAD : </a:t>
            </a:r>
            <a:r>
              <a:rPr lang="zh-CN" altLang="en-US" sz="1400" dirty="0" smtClean="0">
                <a:latin typeface="Bahnschrift" panose="020B0502040204020203" pitchFamily="34" charset="0"/>
                <a:ea typeface="黑体" panose="02010609060101010101" pitchFamily="49" charset="-122"/>
              </a:rPr>
              <a:t>查询资源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GET    	 /blog/100</a:t>
            </a:r>
          </a:p>
          <a:p>
            <a:pPr lvl="2"/>
            <a:r>
              <a:rPr lang="en-US" altLang="zh-CN" dirty="0" smtClean="0">
                <a:latin typeface="Bahnschrift" panose="020B0502040204020203" pitchFamily="34" charset="0"/>
                <a:ea typeface="黑体" panose="02010609060101010101" pitchFamily="49" charset="-122"/>
              </a:rPr>
              <a:t>GET     	/blog/100/comments</a:t>
            </a:r>
          </a:p>
          <a:p>
            <a:pPr lvl="1"/>
            <a:r>
              <a:rPr lang="en-US" altLang="zh-CN" sz="1400" dirty="0" smtClean="0">
                <a:latin typeface="Bahnschrift" panose="020B0502040204020203" pitchFamily="34" charset="0"/>
                <a:ea typeface="黑体" panose="02010609060101010101" pitchFamily="49" charset="-122"/>
              </a:rPr>
              <a:t>POST: </a:t>
            </a:r>
            <a:r>
              <a:rPr lang="zh-CN" altLang="en-US" sz="1400" dirty="0" smtClean="0">
                <a:latin typeface="Bahnschrift" panose="020B0502040204020203" pitchFamily="34" charset="0"/>
                <a:ea typeface="黑体" panose="02010609060101010101" pitchFamily="49" charset="-122"/>
              </a:rPr>
              <a:t>创建资源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POST   	/blog</a:t>
            </a:r>
          </a:p>
          <a:p>
            <a:pPr lvl="2"/>
            <a:r>
              <a:rPr lang="en-US" altLang="zh-CN" dirty="0" smtClean="0">
                <a:latin typeface="Bahnschrift" panose="020B0502040204020203" pitchFamily="34" charset="0"/>
                <a:ea typeface="黑体" panose="02010609060101010101" pitchFamily="49" charset="-122"/>
              </a:rPr>
              <a:t>POST  	 /blog/100/comment</a:t>
            </a:r>
          </a:p>
          <a:p>
            <a:pPr lvl="1"/>
            <a:r>
              <a:rPr lang="en-US" altLang="zh-CN" sz="1400" dirty="0" smtClean="0">
                <a:latin typeface="Bahnschrift" panose="020B0502040204020203" pitchFamily="34" charset="0"/>
                <a:ea typeface="黑体" panose="02010609060101010101" pitchFamily="49" charset="-122"/>
              </a:rPr>
              <a:t>PUT/PATCH: </a:t>
            </a:r>
            <a:r>
              <a:rPr lang="zh-CN" altLang="en-US" sz="1400" dirty="0" smtClean="0">
                <a:latin typeface="Bahnschrift" panose="020B0502040204020203" pitchFamily="34" charset="0"/>
                <a:ea typeface="黑体" panose="02010609060101010101" pitchFamily="49" charset="-122"/>
              </a:rPr>
              <a:t>更新资源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PUT     	/blog/100</a:t>
            </a:r>
          </a:p>
          <a:p>
            <a:pPr lvl="2"/>
            <a:r>
              <a:rPr lang="en-US" altLang="zh-CN" dirty="0" smtClean="0">
                <a:latin typeface="Bahnschrift" panose="020B0502040204020203" pitchFamily="34" charset="0"/>
                <a:ea typeface="黑体" panose="02010609060101010101" pitchFamily="49" charset="-122"/>
              </a:rPr>
              <a:t>PUT    	 /blog/100/comment/1</a:t>
            </a:r>
          </a:p>
          <a:p>
            <a:pPr lvl="1"/>
            <a:r>
              <a:rPr lang="en-US" altLang="zh-CN" sz="1400" dirty="0" smtClean="0">
                <a:latin typeface="Bahnschrift" panose="020B0502040204020203" pitchFamily="34" charset="0"/>
                <a:ea typeface="黑体" panose="02010609060101010101" pitchFamily="49" charset="-122"/>
              </a:rPr>
              <a:t>DELETE: </a:t>
            </a:r>
            <a:r>
              <a:rPr lang="zh-CN" altLang="en-US" sz="1400" dirty="0" smtClean="0">
                <a:latin typeface="Bahnschrift" panose="020B0502040204020203" pitchFamily="34" charset="0"/>
                <a:ea typeface="黑体" panose="02010609060101010101" pitchFamily="49" charset="-122"/>
              </a:rPr>
              <a:t>删除资源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DELETE  /blog/100</a:t>
            </a:r>
          </a:p>
          <a:p>
            <a:pPr lvl="2"/>
            <a:r>
              <a:rPr lang="en-US" altLang="zh-CN" dirty="0" smtClean="0">
                <a:latin typeface="Bahnschrift" panose="020B0502040204020203" pitchFamily="34" charset="0"/>
                <a:ea typeface="黑体" panose="02010609060101010101" pitchFamily="49" charset="-122"/>
              </a:rPr>
              <a:t>DELETE  /blog/100/comment/1</a:t>
            </a:r>
          </a:p>
        </p:txBody>
      </p:sp>
    </p:spTree>
    <p:extLst>
      <p:ext uri="{BB962C8B-B14F-4D97-AF65-F5344CB8AC3E}">
        <p14:creationId xmlns:p14="http://schemas.microsoft.com/office/powerpoint/2010/main" val="2289916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 API</a:t>
            </a:r>
            <a:r>
              <a:rPr lang="zh-CN" altLang="en-US" dirty="0" smtClean="0"/>
              <a:t>方法</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51345846"/>
              </p:ext>
            </p:extLst>
          </p:nvPr>
        </p:nvGraphicFramePr>
        <p:xfrm>
          <a:off x="677332" y="1714737"/>
          <a:ext cx="8362336" cy="2894150"/>
        </p:xfrm>
        <a:graphic>
          <a:graphicData uri="http://schemas.openxmlformats.org/drawingml/2006/table">
            <a:tbl>
              <a:tblPr firstRow="1" bandRow="1">
                <a:tableStyleId>{5C22544A-7EE6-4342-B048-85BDC9FD1C3A}</a:tableStyleId>
              </a:tblPr>
              <a:tblGrid>
                <a:gridCol w="2090584"/>
                <a:gridCol w="2090584"/>
                <a:gridCol w="2090584"/>
                <a:gridCol w="2090584"/>
              </a:tblGrid>
              <a:tr h="413450">
                <a:tc>
                  <a:txBody>
                    <a:bodyPr/>
                    <a:lstStyle/>
                    <a:p>
                      <a:pPr algn="ctr"/>
                      <a:r>
                        <a:rPr lang="en-US" altLang="zh-CN" dirty="0" smtClean="0"/>
                        <a:t>HTTP</a:t>
                      </a:r>
                      <a:r>
                        <a:rPr lang="zh-CN" altLang="en-US" dirty="0" smtClean="0"/>
                        <a:t>方法</a:t>
                      </a:r>
                      <a:endParaRPr lang="zh-CN" altLang="en-US" dirty="0"/>
                    </a:p>
                  </a:txBody>
                  <a:tcPr/>
                </a:tc>
                <a:tc>
                  <a:txBody>
                    <a:bodyPr/>
                    <a:lstStyle/>
                    <a:p>
                      <a:pPr algn="ctr"/>
                      <a:r>
                        <a:rPr lang="zh-CN" altLang="en-US" dirty="0" smtClean="0"/>
                        <a:t>资源操作</a:t>
                      </a:r>
                      <a:endParaRPr lang="zh-CN" altLang="en-US" dirty="0"/>
                    </a:p>
                  </a:txBody>
                  <a:tcPr/>
                </a:tc>
                <a:tc>
                  <a:txBody>
                    <a:bodyPr/>
                    <a:lstStyle/>
                    <a:p>
                      <a:pPr algn="ctr"/>
                      <a:r>
                        <a:rPr lang="zh-CN" altLang="en-US" dirty="0" smtClean="0"/>
                        <a:t>幂等性</a:t>
                      </a:r>
                      <a:endParaRPr lang="zh-CN" altLang="en-US" dirty="0"/>
                    </a:p>
                  </a:txBody>
                  <a:tcPr/>
                </a:tc>
                <a:tc>
                  <a:txBody>
                    <a:bodyPr/>
                    <a:lstStyle/>
                    <a:p>
                      <a:pPr algn="ctr"/>
                      <a:r>
                        <a:rPr lang="zh-CN" altLang="en-US" dirty="0" smtClean="0"/>
                        <a:t>安全性</a:t>
                      </a:r>
                      <a:endParaRPr lang="zh-CN" altLang="en-US" dirty="0"/>
                    </a:p>
                  </a:txBody>
                  <a:tcPr/>
                </a:tc>
              </a:tr>
              <a:tr h="413450">
                <a:tc>
                  <a:txBody>
                    <a:bodyPr/>
                    <a:lstStyle/>
                    <a:p>
                      <a:r>
                        <a:rPr lang="en-US" altLang="zh-CN" dirty="0" smtClean="0"/>
                        <a:t>GET</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dirty="0" smtClean="0"/>
                        <a:t>POST</a:t>
                      </a:r>
                      <a:endParaRPr lang="zh-CN" altLang="en-US" dirty="0"/>
                    </a:p>
                  </a:txBody>
                  <a:tcPr/>
                </a:tc>
                <a:tc>
                  <a:txBody>
                    <a:bodyPr/>
                    <a:lstStyle/>
                    <a:p>
                      <a:r>
                        <a:rPr lang="en-US" altLang="zh-CN" dirty="0" smtClean="0"/>
                        <a:t>INSERT</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PUT</a:t>
                      </a:r>
                      <a:endParaRPr lang="zh-CN" altLang="en-US"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DELETE</a:t>
                      </a:r>
                      <a:endParaRPr lang="zh-CN" altLang="en-US" dirty="0"/>
                    </a:p>
                  </a:txBody>
                  <a:tcPr/>
                </a:tc>
                <a:tc>
                  <a:txBody>
                    <a:bodyPr/>
                    <a:lstStyle/>
                    <a:p>
                      <a:r>
                        <a:rPr lang="en-US" altLang="zh-CN" dirty="0" smtClean="0"/>
                        <a:t>DELETE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en-US" altLang="zh-CN" dirty="0" smtClean="0"/>
                    </a:p>
                  </a:txBody>
                  <a:tcPr/>
                </a:tc>
              </a:tr>
              <a:tr h="413450">
                <a:tc>
                  <a:txBody>
                    <a:bodyPr/>
                    <a:lstStyle/>
                    <a:p>
                      <a:r>
                        <a:rPr lang="en-US" altLang="zh-CN" sz="1800" b="0" i="0" kern="1200" dirty="0" smtClean="0">
                          <a:solidFill>
                            <a:schemeClr val="dk1"/>
                          </a:solidFill>
                          <a:effectLst/>
                          <a:latin typeface="+mn-lt"/>
                          <a:ea typeface="+mn-ea"/>
                          <a:cs typeface="+mn-cs"/>
                        </a:rPr>
                        <a:t>HEAD</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sz="1800" b="0" i="0" kern="1200" dirty="0" smtClean="0">
                          <a:solidFill>
                            <a:schemeClr val="dk1"/>
                          </a:solidFill>
                          <a:effectLst/>
                          <a:latin typeface="+mn-lt"/>
                          <a:ea typeface="+mn-ea"/>
                          <a:cs typeface="+mn-cs"/>
                        </a:rPr>
                        <a:t>PATCH</a:t>
                      </a:r>
                      <a:endParaRPr lang="zh-CN" altLang="en-US" b="1"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bl>
          </a:graphicData>
        </a:graphic>
      </p:graphicFrame>
      <p:sp>
        <p:nvSpPr>
          <p:cNvPr id="8" name="文本框 7"/>
          <p:cNvSpPr txBox="1"/>
          <p:nvPr/>
        </p:nvSpPr>
        <p:spPr>
          <a:xfrm>
            <a:off x="677332" y="4955550"/>
            <a:ext cx="7543559" cy="646331"/>
          </a:xfrm>
          <a:prstGeom prst="rect">
            <a:avLst/>
          </a:prstGeom>
          <a:noFill/>
        </p:spPr>
        <p:txBody>
          <a:bodyPr wrap="square" rtlCol="0">
            <a:spAutoFit/>
          </a:bodyPr>
          <a:lstStyle/>
          <a:p>
            <a:r>
              <a:rPr lang="zh-CN" altLang="en-US" dirty="0" smtClean="0">
                <a:solidFill>
                  <a:schemeClr val="accent2"/>
                </a:solidFill>
                <a:latin typeface="黑体" panose="02010609060101010101" pitchFamily="49" charset="-122"/>
                <a:ea typeface="黑体" panose="02010609060101010101" pitchFamily="49" charset="-122"/>
              </a:rPr>
              <a:t>幂等性</a:t>
            </a:r>
            <a:r>
              <a:rPr lang="en-US" altLang="zh-CN" dirty="0" smtClean="0">
                <a:solidFill>
                  <a:schemeClr val="accent2"/>
                </a:solidFill>
                <a:latin typeface="黑体" panose="02010609060101010101" pitchFamily="49" charset="-122"/>
                <a:ea typeface="黑体" panose="02010609060101010101" pitchFamily="49" charset="-122"/>
              </a:rPr>
              <a:t>: </a:t>
            </a:r>
            <a:r>
              <a:rPr lang="zh-CN" altLang="en-US" dirty="0" smtClean="0">
                <a:solidFill>
                  <a:schemeClr val="accent2"/>
                </a:solidFill>
                <a:latin typeface="黑体" panose="02010609060101010101" pitchFamily="49" charset="-122"/>
                <a:ea typeface="黑体" panose="02010609060101010101" pitchFamily="49" charset="-122"/>
              </a:rPr>
              <a:t>对同一</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接口多次访问，得到的资源状态是相同的。</a:t>
            </a:r>
            <a:endParaRPr lang="en-US" altLang="zh-CN" dirty="0" smtClean="0">
              <a:solidFill>
                <a:schemeClr val="accent2"/>
              </a:solidFill>
              <a:latin typeface="黑体" panose="02010609060101010101" pitchFamily="49" charset="-122"/>
              <a:ea typeface="黑体" panose="02010609060101010101" pitchFamily="49" charset="-122"/>
            </a:endParaRPr>
          </a:p>
          <a:p>
            <a:r>
              <a:rPr lang="zh-CN" altLang="en-US" dirty="0" smtClean="0">
                <a:solidFill>
                  <a:schemeClr val="accent2"/>
                </a:solidFill>
                <a:latin typeface="黑体" panose="02010609060101010101" pitchFamily="49" charset="-122"/>
                <a:ea typeface="黑体" panose="02010609060101010101" pitchFamily="49" charset="-122"/>
              </a:rPr>
              <a:t>安全性：对该</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接口访问，不会使服务端资源状态发生改变。</a:t>
            </a:r>
            <a:endParaRPr lang="zh-CN" altLang="en-US"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8192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96686"/>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32709"/>
            <a:ext cx="8596668" cy="4945729"/>
          </a:xfrm>
        </p:spPr>
        <p:txBody>
          <a:bodyPr/>
          <a:lstStyle/>
          <a:p>
            <a:r>
              <a:rPr lang="zh-CN" altLang="en-US" sz="2800" dirty="0" smtClean="0">
                <a:latin typeface="Bahnschrift" panose="020B0502040204020203" pitchFamily="34" charset="0"/>
                <a:ea typeface="黑体" panose="02010609060101010101" pitchFamily="49" charset="-122"/>
              </a:rPr>
              <a:t>四</a:t>
            </a:r>
            <a:r>
              <a:rPr lang="en-US" altLang="zh-CN" sz="2800" dirty="0" smtClean="0">
                <a:latin typeface="Bahnschrift" panose="020B0502040204020203" pitchFamily="34" charset="0"/>
                <a:ea typeface="黑体" panose="02010609060101010101" pitchFamily="49" charset="-122"/>
              </a:rPr>
              <a:t>. Response</a:t>
            </a:r>
          </a:p>
          <a:p>
            <a:pPr lvl="1"/>
            <a:r>
              <a:rPr lang="zh-CN" altLang="en-US" sz="1800" dirty="0" smtClean="0">
                <a:latin typeface="Bahnschrift" panose="020B0502040204020203" pitchFamily="34" charset="0"/>
                <a:ea typeface="黑体" panose="02010609060101010101" pitchFamily="49" charset="-122"/>
              </a:rPr>
              <a:t>一般地，返回</a:t>
            </a:r>
            <a:r>
              <a:rPr lang="en-US" altLang="zh-CN" sz="1800" dirty="0" smtClean="0">
                <a:latin typeface="Bahnschrift" panose="020B0502040204020203" pitchFamily="34" charset="0"/>
                <a:ea typeface="黑体" panose="02010609060101010101" pitchFamily="49" charset="-122"/>
              </a:rPr>
              <a:t>JSON</a:t>
            </a:r>
            <a:r>
              <a:rPr lang="zh-CN" altLang="en-US" sz="1800" dirty="0" smtClean="0">
                <a:latin typeface="Bahnschrift" panose="020B0502040204020203" pitchFamily="34" charset="0"/>
                <a:ea typeface="黑体" panose="02010609060101010101" pitchFamily="49" charset="-122"/>
              </a:rPr>
              <a:t>数据而不是</a:t>
            </a:r>
            <a:r>
              <a:rPr lang="en-US" altLang="zh-CN" sz="1800" dirty="0" smtClean="0">
                <a:latin typeface="Bahnschrift" panose="020B0502040204020203" pitchFamily="34" charset="0"/>
                <a:ea typeface="黑体" panose="02010609060101010101" pitchFamily="49" charset="-122"/>
              </a:rPr>
              <a:t>XML</a:t>
            </a:r>
          </a:p>
          <a:p>
            <a:pPr lvl="1"/>
            <a:r>
              <a:rPr lang="zh-CN" altLang="en-US" sz="1800" dirty="0">
                <a:latin typeface="Bahnschrift" panose="020B0502040204020203" pitchFamily="34" charset="0"/>
                <a:ea typeface="黑体" panose="02010609060101010101" pitchFamily="49" charset="-122"/>
              </a:rPr>
              <a:t>不</a:t>
            </a:r>
            <a:r>
              <a:rPr lang="zh-CN" altLang="en-US" sz="1800" dirty="0" smtClean="0">
                <a:latin typeface="Bahnschrift" panose="020B0502040204020203" pitchFamily="34" charset="0"/>
                <a:ea typeface="黑体" panose="02010609060101010101" pitchFamily="49" charset="-122"/>
              </a:rPr>
              <a:t>过滤</a:t>
            </a:r>
            <a:r>
              <a:rPr lang="en-US" altLang="zh-CN" sz="1800" dirty="0" smtClean="0">
                <a:latin typeface="Bahnschrift" panose="020B0502040204020203" pitchFamily="34" charset="0"/>
                <a:ea typeface="黑体" panose="02010609060101010101" pitchFamily="49" charset="-122"/>
              </a:rPr>
              <a:t>API</a:t>
            </a:r>
            <a:r>
              <a:rPr lang="zh-CN" altLang="en-US" sz="1800" dirty="0" smtClean="0">
                <a:latin typeface="Bahnschrift" panose="020B0502040204020203" pitchFamily="34" charset="0"/>
                <a:ea typeface="黑体" panose="02010609060101010101" pitchFamily="49" charset="-122"/>
              </a:rPr>
              <a:t>返回的空格，支持</a:t>
            </a:r>
            <a:r>
              <a:rPr lang="en-US" altLang="zh-CN" sz="1800" dirty="0" err="1">
                <a:latin typeface="Bahnschrift" panose="020B0502040204020203" pitchFamily="34" charset="0"/>
                <a:ea typeface="黑体" panose="02010609060101010101" pitchFamily="49" charset="-122"/>
              </a:rPr>
              <a:t>gzip</a:t>
            </a:r>
            <a:r>
              <a:rPr lang="en-US" altLang="zh-CN" sz="1800" dirty="0">
                <a:latin typeface="Bahnschrift" panose="020B0502040204020203" pitchFamily="34" charset="0"/>
                <a:ea typeface="黑体" panose="02010609060101010101" pitchFamily="49" charset="-122"/>
              </a:rPr>
              <a:t>/deflate</a:t>
            </a:r>
            <a:r>
              <a:rPr lang="zh-CN" altLang="en-US" sz="1800" dirty="0" smtClean="0">
                <a:latin typeface="Bahnschrift" panose="020B0502040204020203" pitchFamily="34" charset="0"/>
                <a:ea typeface="黑体" panose="02010609060101010101" pitchFamily="49" charset="-122"/>
              </a:rPr>
              <a:t>压缩，</a:t>
            </a:r>
            <a:endParaRPr lang="en-US" altLang="zh-CN" sz="1800" dirty="0" smtClean="0">
              <a:latin typeface="Bahnschrift" panose="020B0502040204020203" pitchFamily="34" charset="0"/>
              <a:ea typeface="黑体" panose="02010609060101010101" pitchFamily="49" charset="-122"/>
            </a:endParaRPr>
          </a:p>
          <a:p>
            <a:pPr marL="457200" lvl="1" indent="0">
              <a:buNone/>
            </a:pPr>
            <a:r>
              <a:rPr lang="en-US" altLang="zh-CN" sz="1800" dirty="0" smtClean="0">
                <a:latin typeface="Bahnschrift" panose="020B0502040204020203" pitchFamily="34" charset="0"/>
                <a:ea typeface="黑体" panose="02010609060101010101" pitchFamily="49" charset="-122"/>
              </a:rPr>
              <a:t>	Content-Encoding</a:t>
            </a:r>
            <a:r>
              <a:rPr lang="en-US" altLang="zh-CN" sz="1800" dirty="0">
                <a:latin typeface="Bahnschrift" panose="020B0502040204020203" pitchFamily="34" charset="0"/>
                <a:ea typeface="黑体" panose="02010609060101010101" pitchFamily="49" charset="-122"/>
              </a:rPr>
              <a:t>: </a:t>
            </a:r>
            <a:r>
              <a:rPr lang="en-US" altLang="zh-CN" sz="1800" dirty="0" err="1" smtClean="0">
                <a:latin typeface="Bahnschrift" panose="020B0502040204020203" pitchFamily="34" charset="0"/>
                <a:ea typeface="黑体" panose="02010609060101010101" pitchFamily="49" charset="-122"/>
              </a:rPr>
              <a:t>gzip</a:t>
            </a:r>
            <a:r>
              <a:rPr lang="en-US" altLang="zh-CN" sz="1800" dirty="0" smtClean="0">
                <a:latin typeface="Bahnschrift" panose="020B0502040204020203" pitchFamily="34" charset="0"/>
                <a:ea typeface="黑体" panose="02010609060101010101" pitchFamily="49" charset="-122"/>
              </a:rPr>
              <a:t>/deflate</a:t>
            </a:r>
          </a:p>
          <a:p>
            <a:pPr lvl="1"/>
            <a:r>
              <a:rPr lang="zh-CN" altLang="en-US" sz="1800" dirty="0" smtClean="0">
                <a:latin typeface="Bahnschrift" panose="020B0502040204020203" pitchFamily="34" charset="0"/>
                <a:ea typeface="黑体" panose="02010609060101010101" pitchFamily="49" charset="-122"/>
              </a:rPr>
              <a:t>统一的返回格式，错误码信息等</a:t>
            </a:r>
            <a:endParaRPr lang="en-US" altLang="zh-CN" sz="1800" dirty="0" smtClean="0">
              <a:latin typeface="Bahnschrift" panose="020B0502040204020203" pitchFamily="34" charset="0"/>
              <a:ea typeface="黑体" panose="02010609060101010101" pitchFamily="49" charset="-122"/>
            </a:endParaRPr>
          </a:p>
          <a:p>
            <a:pPr lvl="1"/>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状态码</a:t>
            </a:r>
            <a:endParaRPr lang="en-US" altLang="zh-CN" sz="1800" dirty="0" smtClean="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p>
          <a:p>
            <a:pPr lvl="1"/>
            <a:endParaRPr lang="en-US" altLang="zh-CN" dirty="0" smtClean="0"/>
          </a:p>
          <a:p>
            <a:pPr marL="457200" lvl="1" indent="0">
              <a:buNone/>
            </a:pPr>
            <a:r>
              <a:rPr lang="en-US" altLang="zh-CN" dirty="0"/>
              <a:t> </a:t>
            </a:r>
            <a:r>
              <a:rPr lang="en-US" altLang="zh-CN" dirty="0" smtClean="0"/>
              <a:t>	</a:t>
            </a:r>
          </a:p>
        </p:txBody>
      </p:sp>
      <p:graphicFrame>
        <p:nvGraphicFramePr>
          <p:cNvPr id="7" name="表格 6"/>
          <p:cNvGraphicFramePr>
            <a:graphicFrameLocks noGrp="1"/>
          </p:cNvGraphicFramePr>
          <p:nvPr>
            <p:extLst>
              <p:ext uri="{D42A27DB-BD31-4B8C-83A1-F6EECF244321}">
                <p14:modId xmlns:p14="http://schemas.microsoft.com/office/powerpoint/2010/main" val="1239634446"/>
              </p:ext>
            </p:extLst>
          </p:nvPr>
        </p:nvGraphicFramePr>
        <p:xfrm>
          <a:off x="1480248" y="4114838"/>
          <a:ext cx="7230047" cy="2144000"/>
        </p:xfrm>
        <a:graphic>
          <a:graphicData uri="http://schemas.openxmlformats.org/drawingml/2006/table">
            <a:tbl>
              <a:tblPr firstRow="1" bandRow="1">
                <a:tableStyleId>{5C22544A-7EE6-4342-B048-85BDC9FD1C3A}</a:tableStyleId>
              </a:tblPr>
              <a:tblGrid>
                <a:gridCol w="1581730"/>
                <a:gridCol w="5648317"/>
              </a:tblGrid>
              <a:tr h="424088">
                <a:tc>
                  <a:txBody>
                    <a:bodyPr/>
                    <a:lstStyle/>
                    <a:p>
                      <a:pPr algn="ctr"/>
                      <a:r>
                        <a:rPr lang="zh-CN" altLang="en-US" dirty="0" smtClean="0"/>
                        <a:t>状态码</a:t>
                      </a:r>
                      <a:endParaRPr lang="zh-CN" altLang="en-US" dirty="0"/>
                    </a:p>
                  </a:txBody>
                  <a:tcPr/>
                </a:tc>
                <a:tc>
                  <a:txBody>
                    <a:bodyPr/>
                    <a:lstStyle/>
                    <a:p>
                      <a:pPr algn="ctr"/>
                      <a:r>
                        <a:rPr lang="zh-CN" altLang="en-US" dirty="0" smtClean="0"/>
                        <a:t>描述</a:t>
                      </a:r>
                      <a:endParaRPr lang="zh-CN" altLang="en-US" dirty="0"/>
                    </a:p>
                  </a:txBody>
                  <a:tcPr/>
                </a:tc>
              </a:tr>
              <a:tr h="429978">
                <a:tc>
                  <a:txBody>
                    <a:bodyPr/>
                    <a:lstStyle/>
                    <a:p>
                      <a:pPr algn="ctr"/>
                      <a:r>
                        <a:rPr lang="en-US" altLang="zh-CN" dirty="0" smtClean="0"/>
                        <a:t>2xx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请求正常处理并返回</a:t>
                      </a:r>
                      <a:endParaRPr lang="zh-CN" altLang="en-US" dirty="0"/>
                    </a:p>
                  </a:txBody>
                  <a:tcPr/>
                </a:tc>
              </a:tr>
              <a:tr h="429978">
                <a:tc>
                  <a:txBody>
                    <a:bodyPr/>
                    <a:lstStyle/>
                    <a:p>
                      <a:pPr algn="ctr"/>
                      <a:r>
                        <a:rPr lang="en-US" altLang="zh-CN" dirty="0" smtClean="0"/>
                        <a:t>3xx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重定向，请求的资源位置发生变化</a:t>
                      </a:r>
                      <a:endParaRPr lang="zh-CN" altLang="en-US" dirty="0"/>
                    </a:p>
                  </a:txBody>
                  <a:tcPr/>
                </a:tc>
              </a:tr>
              <a:tr h="429978">
                <a:tc>
                  <a:txBody>
                    <a:bodyPr/>
                    <a:lstStyle/>
                    <a:p>
                      <a:pPr algn="ctr"/>
                      <a:r>
                        <a:rPr lang="en-US" altLang="zh-CN" dirty="0" smtClean="0"/>
                        <a:t>4xx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客户端发送的请求有误</a:t>
                      </a:r>
                      <a:endParaRPr lang="zh-CN" altLang="en-US" dirty="0"/>
                    </a:p>
                  </a:txBody>
                  <a:tcPr/>
                </a:tc>
              </a:tr>
              <a:tr h="429978">
                <a:tc>
                  <a:txBody>
                    <a:bodyPr/>
                    <a:lstStyle/>
                    <a:p>
                      <a:pPr algn="ctr"/>
                      <a:r>
                        <a:rPr lang="en-US" altLang="zh-CN" dirty="0" smtClean="0"/>
                        <a:t>5xx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服务器端的错误</a:t>
                      </a:r>
                      <a:endParaRPr lang="zh-CN" altLang="en-US" dirty="0"/>
                    </a:p>
                  </a:txBody>
                  <a:tcPr/>
                </a:tc>
              </a:tr>
            </a:tbl>
          </a:graphicData>
        </a:graphic>
      </p:graphicFrame>
    </p:spTree>
    <p:extLst>
      <p:ext uri="{BB962C8B-B14F-4D97-AF65-F5344CB8AC3E}">
        <p14:creationId xmlns:p14="http://schemas.microsoft.com/office/powerpoint/2010/main" val="194688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8868"/>
          </a:xfrm>
        </p:spPr>
        <p:txBody>
          <a:bodyPr/>
          <a:lstStyle/>
          <a:p>
            <a:r>
              <a:rPr lang="en-US" altLang="zh-CN" dirty="0"/>
              <a:t>HTTP</a:t>
            </a:r>
            <a:r>
              <a:rPr lang="zh-CN" altLang="en-US" dirty="0"/>
              <a:t>状态码</a:t>
            </a:r>
          </a:p>
        </p:txBody>
      </p:sp>
      <p:sp>
        <p:nvSpPr>
          <p:cNvPr id="3" name="内容占位符 2"/>
          <p:cNvSpPr>
            <a:spLocks noGrp="1"/>
          </p:cNvSpPr>
          <p:nvPr>
            <p:ph idx="1"/>
          </p:nvPr>
        </p:nvSpPr>
        <p:spPr>
          <a:xfrm>
            <a:off x="677334" y="1544129"/>
            <a:ext cx="8596668" cy="5003320"/>
          </a:xfrm>
        </p:spPr>
        <p:txBody>
          <a:bodyPr>
            <a:normAutofit fontScale="62500" lnSpcReduction="20000"/>
          </a:bodyPr>
          <a:lstStyle/>
          <a:p>
            <a:pPr latinLnBrk="1"/>
            <a:r>
              <a:rPr lang="en-US" altLang="zh-CN" sz="2600" dirty="0">
                <a:latin typeface="Bahnschrift" panose="020B0502040204020203" pitchFamily="34" charset="0"/>
                <a:ea typeface="黑体" panose="02010609060101010101" pitchFamily="49" charset="-122"/>
              </a:rPr>
              <a:t>200 </a:t>
            </a:r>
            <a:r>
              <a:rPr lang="en-US" altLang="zh-CN" sz="2600" dirty="0" smtClean="0">
                <a:latin typeface="Bahnschrift" panose="020B0502040204020203" pitchFamily="34" charset="0"/>
                <a:ea typeface="黑体" panose="02010609060101010101" pitchFamily="49" charset="-122"/>
              </a:rPr>
              <a:t>   OK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对成功的</a:t>
            </a:r>
            <a:r>
              <a:rPr lang="en-US" altLang="zh-CN" sz="2600" dirty="0">
                <a:latin typeface="Bahnschrift" panose="020B0502040204020203" pitchFamily="34" charset="0"/>
                <a:ea typeface="黑体" panose="02010609060101010101" pitchFamily="49" charset="-122"/>
              </a:rPr>
              <a:t>GET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PUT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PATCH</a:t>
            </a:r>
            <a:r>
              <a:rPr lang="zh-CN" altLang="en-US" sz="2600" dirty="0">
                <a:latin typeface="Bahnschrift" panose="020B0502040204020203" pitchFamily="34" charset="0"/>
                <a:ea typeface="黑体" panose="02010609060101010101" pitchFamily="49" charset="-122"/>
              </a:rPr>
              <a:t>或</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操作进行响应。也可以被用在不创建新资源的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操作上</a:t>
            </a:r>
          </a:p>
          <a:p>
            <a:pPr latinLnBrk="1"/>
            <a:r>
              <a:rPr lang="en-US" altLang="zh-CN" sz="2600" dirty="0" smtClean="0">
                <a:latin typeface="Bahnschrift" panose="020B0502040204020203" pitchFamily="34" charset="0"/>
                <a:ea typeface="黑体" panose="02010609060101010101" pitchFamily="49" charset="-122"/>
              </a:rPr>
              <a:t>201    Created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操作进行响应。应该带着指向新资源地址的</a:t>
            </a:r>
            <a:r>
              <a:rPr lang="en-US" altLang="zh-CN" sz="2600" dirty="0">
                <a:latin typeface="Bahnschrift" panose="020B0502040204020203" pitchFamily="34" charset="0"/>
                <a:ea typeface="黑体" panose="02010609060101010101" pitchFamily="49" charset="-122"/>
              </a:rPr>
              <a:t>Location </a:t>
            </a:r>
            <a:r>
              <a:rPr lang="en-US" altLang="zh-CN" sz="2600" dirty="0" smtClean="0">
                <a:latin typeface="Bahnschrift" panose="020B0502040204020203" pitchFamily="34" charset="0"/>
                <a:ea typeface="黑体" panose="02010609060101010101" pitchFamily="49" charset="-122"/>
              </a:rPr>
              <a:t>header</a:t>
            </a:r>
            <a:endParaRPr lang="en-US" altLang="zh-CN" sz="2600" dirty="0">
              <a:latin typeface="Bahnschrift" panose="020B0502040204020203" pitchFamily="34" charset="0"/>
              <a:ea typeface="黑体" panose="02010609060101010101" pitchFamily="49" charset="-122"/>
            </a:endParaRPr>
          </a:p>
          <a:p>
            <a:pPr latinLnBrk="1"/>
            <a:r>
              <a:rPr lang="en-US" altLang="zh-CN" sz="2600" dirty="0" smtClean="0">
                <a:latin typeface="Bahnschrift" panose="020B0502040204020203" pitchFamily="34" charset="0"/>
                <a:ea typeface="黑体" panose="02010609060101010101" pitchFamily="49" charset="-122"/>
              </a:rPr>
              <a:t>204   </a:t>
            </a:r>
            <a:r>
              <a:rPr lang="en-US" altLang="zh-CN" sz="2600" dirty="0">
                <a:latin typeface="Bahnschrift" panose="020B0502040204020203" pitchFamily="34" charset="0"/>
                <a:ea typeface="黑体" panose="02010609060101010101" pitchFamily="49" charset="-122"/>
              </a:rPr>
              <a:t>No Content - </a:t>
            </a:r>
            <a:r>
              <a:rPr lang="zh-CN" altLang="en-US" sz="2600" dirty="0">
                <a:latin typeface="Bahnschrift" panose="020B0502040204020203" pitchFamily="34" charset="0"/>
                <a:ea typeface="黑体" panose="02010609060101010101" pitchFamily="49" charset="-122"/>
              </a:rPr>
              <a:t>对不会返回响应体的成功请求进行响应（比如</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请求）</a:t>
            </a:r>
          </a:p>
          <a:p>
            <a:pPr latinLnBrk="1"/>
            <a:r>
              <a:rPr lang="en-US" altLang="zh-CN" sz="2600" dirty="0">
                <a:latin typeface="Bahnschrift" panose="020B0502040204020203" pitchFamily="34" charset="0"/>
                <a:ea typeface="黑体" panose="02010609060101010101" pitchFamily="49" charset="-122"/>
              </a:rPr>
              <a:t>304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Modified - HTTP</a:t>
            </a:r>
            <a:r>
              <a:rPr lang="zh-CN" altLang="en-US" sz="2600" dirty="0">
                <a:latin typeface="Bahnschrift" panose="020B0502040204020203" pitchFamily="34" charset="0"/>
                <a:ea typeface="黑体" panose="02010609060101010101" pitchFamily="49" charset="-122"/>
              </a:rPr>
              <a:t>缓存</a:t>
            </a:r>
            <a:r>
              <a:rPr lang="en-US" altLang="zh-CN" sz="2600" dirty="0">
                <a:latin typeface="Bahnschrift" panose="020B0502040204020203" pitchFamily="34" charset="0"/>
                <a:ea typeface="黑体" panose="02010609060101010101" pitchFamily="49" charset="-122"/>
              </a:rPr>
              <a:t>header</a:t>
            </a:r>
            <a:r>
              <a:rPr lang="zh-CN" altLang="en-US" sz="2600" dirty="0">
                <a:latin typeface="Bahnschrift" panose="020B0502040204020203" pitchFamily="34" charset="0"/>
                <a:ea typeface="黑体" panose="02010609060101010101" pitchFamily="49" charset="-122"/>
              </a:rPr>
              <a:t>生效的时候用</a:t>
            </a:r>
          </a:p>
          <a:p>
            <a:pPr latinLnBrk="1"/>
            <a:r>
              <a:rPr lang="en-US" altLang="zh-CN" sz="2600" dirty="0">
                <a:latin typeface="Bahnschrift" panose="020B0502040204020203" pitchFamily="34" charset="0"/>
                <a:ea typeface="黑体" panose="02010609060101010101" pitchFamily="49" charset="-122"/>
              </a:rPr>
              <a:t>400 </a:t>
            </a:r>
            <a:r>
              <a:rPr lang="en-US" altLang="zh-CN" sz="2600" dirty="0" smtClean="0">
                <a:latin typeface="Bahnschrift" panose="020B0502040204020203" pitchFamily="34" charset="0"/>
                <a:ea typeface="黑体" panose="02010609060101010101" pitchFamily="49" charset="-122"/>
              </a:rPr>
              <a:t>  Bad </a:t>
            </a:r>
            <a:r>
              <a:rPr lang="en-US" altLang="zh-CN" sz="2600" dirty="0">
                <a:latin typeface="Bahnschrift" panose="020B0502040204020203" pitchFamily="34" charset="0"/>
                <a:ea typeface="黑体" panose="02010609060101010101" pitchFamily="49" charset="-122"/>
              </a:rPr>
              <a:t>Request - </a:t>
            </a:r>
            <a:r>
              <a:rPr lang="zh-CN" altLang="en-US" sz="2600" dirty="0">
                <a:latin typeface="Bahnschrift" panose="020B0502040204020203" pitchFamily="34" charset="0"/>
                <a:ea typeface="黑体" panose="02010609060101010101" pitchFamily="49" charset="-122"/>
              </a:rPr>
              <a:t>请求异常，比如请求中的</a:t>
            </a:r>
            <a:r>
              <a:rPr lang="en-US" altLang="zh-CN" sz="2600" dirty="0">
                <a:latin typeface="Bahnschrift" panose="020B0502040204020203" pitchFamily="34" charset="0"/>
                <a:ea typeface="黑体" panose="02010609060101010101" pitchFamily="49" charset="-122"/>
              </a:rPr>
              <a:t>body</a:t>
            </a:r>
            <a:r>
              <a:rPr lang="zh-CN" altLang="en-US" sz="2600" dirty="0">
                <a:latin typeface="Bahnschrift" panose="020B0502040204020203" pitchFamily="34" charset="0"/>
                <a:ea typeface="黑体" panose="02010609060101010101" pitchFamily="49" charset="-122"/>
              </a:rPr>
              <a:t>无法解析</a:t>
            </a:r>
          </a:p>
          <a:p>
            <a:pPr latinLnBrk="1"/>
            <a:r>
              <a:rPr lang="en-US" altLang="zh-CN" sz="2600" dirty="0">
                <a:latin typeface="Bahnschrift" panose="020B0502040204020203" pitchFamily="34" charset="0"/>
                <a:ea typeface="黑体" panose="02010609060101010101" pitchFamily="49" charset="-122"/>
              </a:rPr>
              <a:t>401 </a:t>
            </a:r>
            <a:r>
              <a:rPr lang="en-US" altLang="zh-CN" sz="2600" dirty="0" smtClean="0">
                <a:latin typeface="Bahnschrift" panose="020B0502040204020203" pitchFamily="34" charset="0"/>
                <a:ea typeface="黑体" panose="02010609060101010101" pitchFamily="49" charset="-122"/>
              </a:rPr>
              <a:t>   Unauthorized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没有进行认证或者认证非法。当</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通过浏览器访问的时候，可以用来弹出一个认证对话框</a:t>
            </a:r>
          </a:p>
          <a:p>
            <a:pPr latinLnBrk="1"/>
            <a:r>
              <a:rPr lang="en-US" altLang="zh-CN" sz="2600" dirty="0">
                <a:latin typeface="Bahnschrift" panose="020B0502040204020203" pitchFamily="34" charset="0"/>
                <a:ea typeface="黑体" panose="02010609060101010101" pitchFamily="49" charset="-122"/>
              </a:rPr>
              <a:t>403 </a:t>
            </a:r>
            <a:r>
              <a:rPr lang="en-US" altLang="zh-CN" sz="2600" dirty="0" smtClean="0">
                <a:latin typeface="Bahnschrift" panose="020B0502040204020203" pitchFamily="34" charset="0"/>
                <a:ea typeface="黑体" panose="02010609060101010101" pitchFamily="49" charset="-122"/>
              </a:rPr>
              <a:t>  Forbidden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当认证成功，但是认证过的用户没有访问资源的权限</a:t>
            </a:r>
          </a:p>
          <a:p>
            <a:pPr latinLnBrk="1"/>
            <a:r>
              <a:rPr lang="en-US" altLang="zh-CN" sz="2600" dirty="0">
                <a:latin typeface="Bahnschrift" panose="020B0502040204020203" pitchFamily="34" charset="0"/>
                <a:ea typeface="黑体" panose="02010609060101010101" pitchFamily="49" charset="-122"/>
              </a:rPr>
              <a:t>404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Found - </a:t>
            </a:r>
            <a:r>
              <a:rPr lang="zh-CN" altLang="en-US" sz="2600" dirty="0">
                <a:latin typeface="Bahnschrift" panose="020B0502040204020203" pitchFamily="34" charset="0"/>
                <a:ea typeface="黑体" panose="02010609060101010101" pitchFamily="49" charset="-122"/>
              </a:rPr>
              <a:t>当一个不存在的资源被请求</a:t>
            </a:r>
          </a:p>
          <a:p>
            <a:pPr latinLnBrk="1"/>
            <a:r>
              <a:rPr lang="en-US" altLang="zh-CN" sz="2600" dirty="0">
                <a:latin typeface="Bahnschrift" panose="020B0502040204020203" pitchFamily="34" charset="0"/>
                <a:ea typeface="黑体" panose="02010609060101010101" pitchFamily="49" charset="-122"/>
              </a:rPr>
              <a:t>405 </a:t>
            </a:r>
            <a:r>
              <a:rPr lang="en-US" altLang="zh-CN" sz="2600" dirty="0" smtClean="0">
                <a:latin typeface="Bahnschrift" panose="020B0502040204020203" pitchFamily="34" charset="0"/>
                <a:ea typeface="黑体" panose="02010609060101010101" pitchFamily="49" charset="-122"/>
              </a:rPr>
              <a:t>  Method </a:t>
            </a:r>
            <a:r>
              <a:rPr lang="en-US" altLang="zh-CN" sz="2600" dirty="0">
                <a:latin typeface="Bahnschrift" panose="020B0502040204020203" pitchFamily="34" charset="0"/>
                <a:ea typeface="黑体" panose="02010609060101010101" pitchFamily="49" charset="-122"/>
              </a:rPr>
              <a:t>Not Allowed - </a:t>
            </a:r>
            <a:r>
              <a:rPr lang="zh-CN" altLang="en-US" sz="2600" dirty="0">
                <a:latin typeface="Bahnschrift" panose="020B0502040204020203" pitchFamily="34" charset="0"/>
                <a:ea typeface="黑体" panose="02010609060101010101" pitchFamily="49" charset="-122"/>
              </a:rPr>
              <a:t>所请求的</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方法不允许当前认证用户访问</a:t>
            </a:r>
          </a:p>
          <a:p>
            <a:pPr latinLnBrk="1"/>
            <a:r>
              <a:rPr lang="en-US" altLang="zh-CN" sz="2600" dirty="0">
                <a:latin typeface="Bahnschrift" panose="020B0502040204020203" pitchFamily="34" charset="0"/>
                <a:ea typeface="黑体" panose="02010609060101010101" pitchFamily="49" charset="-122"/>
              </a:rPr>
              <a:t>410 </a:t>
            </a:r>
            <a:r>
              <a:rPr lang="en-US" altLang="zh-CN" sz="2600" dirty="0" smtClean="0">
                <a:latin typeface="Bahnschrift" panose="020B0502040204020203" pitchFamily="34" charset="0"/>
                <a:ea typeface="黑体" panose="02010609060101010101" pitchFamily="49" charset="-122"/>
              </a:rPr>
              <a:t>   Gone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表示当前请求的资源不再可用。当调用老版本</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的时候很有用</a:t>
            </a:r>
          </a:p>
          <a:p>
            <a:pPr latinLnBrk="1"/>
            <a:r>
              <a:rPr lang="en-US" altLang="zh-CN" sz="2600" dirty="0">
                <a:latin typeface="Bahnschrift" panose="020B0502040204020203" pitchFamily="34" charset="0"/>
                <a:ea typeface="黑体" panose="02010609060101010101" pitchFamily="49" charset="-122"/>
              </a:rPr>
              <a:t>415 </a:t>
            </a:r>
            <a:r>
              <a:rPr lang="en-US" altLang="zh-CN" sz="2600" dirty="0" smtClean="0">
                <a:latin typeface="Bahnschrift" panose="020B0502040204020203" pitchFamily="34" charset="0"/>
                <a:ea typeface="黑体" panose="02010609060101010101" pitchFamily="49" charset="-122"/>
              </a:rPr>
              <a:t>  Unsupported </a:t>
            </a:r>
            <a:r>
              <a:rPr lang="en-US" altLang="zh-CN" sz="2600" dirty="0">
                <a:latin typeface="Bahnschrift" panose="020B0502040204020203" pitchFamily="34" charset="0"/>
                <a:ea typeface="黑体" panose="02010609060101010101" pitchFamily="49" charset="-122"/>
              </a:rPr>
              <a:t>Media Type - </a:t>
            </a:r>
            <a:r>
              <a:rPr lang="zh-CN" altLang="en-US" sz="2600" dirty="0">
                <a:latin typeface="Bahnschrift" panose="020B0502040204020203" pitchFamily="34" charset="0"/>
                <a:ea typeface="黑体" panose="02010609060101010101" pitchFamily="49" charset="-122"/>
              </a:rPr>
              <a:t>如果请求中的内容类型是错误的</a:t>
            </a:r>
          </a:p>
          <a:p>
            <a:pPr latinLnBrk="1"/>
            <a:r>
              <a:rPr lang="en-US" altLang="zh-CN" sz="2600" dirty="0">
                <a:latin typeface="Bahnschrift" panose="020B0502040204020203" pitchFamily="34" charset="0"/>
                <a:ea typeface="黑体" panose="02010609060101010101" pitchFamily="49" charset="-122"/>
              </a:rPr>
              <a:t>422 </a:t>
            </a:r>
            <a:r>
              <a:rPr lang="en-US" altLang="zh-CN" sz="2600" dirty="0" smtClean="0">
                <a:latin typeface="Bahnschrift" panose="020B0502040204020203" pitchFamily="34" charset="0"/>
                <a:ea typeface="黑体" panose="02010609060101010101" pitchFamily="49" charset="-122"/>
              </a:rPr>
              <a:t>  </a:t>
            </a:r>
            <a:r>
              <a:rPr lang="en-US" altLang="zh-CN" sz="2600" dirty="0" err="1" smtClean="0">
                <a:latin typeface="Bahnschrift" panose="020B0502040204020203" pitchFamily="34" charset="0"/>
                <a:ea typeface="黑体" panose="02010609060101010101" pitchFamily="49" charset="-122"/>
              </a:rPr>
              <a:t>Unprocessable</a:t>
            </a:r>
            <a:r>
              <a:rPr lang="en-US" altLang="zh-CN" sz="2600" dirty="0" smtClean="0">
                <a:latin typeface="Bahnschrift" panose="020B0502040204020203" pitchFamily="34" charset="0"/>
                <a:ea typeface="黑体" panose="02010609060101010101" pitchFamily="49" charset="-122"/>
              </a:rPr>
              <a:t> </a:t>
            </a:r>
            <a:r>
              <a:rPr lang="en-US" altLang="zh-CN" sz="2600" dirty="0">
                <a:latin typeface="Bahnschrift" panose="020B0502040204020203" pitchFamily="34" charset="0"/>
                <a:ea typeface="黑体" panose="02010609060101010101" pitchFamily="49" charset="-122"/>
              </a:rPr>
              <a:t>Entity - </a:t>
            </a:r>
            <a:r>
              <a:rPr lang="zh-CN" altLang="en-US" sz="2600" dirty="0">
                <a:latin typeface="Bahnschrift" panose="020B0502040204020203" pitchFamily="34" charset="0"/>
                <a:ea typeface="黑体" panose="02010609060101010101" pitchFamily="49" charset="-122"/>
              </a:rPr>
              <a:t>用来表示校验错误</a:t>
            </a:r>
          </a:p>
          <a:p>
            <a:pPr latinLnBrk="1"/>
            <a:r>
              <a:rPr lang="en-US" altLang="zh-CN" sz="2600" dirty="0">
                <a:latin typeface="Bahnschrift" panose="020B0502040204020203" pitchFamily="34" charset="0"/>
                <a:ea typeface="黑体" panose="02010609060101010101" pitchFamily="49" charset="-122"/>
              </a:rPr>
              <a:t>429 </a:t>
            </a:r>
            <a:r>
              <a:rPr lang="en-US" altLang="zh-CN" sz="2600" dirty="0" smtClean="0">
                <a:latin typeface="Bahnschrift" panose="020B0502040204020203" pitchFamily="34" charset="0"/>
                <a:ea typeface="黑体" panose="02010609060101010101" pitchFamily="49" charset="-122"/>
              </a:rPr>
              <a:t>  Too </a:t>
            </a:r>
            <a:r>
              <a:rPr lang="en-US" altLang="zh-CN" sz="2600" dirty="0">
                <a:latin typeface="Bahnschrift" panose="020B0502040204020203" pitchFamily="34" charset="0"/>
                <a:ea typeface="黑体" panose="02010609060101010101" pitchFamily="49" charset="-122"/>
              </a:rPr>
              <a:t>Many Requests - </a:t>
            </a:r>
            <a:r>
              <a:rPr lang="zh-CN" altLang="en-US" sz="2600" dirty="0">
                <a:latin typeface="Bahnschrift" panose="020B0502040204020203" pitchFamily="34" charset="0"/>
                <a:ea typeface="黑体" panose="02010609060101010101" pitchFamily="49" charset="-122"/>
              </a:rPr>
              <a:t>由于请求频次达到上限而被拒绝访问</a:t>
            </a:r>
          </a:p>
          <a:p>
            <a:endParaRPr lang="zh-CN" altLang="en-US" dirty="0"/>
          </a:p>
        </p:txBody>
      </p:sp>
    </p:spTree>
    <p:extLst>
      <p:ext uri="{BB962C8B-B14F-4D97-AF65-F5344CB8AC3E}">
        <p14:creationId xmlns:p14="http://schemas.microsoft.com/office/powerpoint/2010/main" val="874795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7494"/>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337094"/>
            <a:ext cx="8596668" cy="4546121"/>
          </a:xfrm>
        </p:spPr>
        <p:txBody>
          <a:bodyPr>
            <a:normAutofit/>
          </a:bodyPr>
          <a:lstStyle/>
          <a:p>
            <a:r>
              <a:rPr lang="zh-CN" altLang="en-US" sz="2400" dirty="0" smtClean="0">
                <a:latin typeface="Bahnschrift" panose="020B0502040204020203" pitchFamily="34" charset="0"/>
                <a:ea typeface="黑体" panose="02010609060101010101" pitchFamily="49" charset="-122"/>
              </a:rPr>
              <a:t>五</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认证</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RESTful API</a:t>
            </a:r>
            <a:r>
              <a:rPr lang="zh-CN" altLang="en-US" sz="2000" dirty="0" smtClean="0">
                <a:latin typeface="Bahnschrift" panose="020B0502040204020203" pitchFamily="34" charset="0"/>
                <a:ea typeface="黑体" panose="02010609060101010101" pitchFamily="49" charset="-122"/>
              </a:rPr>
              <a:t>无状态的，每个请求都要自带凭证。</a:t>
            </a:r>
            <a:endParaRPr lang="en-US" altLang="zh-CN" sz="2000" dirty="0" smtClean="0">
              <a:latin typeface="Bahnschrift" panose="020B0502040204020203" pitchFamily="34" charset="0"/>
              <a:ea typeface="黑体" panose="02010609060101010101" pitchFamily="49" charset="-122"/>
            </a:endParaRPr>
          </a:p>
          <a:p>
            <a:pPr lvl="1"/>
            <a:r>
              <a:rPr lang="zh-CN" altLang="en-US" sz="2000" dirty="0" smtClean="0">
                <a:latin typeface="Bahnschrift" panose="020B0502040204020203" pitchFamily="34" charset="0"/>
                <a:ea typeface="黑体" panose="02010609060101010101" pitchFamily="49" charset="-122"/>
              </a:rPr>
              <a:t>使用基于</a:t>
            </a:r>
            <a:r>
              <a:rPr lang="en-US" altLang="zh-CN" sz="2000" dirty="0" smtClean="0">
                <a:latin typeface="Bahnschrift" panose="020B0502040204020203" pitchFamily="34" charset="0"/>
                <a:ea typeface="黑体" panose="02010609060101010101" pitchFamily="49" charset="-122"/>
              </a:rPr>
              <a:t>SSL</a:t>
            </a:r>
            <a:r>
              <a:rPr lang="zh-CN" altLang="en-US" sz="2000" dirty="0" smtClean="0">
                <a:latin typeface="Bahnschrift" panose="020B0502040204020203" pitchFamily="34" charset="0"/>
                <a:ea typeface="黑体" panose="02010609060101010101" pitchFamily="49" charset="-122"/>
              </a:rPr>
              <a:t>来保证传输安全的</a:t>
            </a:r>
            <a:r>
              <a:rPr lang="en-US" altLang="zh-CN" sz="2000" dirty="0" err="1" smtClean="0">
                <a:latin typeface="Bahnschrift" panose="020B0502040204020203" pitchFamily="34" charset="0"/>
                <a:ea typeface="黑体" panose="02010609060101010101" pitchFamily="49" charset="-122"/>
              </a:rPr>
              <a:t>OAauth</a:t>
            </a:r>
            <a:r>
              <a:rPr lang="en-US" altLang="zh-CN" sz="2000" dirty="0" smtClean="0">
                <a:latin typeface="Bahnschrift" panose="020B0502040204020203" pitchFamily="34" charset="0"/>
                <a:ea typeface="黑体" panose="02010609060101010101" pitchFamily="49" charset="-122"/>
              </a:rPr>
              <a:t> 2</a:t>
            </a:r>
            <a:endParaRPr lang="en-US" altLang="zh-CN" sz="20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六</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缓存</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HTTP</a:t>
            </a:r>
            <a:r>
              <a:rPr lang="zh-CN" altLang="en-US" sz="2000" dirty="0">
                <a:latin typeface="Bahnschrift" panose="020B0502040204020203" pitchFamily="34" charset="0"/>
                <a:ea typeface="黑体" panose="02010609060101010101" pitchFamily="49" charset="-122"/>
              </a:rPr>
              <a:t>自</a:t>
            </a:r>
            <a:r>
              <a:rPr lang="zh-CN" altLang="en-US" sz="2000" dirty="0" smtClean="0">
                <a:latin typeface="Bahnschrift" panose="020B0502040204020203" pitchFamily="34" charset="0"/>
                <a:ea typeface="黑体" panose="02010609060101010101" pitchFamily="49" charset="-122"/>
              </a:rPr>
              <a:t>带缓存框架</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使用时需要加入一些头信息</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err="1" smtClean="0">
                <a:latin typeface="Bahnschrift" panose="020B0502040204020203" pitchFamily="34" charset="0"/>
                <a:ea typeface="黑体" panose="02010609060101010101" pitchFamily="49" charset="-122"/>
                <a:hlinkClick r:id="rId3"/>
              </a:rPr>
              <a:t>Etag</a:t>
            </a:r>
            <a:r>
              <a:rPr lang="en-US" altLang="zh-CN" sz="2000" dirty="0" smtClean="0">
                <a:latin typeface="Bahnschrift" panose="020B0502040204020203" pitchFamily="34" charset="0"/>
                <a:ea typeface="黑体" panose="02010609060101010101" pitchFamily="49" charset="-122"/>
              </a:rPr>
              <a:t>   :</a:t>
            </a:r>
            <a:endParaRPr lang="sv-SE" altLang="zh-CN" sz="2000" dirty="0" smtClean="0">
              <a:latin typeface="Bahnschrift" panose="020B0502040204020203" pitchFamily="34" charset="0"/>
              <a:ea typeface="黑体" panose="02010609060101010101" pitchFamily="49" charset="-122"/>
            </a:endParaRPr>
          </a:p>
          <a:p>
            <a:pPr marL="457200" lvl="1" indent="0">
              <a:buNone/>
            </a:pPr>
            <a:r>
              <a:rPr lang="sv-SE" altLang="zh-CN" sz="2000" dirty="0" smtClean="0">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ETag</a:t>
            </a:r>
            <a:r>
              <a:rPr lang="sv-SE" altLang="zh-CN" sz="2000" dirty="0">
                <a:solidFill>
                  <a:schemeClr val="bg1">
                    <a:lumMod val="50000"/>
                  </a:schemeClr>
                </a:solidFill>
                <a:latin typeface="Bahnschrift" panose="020B0502040204020203" pitchFamily="34" charset="0"/>
                <a:ea typeface="黑体" panose="02010609060101010101" pitchFamily="49" charset="-122"/>
              </a:rPr>
              <a:t>: W/"&lt;etag_value</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&gt;”</a:t>
            </a:r>
            <a:r>
              <a:rPr lang="sv-SE" altLang="zh-CN" sz="2000" dirty="0">
                <a:solidFill>
                  <a:schemeClr val="bg1">
                    <a:lumMod val="50000"/>
                  </a:schemeClr>
                </a:solidFill>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   ETag</a:t>
            </a:r>
            <a:r>
              <a:rPr lang="sv-SE" altLang="zh-CN" sz="2000" dirty="0">
                <a:solidFill>
                  <a:schemeClr val="bg1">
                    <a:lumMod val="50000"/>
                  </a:schemeClr>
                </a:solidFill>
                <a:latin typeface="Bahnschrift" panose="020B0502040204020203" pitchFamily="34" charset="0"/>
                <a:ea typeface="黑体" panose="02010609060101010101" pitchFamily="49" charset="-122"/>
              </a:rPr>
              <a:t>: "&lt;etag_value&gt;"</a:t>
            </a:r>
            <a:endParaRPr lang="en-US" altLang="zh-CN" sz="2000" dirty="0">
              <a:solidFill>
                <a:schemeClr val="bg1">
                  <a:lumMod val="50000"/>
                </a:schemeClr>
              </a:solidFill>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hlinkClick r:id="rId4"/>
              </a:rPr>
              <a:t>Last-Modified</a:t>
            </a:r>
            <a:endParaRPr lang="en-US" altLang="zh-CN" sz="2000" dirty="0" smtClean="0">
              <a:latin typeface="Bahnschrift" panose="020B0502040204020203" pitchFamily="34" charset="0"/>
              <a:ea typeface="黑体" panose="02010609060101010101" pitchFamily="49" charset="-122"/>
            </a:endParaRPr>
          </a:p>
          <a:p>
            <a:pPr marL="457200" lvl="1" indent="0">
              <a:buNone/>
            </a:pPr>
            <a:r>
              <a:rPr lang="en-US" altLang="zh-CN" sz="2000" dirty="0">
                <a:latin typeface="Bahnschrift" panose="020B0502040204020203" pitchFamily="34" charset="0"/>
                <a:ea typeface="黑体" panose="02010609060101010101" pitchFamily="49" charset="-122"/>
              </a:rPr>
              <a:t>   </a:t>
            </a:r>
            <a:r>
              <a:rPr lang="en-US" altLang="zh-CN" sz="1800" dirty="0">
                <a:latin typeface="Bahnschrift" panose="020B0502040204020203" pitchFamily="34" charset="0"/>
                <a:ea typeface="黑体" panose="02010609060101010101" pitchFamily="49" charset="-122"/>
              </a:rPr>
              <a:t> </a:t>
            </a:r>
            <a:r>
              <a:rPr lang="en-US" altLang="zh-CN" dirty="0" smtClean="0">
                <a:solidFill>
                  <a:schemeClr val="bg1">
                    <a:lumMod val="50000"/>
                  </a:schemeClr>
                </a:solidFill>
                <a:latin typeface="Bahnschrift" panose="020B0502040204020203" pitchFamily="34" charset="0"/>
                <a:ea typeface="黑体" panose="02010609060101010101" pitchFamily="49" charset="-122"/>
              </a:rPr>
              <a:t>Last-Modified</a:t>
            </a:r>
            <a:r>
              <a:rPr lang="en-US" altLang="zh-CN" dirty="0">
                <a:solidFill>
                  <a:schemeClr val="bg1">
                    <a:lumMod val="50000"/>
                  </a:schemeClr>
                </a:solidFill>
                <a:latin typeface="Bahnschrift" panose="020B0502040204020203" pitchFamily="34" charset="0"/>
                <a:ea typeface="黑体" panose="02010609060101010101" pitchFamily="49" charset="-122"/>
              </a:rPr>
              <a:t>: &lt;day-name&gt;, &lt;day&gt; &lt;month&gt; &lt;year&gt; &lt;hour&gt;:&lt;minute&gt;:&lt;second&gt; GMT</a:t>
            </a:r>
          </a:p>
          <a:p>
            <a:pPr lvl="1"/>
            <a:endParaRPr lang="en-US" altLang="zh-CN" dirty="0" smtClean="0">
              <a:latin typeface="Bahnschrift" panose="020B0502040204020203" pitchFamily="34" charset="0"/>
              <a:ea typeface="黑体" panose="02010609060101010101" pitchFamily="49" charset="-122"/>
            </a:endParaRPr>
          </a:p>
          <a:p>
            <a:pPr lvl="1"/>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98343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6891"/>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44129"/>
            <a:ext cx="8596668" cy="4497234"/>
          </a:xfrm>
        </p:spPr>
        <p:txBody>
          <a:bodyPr/>
          <a:lstStyle/>
          <a:p>
            <a:r>
              <a:rPr lang="zh-CN" altLang="en-US" sz="2000" dirty="0">
                <a:latin typeface="Bahnschrift" panose="020B0502040204020203" pitchFamily="34" charset="0"/>
                <a:ea typeface="黑体" panose="02010609060101010101" pitchFamily="49" charset="-122"/>
              </a:rPr>
              <a:t>七</a:t>
            </a:r>
            <a:r>
              <a:rPr lang="en-US" altLang="zh-CN" sz="2000" dirty="0">
                <a:latin typeface="Bahnschrift" panose="020B0502040204020203" pitchFamily="34" charset="0"/>
                <a:ea typeface="黑体" panose="02010609060101010101" pitchFamily="49" charset="-122"/>
              </a:rPr>
              <a:t>. </a:t>
            </a:r>
            <a:r>
              <a:rPr lang="en-US" altLang="zh-CN" sz="2000" b="1" dirty="0"/>
              <a:t>HATEOAS </a:t>
            </a:r>
            <a:r>
              <a:rPr lang="en-US" altLang="zh-CN" sz="2000" dirty="0">
                <a:latin typeface="Bahnschrift" panose="020B0502040204020203" pitchFamily="34" charset="0"/>
                <a:ea typeface="黑体" panose="02010609060101010101" pitchFamily="49" charset="-122"/>
              </a:rPr>
              <a:t>(</a:t>
            </a:r>
            <a:r>
              <a:rPr lang="en-US" altLang="zh-CN" sz="2000" b="1" dirty="0"/>
              <a:t>H</a:t>
            </a:r>
            <a:r>
              <a:rPr lang="en-US" altLang="zh-CN" sz="2000" dirty="0"/>
              <a:t>ypermedia </a:t>
            </a:r>
            <a:r>
              <a:rPr lang="en-US" altLang="zh-CN" sz="2000" b="1" dirty="0"/>
              <a:t>a</a:t>
            </a:r>
            <a:r>
              <a:rPr lang="en-US" altLang="zh-CN" sz="2000" dirty="0"/>
              <a:t>s </a:t>
            </a:r>
            <a:r>
              <a:rPr lang="en-US" altLang="zh-CN" sz="2000" b="1" dirty="0"/>
              <a:t>t</a:t>
            </a:r>
            <a:r>
              <a:rPr lang="en-US" altLang="zh-CN" sz="2000" dirty="0"/>
              <a:t>he </a:t>
            </a:r>
            <a:r>
              <a:rPr lang="en-US" altLang="zh-CN" sz="2000" b="1" dirty="0"/>
              <a:t>E</a:t>
            </a:r>
            <a:r>
              <a:rPr lang="en-US" altLang="zh-CN" sz="2000" dirty="0"/>
              <a:t>ngine </a:t>
            </a:r>
            <a:r>
              <a:rPr lang="en-US" altLang="zh-CN" sz="2000" b="1" dirty="0"/>
              <a:t>o</a:t>
            </a:r>
            <a:r>
              <a:rPr lang="en-US" altLang="zh-CN" sz="2000" dirty="0"/>
              <a:t>f </a:t>
            </a:r>
            <a:r>
              <a:rPr lang="en-US" altLang="zh-CN" sz="2000" b="1" dirty="0"/>
              <a:t>A</a:t>
            </a:r>
            <a:r>
              <a:rPr lang="en-US" altLang="zh-CN" sz="2000" dirty="0"/>
              <a:t>pplication </a:t>
            </a:r>
            <a:r>
              <a:rPr lang="en-US" altLang="zh-CN" sz="2000" b="1" dirty="0"/>
              <a:t>S</a:t>
            </a:r>
            <a:r>
              <a:rPr lang="en-US" altLang="zh-CN" sz="2000" dirty="0"/>
              <a:t>tate</a:t>
            </a:r>
            <a:r>
              <a:rPr lang="en-US" altLang="zh-CN" sz="2000" dirty="0">
                <a:latin typeface="Bahnschrift" panose="020B0502040204020203" pitchFamily="34" charset="0"/>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超媒体作为应用状态的引擎</a:t>
            </a:r>
            <a:r>
              <a:rPr lang="zh-CN" altLang="en-US" dirty="0"/>
              <a:t>，</a:t>
            </a:r>
            <a:r>
              <a:rPr lang="zh-CN" altLang="en-US" dirty="0">
                <a:latin typeface="Bahnschrift" panose="020B0502040204020203" pitchFamily="34" charset="0"/>
                <a:ea typeface="黑体" panose="02010609060101010101" pitchFamily="49" charset="-122"/>
              </a:rPr>
              <a:t>即在返回结果中提供链接</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指向其他</a:t>
            </a:r>
            <a:r>
              <a:rPr lang="en-US" altLang="zh-CN" dirty="0">
                <a:latin typeface="Bahnschrift" panose="020B0502040204020203" pitchFamily="34" charset="0"/>
                <a:ea typeface="黑体" panose="02010609060101010101" pitchFamily="49" charset="-122"/>
              </a:rPr>
              <a:t>API,</a:t>
            </a:r>
            <a:r>
              <a:rPr lang="zh-CN" altLang="en-US" dirty="0">
                <a:latin typeface="Bahnschrift" panose="020B0502040204020203" pitchFamily="34" charset="0"/>
                <a:ea typeface="黑体" panose="02010609060101010101" pitchFamily="49" charset="-122"/>
              </a:rPr>
              <a:t>为用户调用提供指引信息。</a:t>
            </a:r>
            <a:r>
              <a:rPr lang="zh-CN" altLang="en-US" dirty="0" smtClean="0">
                <a:latin typeface="Bahnschrift" panose="020B0502040204020203" pitchFamily="34" charset="0"/>
                <a:ea typeface="黑体" panose="02010609060101010101" pitchFamily="49" charset="-122"/>
              </a:rPr>
              <a:t>如</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当</a:t>
            </a:r>
            <a:r>
              <a:rPr lang="zh-CN" altLang="en-US" dirty="0">
                <a:latin typeface="Bahnschrift" panose="020B0502040204020203" pitchFamily="34" charset="0"/>
                <a:ea typeface="黑体" panose="02010609060101010101" pitchFamily="49" charset="-122"/>
              </a:rPr>
              <a:t>调用</a:t>
            </a:r>
            <a:r>
              <a:rPr lang="en-US" altLang="zh-CN" dirty="0">
                <a:latin typeface="Bahnschrift" panose="020B0502040204020203" pitchFamily="34" charset="0"/>
                <a:ea typeface="黑体" panose="02010609060101010101" pitchFamily="49" charset="-122"/>
                <a:hlinkClick r:id="rId2"/>
              </a:rPr>
              <a:t>http://api.blog.com</a:t>
            </a:r>
            <a:r>
              <a:rPr lang="en-US" altLang="zh-CN" dirty="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时返回</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marL="457200" lvl="1" indent="0">
              <a:buNone/>
            </a:pPr>
            <a:r>
              <a:rPr lang="en-US" altLang="zh-CN" dirty="0" smtClean="0">
                <a:latin typeface="Bahnschrift" panose="020B0502040204020203" pitchFamily="34" charset="0"/>
                <a:ea typeface="黑体" panose="02010609060101010101" pitchFamily="49" charset="-122"/>
              </a:rPr>
              <a:t>        </a:t>
            </a:r>
            <a:r>
              <a:rPr lang="en-US" altLang="zh-CN" dirty="0" err="1" smtClean="0">
                <a:latin typeface="Bahnschrift" panose="020B0502040204020203" pitchFamily="34" charset="0"/>
                <a:ea typeface="黑体" panose="02010609060101010101" pitchFamily="49" charset="-122"/>
              </a:rPr>
              <a:t>rel</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表示与该</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的关系，</a:t>
            </a:r>
            <a:r>
              <a:rPr lang="en-US" altLang="zh-CN" dirty="0" err="1" smtClean="0">
                <a:latin typeface="Bahnschrift" panose="020B0502040204020203" pitchFamily="34" charset="0"/>
                <a:ea typeface="黑体" panose="02010609060101010101" pitchFamily="49" charset="-122"/>
              </a:rPr>
              <a:t>href</a:t>
            </a:r>
            <a:r>
              <a:rPr lang="zh-CN" altLang="en-US" dirty="0" smtClean="0">
                <a:latin typeface="Bahnschrift" panose="020B0502040204020203" pitchFamily="34" charset="0"/>
                <a:ea typeface="黑体" panose="02010609060101010101" pitchFamily="49" charset="-122"/>
              </a:rPr>
              <a:t>表示指引</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的链接，</a:t>
            </a:r>
            <a:r>
              <a:rPr lang="en-US" altLang="zh-CN" dirty="0" smtClean="0">
                <a:latin typeface="Bahnschrift" panose="020B0502040204020203" pitchFamily="34" charset="0"/>
                <a:ea typeface="黑体" panose="02010609060101010101" pitchFamily="49" charset="-122"/>
              </a:rPr>
              <a:t>title</a:t>
            </a:r>
            <a:r>
              <a:rPr lang="zh-CN" altLang="en-US" dirty="0" smtClean="0">
                <a:latin typeface="Bahnschrift" panose="020B0502040204020203" pitchFamily="34" charset="0"/>
                <a:ea typeface="黑体" panose="02010609060101010101" pitchFamily="49" charset="-122"/>
              </a:rPr>
              <a:t>表示</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的标题，</a:t>
            </a:r>
            <a:r>
              <a:rPr lang="en-US" altLang="zh-CN" dirty="0" smtClean="0">
                <a:latin typeface="Bahnschrift" panose="020B0502040204020203" pitchFamily="34" charset="0"/>
                <a:ea typeface="黑体" panose="02010609060101010101" pitchFamily="49" charset="-122"/>
              </a:rPr>
              <a:t>type</a:t>
            </a:r>
            <a:r>
              <a:rPr lang="zh-CN" altLang="en-US" dirty="0" smtClean="0">
                <a:latin typeface="Bahnschrift" panose="020B0502040204020203" pitchFamily="34" charset="0"/>
                <a:ea typeface="黑体" panose="02010609060101010101" pitchFamily="49" charset="-122"/>
              </a:rPr>
              <a:t>表示接受           类型</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p:txBody>
      </p:sp>
      <p:sp>
        <p:nvSpPr>
          <p:cNvPr id="4" name="文本框 3"/>
          <p:cNvSpPr txBox="1"/>
          <p:nvPr/>
        </p:nvSpPr>
        <p:spPr>
          <a:xfrm>
            <a:off x="1438454" y="2569573"/>
            <a:ext cx="6704882" cy="2308324"/>
          </a:xfrm>
          <a:prstGeom prst="rect">
            <a:avLst/>
          </a:prstGeom>
          <a:noFill/>
        </p:spPr>
        <p:txBody>
          <a:bodyPr wrap="square" rtlCol="0">
            <a:spAutoFit/>
          </a:bodyPr>
          <a:lstStyle/>
          <a:p>
            <a:r>
              <a:rPr lang="en-US" altLang="zh-CN" dirty="0">
                <a:solidFill>
                  <a:schemeClr val="bg1">
                    <a:lumMod val="50000"/>
                  </a:schemeClr>
                </a:solidFill>
              </a:rPr>
              <a:t>{</a:t>
            </a:r>
          </a:p>
          <a:p>
            <a:r>
              <a:rPr lang="en-US" altLang="zh-CN" dirty="0">
                <a:solidFill>
                  <a:schemeClr val="bg1">
                    <a:lumMod val="50000"/>
                  </a:schemeClr>
                </a:solidFill>
              </a:rPr>
              <a:t>    "link": {</a:t>
            </a:r>
          </a:p>
          <a:p>
            <a:r>
              <a:rPr lang="en-US" altLang="zh-CN" dirty="0">
                <a:solidFill>
                  <a:schemeClr val="bg1">
                    <a:lumMod val="50000"/>
                  </a:schemeClr>
                </a:solidFill>
              </a:rPr>
              <a:t>        "</a:t>
            </a:r>
            <a:r>
              <a:rPr lang="en-US" altLang="zh-CN" dirty="0" err="1">
                <a:solidFill>
                  <a:schemeClr val="bg1">
                    <a:lumMod val="50000"/>
                  </a:schemeClr>
                </a:solidFill>
              </a:rPr>
              <a:t>rel</a:t>
            </a:r>
            <a:r>
              <a:rPr lang="en-US" altLang="zh-CN" dirty="0">
                <a:solidFill>
                  <a:schemeClr val="bg1">
                    <a:lumMod val="50000"/>
                  </a:schemeClr>
                </a:solidFill>
              </a:rPr>
              <a:t>": "collection https://</a:t>
            </a:r>
            <a:r>
              <a:rPr lang="en-US" altLang="zh-CN" dirty="0" smtClean="0">
                <a:solidFill>
                  <a:schemeClr val="bg1">
                    <a:lumMod val="50000"/>
                  </a:schemeClr>
                </a:solidFill>
              </a:rPr>
              <a:t>www.blog.com/blogs",</a:t>
            </a:r>
            <a:endParaRPr lang="en-US" altLang="zh-CN" dirty="0">
              <a:solidFill>
                <a:schemeClr val="bg1">
                  <a:lumMod val="50000"/>
                </a:schemeClr>
              </a:solidFill>
            </a:endParaRPr>
          </a:p>
          <a:p>
            <a:r>
              <a:rPr lang="en-US" altLang="zh-CN" dirty="0">
                <a:solidFill>
                  <a:schemeClr val="bg1">
                    <a:lumMod val="50000"/>
                  </a:schemeClr>
                </a:solidFill>
              </a:rPr>
              <a:t>        "</a:t>
            </a:r>
            <a:r>
              <a:rPr lang="en-US" altLang="zh-CN" dirty="0" err="1">
                <a:solidFill>
                  <a:schemeClr val="bg1">
                    <a:lumMod val="50000"/>
                  </a:schemeClr>
                </a:solidFill>
              </a:rPr>
              <a:t>href</a:t>
            </a:r>
            <a:r>
              <a:rPr lang="en-US" altLang="zh-CN" dirty="0">
                <a:solidFill>
                  <a:schemeClr val="bg1">
                    <a:lumMod val="50000"/>
                  </a:schemeClr>
                </a:solidFill>
              </a:rPr>
              <a:t>": "https://</a:t>
            </a:r>
            <a:r>
              <a:rPr lang="en-US" altLang="zh-CN" dirty="0" smtClean="0">
                <a:solidFill>
                  <a:schemeClr val="bg1">
                    <a:lumMod val="50000"/>
                  </a:schemeClr>
                </a:solidFill>
              </a:rPr>
              <a:t>api.blog.com/blogs",</a:t>
            </a:r>
            <a:endParaRPr lang="en-US" altLang="zh-CN" dirty="0">
              <a:solidFill>
                <a:schemeClr val="bg1">
                  <a:lumMod val="50000"/>
                </a:schemeClr>
              </a:solidFill>
            </a:endParaRPr>
          </a:p>
          <a:p>
            <a:r>
              <a:rPr lang="en-US" altLang="zh-CN" dirty="0">
                <a:solidFill>
                  <a:schemeClr val="bg1">
                    <a:lumMod val="50000"/>
                  </a:schemeClr>
                </a:solidFill>
              </a:rPr>
              <a:t>        "title": "List of </a:t>
            </a:r>
            <a:r>
              <a:rPr lang="en-US" altLang="zh-CN" dirty="0" smtClean="0">
                <a:solidFill>
                  <a:schemeClr val="bg1">
                    <a:lumMod val="50000"/>
                  </a:schemeClr>
                </a:solidFill>
              </a:rPr>
              <a:t>blogs",</a:t>
            </a:r>
            <a:endParaRPr lang="en-US" altLang="zh-CN" dirty="0">
              <a:solidFill>
                <a:schemeClr val="bg1">
                  <a:lumMod val="50000"/>
                </a:schemeClr>
              </a:solidFill>
            </a:endParaRPr>
          </a:p>
          <a:p>
            <a:r>
              <a:rPr lang="en-US" altLang="zh-CN" dirty="0">
                <a:solidFill>
                  <a:schemeClr val="bg1">
                    <a:lumMod val="50000"/>
                  </a:schemeClr>
                </a:solidFill>
              </a:rPr>
              <a:t>        "type": "application/</a:t>
            </a:r>
            <a:r>
              <a:rPr lang="en-US" altLang="zh-CN" dirty="0" err="1">
                <a:solidFill>
                  <a:schemeClr val="bg1">
                    <a:lumMod val="50000"/>
                  </a:schemeClr>
                </a:solidFill>
              </a:rPr>
              <a:t>vnd.yourformat+json</a:t>
            </a:r>
            <a:r>
              <a:rPr lang="en-US" altLang="zh-CN" dirty="0">
                <a:solidFill>
                  <a:schemeClr val="bg1">
                    <a:lumMod val="50000"/>
                  </a:schemeClr>
                </a:solidFill>
              </a:rPr>
              <a:t>"</a:t>
            </a:r>
          </a:p>
          <a:p>
            <a:r>
              <a:rPr lang="en-US" altLang="zh-CN" dirty="0">
                <a:solidFill>
                  <a:schemeClr val="bg1">
                    <a:lumMod val="50000"/>
                  </a:schemeClr>
                </a:solidFill>
              </a:rPr>
              <a:t>    }</a:t>
            </a:r>
          </a:p>
          <a:p>
            <a:r>
              <a:rPr lang="en-US" altLang="zh-CN" dirty="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519858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9253"/>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828801"/>
            <a:ext cx="8596668" cy="4212562"/>
          </a:xfrm>
        </p:spPr>
        <p:txBody>
          <a:bodyPr/>
          <a:lstStyle/>
          <a:p>
            <a:r>
              <a:rPr lang="zh-CN" altLang="en-US" sz="2400" dirty="0" smtClean="0">
                <a:latin typeface="Bahnschrift" panose="020B0502040204020203" pitchFamily="34" charset="0"/>
                <a:ea typeface="黑体" panose="02010609060101010101" pitchFamily="49" charset="-122"/>
              </a:rPr>
              <a:t>八</a:t>
            </a:r>
            <a:r>
              <a:rPr lang="en-US" altLang="zh-CN" sz="2400" dirty="0" smtClean="0">
                <a:latin typeface="Bahnschrift" panose="020B0502040204020203" pitchFamily="34" charset="0"/>
                <a:ea typeface="黑体" panose="02010609060101010101" pitchFamily="49" charset="-122"/>
              </a:rPr>
              <a:t>. HTTP Request Method</a:t>
            </a:r>
            <a:r>
              <a:rPr lang="zh-CN" altLang="en-US" sz="2400" dirty="0" smtClean="0">
                <a:latin typeface="Bahnschrift" panose="020B0502040204020203" pitchFamily="34" charset="0"/>
                <a:ea typeface="黑体" panose="02010609060101010101" pitchFamily="49" charset="-122"/>
              </a:rPr>
              <a:t>覆盖</a:t>
            </a:r>
            <a:endParaRPr lang="en-US" altLang="zh-CN" sz="24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一些老的</a:t>
            </a:r>
            <a:r>
              <a:rPr lang="en-US" altLang="zh-CN" dirty="0" smtClean="0">
                <a:latin typeface="Bahnschrift" panose="020B0502040204020203" pitchFamily="34" charset="0"/>
                <a:ea typeface="黑体" panose="02010609060101010101" pitchFamily="49" charset="-122"/>
              </a:rPr>
              <a:t>HTTP Client</a:t>
            </a:r>
            <a:r>
              <a:rPr lang="zh-CN" altLang="en-US" dirty="0" smtClean="0">
                <a:latin typeface="Bahnschrift" panose="020B0502040204020203" pitchFamily="34" charset="0"/>
                <a:ea typeface="黑体" panose="02010609060101010101" pitchFamily="49" charset="-122"/>
              </a:rPr>
              <a:t>只支持</a:t>
            </a:r>
            <a:r>
              <a:rPr lang="en-US" altLang="zh-CN" dirty="0" smtClean="0">
                <a:latin typeface="Bahnschrift" panose="020B0502040204020203" pitchFamily="34" charset="0"/>
                <a:ea typeface="黑体" panose="02010609060101010101" pitchFamily="49" charset="-122"/>
              </a:rPr>
              <a:t>GET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POST</a:t>
            </a:r>
            <a:r>
              <a:rPr lang="zh-CN" altLang="en-US" dirty="0" smtClean="0">
                <a:latin typeface="Bahnschrift" panose="020B0502040204020203" pitchFamily="34" charset="0"/>
                <a:ea typeface="黑体" panose="02010609060101010101" pitchFamily="49" charset="-122"/>
              </a:rPr>
              <a:t>请求，为了兼容这些</a:t>
            </a:r>
            <a:r>
              <a:rPr lang="en-US" altLang="zh-CN" dirty="0" smtClean="0">
                <a:latin typeface="Bahnschrift" panose="020B0502040204020203" pitchFamily="34" charset="0"/>
                <a:ea typeface="黑体" panose="02010609060101010101" pitchFamily="49" charset="-122"/>
              </a:rPr>
              <a:t>Client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需要覆盖</a:t>
            </a:r>
            <a:r>
              <a:rPr lang="en-US" altLang="zh-CN" dirty="0" smtClean="0">
                <a:latin typeface="Bahnschrift" panose="020B0502040204020203" pitchFamily="34" charset="0"/>
                <a:ea typeface="黑体" panose="02010609060101010101" pitchFamily="49" charset="-122"/>
              </a:rPr>
              <a:t>HTTP</a:t>
            </a:r>
            <a:r>
              <a:rPr lang="zh-CN" altLang="en-US" dirty="0" smtClean="0">
                <a:latin typeface="Bahnschrift" panose="020B0502040204020203" pitchFamily="34" charset="0"/>
                <a:ea typeface="黑体" panose="02010609060101010101" pitchFamily="49" charset="-122"/>
              </a:rPr>
              <a:t>方法，一般做法是</a:t>
            </a:r>
            <a:r>
              <a:rPr lang="en-US" altLang="zh-CN" dirty="0" smtClean="0">
                <a:latin typeface="Bahnschrift" panose="020B0502040204020203" pitchFamily="34" charset="0"/>
                <a:ea typeface="黑体" panose="02010609060101010101" pitchFamily="49" charset="-122"/>
              </a:rPr>
              <a:t>HTTP POST</a:t>
            </a:r>
            <a:r>
              <a:rPr lang="zh-CN" altLang="en-US" dirty="0" smtClean="0">
                <a:latin typeface="Bahnschrift" panose="020B0502040204020203" pitchFamily="34" charset="0"/>
                <a:ea typeface="黑体" panose="02010609060101010101" pitchFamily="49" charset="-122"/>
              </a:rPr>
              <a:t>请求会有一个</a:t>
            </a:r>
            <a:r>
              <a:rPr lang="en-US" altLang="zh-CN" dirty="0" smtClean="0">
                <a:latin typeface="Bahnschrift" panose="020B0502040204020203" pitchFamily="34" charset="0"/>
                <a:ea typeface="黑体" panose="02010609060101010101" pitchFamily="49" charset="-122"/>
              </a:rPr>
              <a:t>X-HTTP-Method-Override</a:t>
            </a:r>
            <a:r>
              <a:rPr lang="zh-CN" altLang="en-US" dirty="0" smtClean="0">
                <a:latin typeface="Bahnschrift" panose="020B0502040204020203" pitchFamily="34" charset="0"/>
                <a:ea typeface="黑体" panose="02010609060101010101" pitchFamily="49" charset="-122"/>
              </a:rPr>
              <a:t>请求头，其值为</a:t>
            </a:r>
            <a:r>
              <a:rPr lang="en-US" altLang="zh-CN" dirty="0" smtClean="0">
                <a:latin typeface="Bahnschrift" panose="020B0502040204020203" pitchFamily="34" charset="0"/>
                <a:ea typeface="黑体" panose="02010609060101010101" pitchFamily="49" charset="-122"/>
              </a:rPr>
              <a:t>PUT,PATCH,DELETE</a:t>
            </a:r>
            <a:r>
              <a:rPr lang="zh-CN" altLang="en-US" dirty="0" smtClean="0">
                <a:latin typeface="Bahnschrift" panose="020B0502040204020203" pitchFamily="34" charset="0"/>
                <a:ea typeface="黑体" panose="02010609060101010101" pitchFamily="49" charset="-122"/>
              </a:rPr>
              <a:t>之一</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以此兼容请求。</a:t>
            </a:r>
            <a:endParaRPr lang="en-US" altLang="zh-CN" dirty="0" smtClean="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九</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限制速度</a:t>
            </a:r>
            <a:endParaRPr lang="en-US" altLang="zh-CN" sz="2400" dirty="0" smtClean="0">
              <a:latin typeface="Bahnschrift" panose="020B0502040204020203" pitchFamily="34" charset="0"/>
              <a:ea typeface="黑体" panose="02010609060101010101" pitchFamily="49" charset="-122"/>
            </a:endParaRPr>
          </a:p>
          <a:p>
            <a:pPr lvl="1"/>
            <a:r>
              <a:rPr lang="zh-CN" altLang="en-US" sz="1800" dirty="0" smtClean="0">
                <a:latin typeface="Bahnschrift" panose="020B0502040204020203" pitchFamily="34" charset="0"/>
                <a:ea typeface="黑体" panose="02010609060101010101" pitchFamily="49" charset="-122"/>
              </a:rPr>
              <a:t>避免请求泛滥，</a:t>
            </a:r>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引入状态码</a:t>
            </a:r>
            <a:r>
              <a:rPr lang="en-US" altLang="zh-CN" sz="1800" dirty="0" smtClean="0">
                <a:latin typeface="Bahnschrift" panose="020B0502040204020203" pitchFamily="34" charset="0"/>
                <a:ea typeface="黑体" panose="02010609060101010101" pitchFamily="49" charset="-122"/>
              </a:rPr>
              <a:t>429(</a:t>
            </a:r>
            <a:r>
              <a:rPr lang="en-US" altLang="zh-CN" sz="1800" dirty="0">
                <a:latin typeface="Bahnschrift" panose="020B0502040204020203" pitchFamily="34" charset="0"/>
                <a:ea typeface="黑体" panose="02010609060101010101" pitchFamily="49" charset="-122"/>
              </a:rPr>
              <a:t>Too Many Requests </a:t>
            </a:r>
            <a:r>
              <a:rPr lang="en-US" altLang="zh-CN" sz="1800" dirty="0" smtClean="0">
                <a:latin typeface="Bahnschrift" panose="020B0502040204020203" pitchFamily="34" charset="0"/>
                <a:ea typeface="黑体" panose="02010609060101010101" pitchFamily="49" charset="-122"/>
              </a:rPr>
              <a:t>)</a:t>
            </a:r>
          </a:p>
          <a:p>
            <a:pPr lvl="1"/>
            <a:r>
              <a:rPr lang="zh-CN" altLang="en-US" sz="1800" dirty="0" smtClean="0">
                <a:latin typeface="Bahnschrift" panose="020B0502040204020203" pitchFamily="34" charset="0"/>
                <a:ea typeface="黑体" panose="02010609060101010101" pitchFamily="49" charset="-122"/>
              </a:rPr>
              <a:t>一般地，是返回头信息</a:t>
            </a:r>
            <a:r>
              <a:rPr lang="en-US" altLang="zh-CN" sz="1800" dirty="0" smtClean="0">
                <a:latin typeface="Bahnschrift" panose="020B0502040204020203" pitchFamily="34" charset="0"/>
                <a:ea typeface="黑体" panose="02010609060101010101" pitchFamily="49" charset="-122"/>
              </a:rPr>
              <a:t>(</a:t>
            </a:r>
            <a:r>
              <a:rPr lang="zh-CN" altLang="en-US" sz="1800" dirty="0">
                <a:latin typeface="Bahnschrift" panose="020B0502040204020203" pitchFamily="34" charset="0"/>
                <a:ea typeface="黑体" panose="02010609060101010101" pitchFamily="49" charset="-122"/>
              </a:rPr>
              <a:t>依照</a:t>
            </a:r>
            <a:r>
              <a:rPr lang="en-US" altLang="zh-CN" sz="1800" dirty="0">
                <a:latin typeface="Bahnschrift" panose="020B0502040204020203" pitchFamily="34" charset="0"/>
                <a:ea typeface="黑体" panose="02010609060101010101" pitchFamily="49" charset="-122"/>
              </a:rPr>
              <a:t>twitter</a:t>
            </a:r>
            <a:r>
              <a:rPr lang="zh-CN" altLang="en-US" sz="1800" dirty="0">
                <a:latin typeface="Bahnschrift" panose="020B0502040204020203" pitchFamily="34" charset="0"/>
                <a:ea typeface="黑体" panose="02010609060101010101" pitchFamily="49" charset="-122"/>
              </a:rPr>
              <a:t>的命名规则</a:t>
            </a:r>
            <a:r>
              <a:rPr lang="en-US" altLang="zh-CN" sz="1800" dirty="0" smtClean="0">
                <a:latin typeface="Bahnschrift" panose="020B0502040204020203" pitchFamily="34" charset="0"/>
                <a:ea typeface="黑体" panose="02010609060101010101" pitchFamily="49" charset="-122"/>
              </a:rPr>
              <a:t>)</a:t>
            </a:r>
          </a:p>
          <a:p>
            <a:pPr lvl="2" latinLnBrk="1"/>
            <a:r>
              <a:rPr lang="en-US" altLang="zh-CN" dirty="0">
                <a:latin typeface="Bahnschrift" panose="020B0502040204020203" pitchFamily="34" charset="0"/>
                <a:ea typeface="黑体" panose="02010609060101010101" pitchFamily="49" charset="-122"/>
              </a:rPr>
              <a:t>X-Rate-Limit-Limit :</a:t>
            </a:r>
            <a:r>
              <a:rPr lang="zh-CN" altLang="en-US" dirty="0">
                <a:latin typeface="Bahnschrift" panose="020B0502040204020203" pitchFamily="34" charset="0"/>
                <a:ea typeface="黑体" panose="02010609060101010101" pitchFamily="49" charset="-122"/>
              </a:rPr>
              <a:t>当前时间段允许的并发请求数</a:t>
            </a:r>
          </a:p>
          <a:p>
            <a:pPr lvl="2" latinLnBrk="1"/>
            <a:r>
              <a:rPr lang="en-US" altLang="zh-CN" dirty="0">
                <a:latin typeface="Bahnschrift" panose="020B0502040204020203" pitchFamily="34" charset="0"/>
                <a:ea typeface="黑体" panose="02010609060101010101" pitchFamily="49" charset="-122"/>
              </a:rPr>
              <a:t>X-Rate-Limit-Remaining:</a:t>
            </a:r>
            <a:r>
              <a:rPr lang="zh-CN" altLang="en-US" dirty="0">
                <a:latin typeface="Bahnschrift" panose="020B0502040204020203" pitchFamily="34" charset="0"/>
                <a:ea typeface="黑体" panose="02010609060101010101" pitchFamily="49" charset="-122"/>
              </a:rPr>
              <a:t>当前时间段保留的请求数。</a:t>
            </a:r>
          </a:p>
          <a:p>
            <a:pPr lvl="2" latinLnBrk="1"/>
            <a:r>
              <a:rPr lang="en-US" altLang="zh-CN" dirty="0">
                <a:latin typeface="Bahnschrift" panose="020B0502040204020203" pitchFamily="34" charset="0"/>
                <a:ea typeface="黑体" panose="02010609060101010101" pitchFamily="49" charset="-122"/>
              </a:rPr>
              <a:t>X-Rate-Limit-Reset:</a:t>
            </a:r>
            <a:r>
              <a:rPr lang="zh-CN" altLang="en-US" dirty="0">
                <a:latin typeface="Bahnschrift" panose="020B0502040204020203" pitchFamily="34" charset="0"/>
                <a:ea typeface="黑体" panose="02010609060101010101" pitchFamily="49" charset="-122"/>
              </a:rPr>
              <a:t>当前时间段剩余秒数</a:t>
            </a:r>
          </a:p>
          <a:p>
            <a:pPr lvl="1"/>
            <a:endParaRPr lang="en-US" altLang="zh-CN" dirty="0" smtClean="0">
              <a:latin typeface="Bahnschrift" panose="020B0502040204020203" pitchFamily="34" charset="0"/>
              <a:ea typeface="黑体" panose="02010609060101010101" pitchFamily="49" charset="-122"/>
            </a:endParaRPr>
          </a:p>
          <a:p>
            <a:pPr lvl="1"/>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82014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a:xfrm>
            <a:off x="677334" y="2160590"/>
            <a:ext cx="8596668" cy="3125514"/>
          </a:xfrm>
        </p:spPr>
        <p:txBody>
          <a:bodyPr>
            <a:normAutofit/>
          </a:bodyPr>
          <a:lstStyle/>
          <a:p>
            <a:r>
              <a:rPr lang="it-IT" altLang="zh-CN" sz="2800" dirty="0" smtClean="0">
                <a:solidFill>
                  <a:schemeClr val="tx2"/>
                </a:solidFill>
                <a:latin typeface="Bahnschrift" panose="020B0502040204020203" pitchFamily="34" charset="0"/>
                <a:ea typeface="Microsoft JhengHei" panose="020B0604030504040204" pitchFamily="34" charset="-120"/>
              </a:rPr>
              <a:t>API </a:t>
            </a:r>
            <a:r>
              <a:rPr lang="it-IT" altLang="zh-CN" sz="2800" dirty="0">
                <a:solidFill>
                  <a:schemeClr val="tx2"/>
                </a:solidFill>
                <a:latin typeface="Bahnschrift" panose="020B0502040204020203" pitchFamily="34" charset="0"/>
                <a:ea typeface="Microsoft JhengHei" panose="020B0604030504040204" pitchFamily="34" charset="-120"/>
              </a:rPr>
              <a:t>Blueprint</a:t>
            </a:r>
            <a:r>
              <a:rPr lang="it-IT" altLang="zh-CN" sz="2800" dirty="0" smtClean="0">
                <a:solidFill>
                  <a:schemeClr val="tx2"/>
                </a:solidFill>
                <a:latin typeface="Bahnschrift" panose="020B0502040204020203" pitchFamily="34" charset="0"/>
                <a:ea typeface="Microsoft JhengHei" panose="020B0604030504040204" pitchFamily="34" charset="-120"/>
              </a:rPr>
              <a:t>( </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2"/>
              </a:rPr>
              <a:t>://apiblueprint.org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apidocjs( </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http</a:t>
            </a:r>
            <a:r>
              <a:rPr lang="it-IT" altLang="zh-CN" sz="2800" dirty="0">
                <a:solidFill>
                  <a:schemeClr val="tx2"/>
                </a:solidFill>
                <a:latin typeface="Bahnschrift" panose="020B0502040204020203" pitchFamily="34" charset="0"/>
                <a:ea typeface="Microsoft JhengHei" panose="020B0604030504040204" pitchFamily="34" charset="-120"/>
                <a:hlinkClick r:id="rId3"/>
              </a:rPr>
              <a:t>://apidocjs.com</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raml( </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4"/>
              </a:rPr>
              <a:t>://raml.org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swagger( </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5"/>
              </a:rPr>
              <a:t>://swagger.io</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zh-CN" altLang="en-US" sz="2800" dirty="0">
              <a:solidFill>
                <a:schemeClr val="tx2"/>
              </a:solidFill>
              <a:latin typeface="Bahnschrift" panose="020B0502040204020203" pitchFamily="34" charset="0"/>
              <a:ea typeface="Microsoft JhengHei" panose="020B0604030504040204" pitchFamily="34" charset="-120"/>
            </a:endParaRPr>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介绍</a:t>
            </a:r>
          </a:p>
        </p:txBody>
      </p:sp>
      <p:sp>
        <p:nvSpPr>
          <p:cNvPr id="3" name="内容占位符 2"/>
          <p:cNvSpPr>
            <a:spLocks noGrp="1"/>
          </p:cNvSpPr>
          <p:nvPr>
            <p:ph idx="1"/>
          </p:nvPr>
        </p:nvSpPr>
        <p:spPr/>
        <p:txBody>
          <a:bodyPr>
            <a:normAutofit/>
          </a:bodyPr>
          <a:lstStyle/>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是</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文档描述工具，</a:t>
            </a:r>
            <a:r>
              <a:rPr lang="en-US" altLang="zh-CN" sz="2400" dirty="0">
                <a:latin typeface="Bahnschrift" panose="020B0502040204020203" pitchFamily="34" charset="0"/>
                <a:ea typeface="黑体" panose="02010609060101010101" pitchFamily="49" charset="-122"/>
              </a:rPr>
              <a:t>Swagger</a:t>
            </a:r>
            <a:r>
              <a:rPr lang="zh-CN" altLang="en-US" sz="2400" dirty="0">
                <a:latin typeface="Bahnschrift" panose="020B0502040204020203" pitchFamily="34" charset="0"/>
                <a:ea typeface="黑体" panose="02010609060101010101" pitchFamily="49" charset="-122"/>
              </a:rPr>
              <a:t>与语言</a:t>
            </a:r>
            <a:r>
              <a:rPr lang="zh-CN" altLang="en-US" sz="2400" dirty="0" smtClean="0">
                <a:latin typeface="Bahnschrift" panose="020B0502040204020203" pitchFamily="34" charset="0"/>
                <a:ea typeface="黑体" panose="02010609060101010101" pitchFamily="49" charset="-122"/>
              </a:rPr>
              <a:t>无关</a:t>
            </a:r>
            <a:endParaRPr lang="en-US" altLang="zh-CN" sz="24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参与</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Design</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Build</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Document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Test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Standardize</a:t>
            </a:r>
            <a:r>
              <a:rPr lang="zh-CN" altLang="en-US" sz="2400" dirty="0" smtClean="0">
                <a:latin typeface="Bahnschrift" panose="020B0502040204020203" pitchFamily="34" charset="0"/>
                <a:ea typeface="黑体" panose="02010609060101010101" pitchFamily="49" charset="-122"/>
              </a:rPr>
              <a:t>的整个过程</a:t>
            </a:r>
            <a:endParaRPr lang="en-US" altLang="zh-CN" sz="2400"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不是</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a:t>
            </a:r>
            <a:endParaRPr lang="en-US" altLang="zh-CN" sz="2400" b="1"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可以与</a:t>
            </a:r>
            <a:r>
              <a:rPr lang="en-US" altLang="zh-CN" sz="2400" dirty="0" err="1" smtClean="0">
                <a:latin typeface="Bahnschrift" panose="020B0502040204020203" pitchFamily="34" charset="0"/>
                <a:ea typeface="黑体" panose="02010609060101010101" pitchFamily="49" charset="-122"/>
              </a:rPr>
              <a:t>SpringMVC</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Jersey</a:t>
            </a:r>
            <a:r>
              <a:rPr lang="zh-CN" altLang="en-US" sz="2400" dirty="0" smtClean="0">
                <a:latin typeface="Bahnschrift" panose="020B0502040204020203" pitchFamily="34" charset="0"/>
                <a:ea typeface="黑体" panose="02010609060101010101" pitchFamily="49" charset="-122"/>
              </a:rPr>
              <a:t>等</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框架使用</a:t>
            </a:r>
            <a:endParaRPr lang="en-US" altLang="zh-CN" sz="2400" dirty="0" smtClean="0">
              <a:latin typeface="Bahnschrift" panose="020B0502040204020203" pitchFamily="34" charset="0"/>
              <a:ea typeface="黑体" panose="02010609060101010101" pitchFamily="49" charset="-122"/>
            </a:endParaRPr>
          </a:p>
          <a:p>
            <a:endParaRPr lang="en-US" altLang="zh-CN" sz="2400" dirty="0">
              <a:latin typeface="Bahnschrift" panose="020B0502040204020203" pitchFamily="34" charset="0"/>
              <a:ea typeface="黑体" panose="02010609060101010101" pitchFamily="49" charset="-122"/>
            </a:endParaRPr>
          </a:p>
          <a:p>
            <a:pPr marL="0" indent="0">
              <a:buNone/>
            </a:pPr>
            <a:r>
              <a:rPr lang="en-US" altLang="zh-CN" sz="2400" dirty="0" smtClean="0">
                <a:latin typeface="Bahnschrift" panose="020B0502040204020203" pitchFamily="34" charset="0"/>
                <a:ea typeface="黑体" panose="02010609060101010101" pitchFamily="49" charset="-122"/>
              </a:rPr>
              <a:t>								</a:t>
            </a:r>
            <a:r>
              <a:rPr lang="en-US" altLang="zh-CN" sz="2400" dirty="0" smtClean="0">
                <a:solidFill>
                  <a:schemeClr val="accent1">
                    <a:lumMod val="75000"/>
                  </a:schemeClr>
                </a:solidFill>
                <a:latin typeface="Bahnschrift" panose="020B0502040204020203" pitchFamily="34" charset="0"/>
                <a:ea typeface="黑体" panose="02010609060101010101" pitchFamily="49" charset="-122"/>
              </a:rPr>
              <a:t>https</a:t>
            </a:r>
            <a:r>
              <a:rPr lang="en-US" altLang="zh-CN" sz="2400" dirty="0">
                <a:solidFill>
                  <a:schemeClr val="accent1">
                    <a:lumMod val="75000"/>
                  </a:schemeClr>
                </a:solidFill>
                <a:latin typeface="Bahnschrift" panose="020B0502040204020203" pitchFamily="34" charset="0"/>
                <a:ea typeface="黑体" panose="02010609060101010101" pitchFamily="49" charset="-122"/>
              </a:rPr>
              <a:t>://github.com/swagger-api</a:t>
            </a:r>
          </a:p>
        </p:txBody>
      </p:sp>
    </p:spTree>
    <p:extLst>
      <p:ext uri="{BB962C8B-B14F-4D97-AF65-F5344CB8AC3E}">
        <p14:creationId xmlns:p14="http://schemas.microsoft.com/office/powerpoint/2010/main" val="867534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5726"/>
          </a:xfrm>
        </p:spPr>
        <p:txBody>
          <a:bodyPr>
            <a:normAutofit fontScale="90000"/>
          </a:bodyPr>
          <a:lstStyle/>
          <a:p>
            <a:r>
              <a:rPr lang="en-US" altLang="zh-CN" dirty="0" smtClean="0">
                <a:hlinkClick r:id="rId2"/>
              </a:rPr>
              <a:t>JAVA</a:t>
            </a:r>
            <a:r>
              <a:rPr lang="zh-CN" altLang="en-US" dirty="0" smtClean="0">
                <a:hlinkClick r:id="rId2"/>
              </a:rPr>
              <a:t>中使用</a:t>
            </a:r>
            <a:r>
              <a:rPr lang="en-US" altLang="zh-CN" dirty="0" smtClean="0">
                <a:hlinkClick r:id="rId2"/>
              </a:rPr>
              <a:t>Swagger</a:t>
            </a:r>
            <a:endParaRPr lang="zh-CN" altLang="en-US" dirty="0"/>
          </a:p>
        </p:txBody>
      </p:sp>
      <p:pic>
        <p:nvPicPr>
          <p:cNvPr id="4" name="内容占位符 3"/>
          <p:cNvPicPr>
            <a:picLocks noGrp="1" noChangeAspect="1"/>
          </p:cNvPicPr>
          <p:nvPr>
            <p:ph idx="1"/>
          </p:nvPr>
        </p:nvPicPr>
        <p:blipFill>
          <a:blip r:embed="rId3"/>
          <a:stretch>
            <a:fillRect/>
          </a:stretch>
        </p:blipFill>
        <p:spPr>
          <a:xfrm>
            <a:off x="9797144" y="1097280"/>
            <a:ext cx="1959428" cy="5486400"/>
          </a:xfrm>
          <a:prstGeom prst="rect">
            <a:avLst/>
          </a:prstGeom>
        </p:spPr>
      </p:pic>
      <p:sp>
        <p:nvSpPr>
          <p:cNvPr id="7" name="内容占位符 2"/>
          <p:cNvSpPr txBox="1">
            <a:spLocks/>
          </p:cNvSpPr>
          <p:nvPr/>
        </p:nvSpPr>
        <p:spPr>
          <a:xfrm>
            <a:off x="677333" y="1349829"/>
            <a:ext cx="9326882" cy="539060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tx2"/>
                </a:solidFill>
                <a:latin typeface="Bahnschrift" panose="020B0502040204020203" pitchFamily="34" charset="0"/>
                <a:ea typeface="黑体" panose="02010609060101010101" pitchFamily="49" charset="-122"/>
              </a:rPr>
              <a:t>Model</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zh-CN" altLang="en-US" sz="2600" dirty="0">
                <a:latin typeface="Bahnschrift" panose="020B0502040204020203" pitchFamily="34" charset="0"/>
                <a:ea typeface="黑体" panose="02010609060101010101" pitchFamily="49" charset="-122"/>
              </a:rPr>
              <a:t>：用在模型类上，对模型类做注释</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zh-CN" altLang="en-US" sz="2600" dirty="0">
                <a:latin typeface="Bahnschrift" panose="020B0502040204020203" pitchFamily="34" charset="0"/>
                <a:ea typeface="黑体" panose="02010609060101010101" pitchFamily="49" charset="-122"/>
              </a:rPr>
              <a:t>：用在属性上，对属性做注释</a:t>
            </a:r>
          </a:p>
          <a:p>
            <a:r>
              <a:rPr lang="en-US" altLang="zh-CN" sz="2800" dirty="0" smtClean="0">
                <a:solidFill>
                  <a:schemeClr val="tx2"/>
                </a:solidFill>
                <a:latin typeface="Bahnschrift" panose="020B0502040204020203" pitchFamily="34" charset="0"/>
                <a:ea typeface="黑体" panose="02010609060101010101" pitchFamily="49" charset="-122"/>
              </a:rPr>
              <a:t>API</a:t>
            </a: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smtClean="0">
                <a:latin typeface="Bahnschrift" panose="020B0502040204020203" pitchFamily="34" charset="0"/>
                <a:ea typeface="黑体" panose="02010609060101010101" pitchFamily="49" charset="-122"/>
              </a:rPr>
              <a:t>Api</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用于类</a:t>
            </a:r>
            <a:r>
              <a:rPr lang="en-US" altLang="zh-CN" sz="2600" dirty="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标识这个类是</a:t>
            </a:r>
            <a:r>
              <a:rPr lang="en-US" altLang="zh-CN" sz="2600" dirty="0">
                <a:latin typeface="Bahnschrift" panose="020B0502040204020203" pitchFamily="34" charset="0"/>
                <a:ea typeface="黑体" panose="02010609060101010101" pitchFamily="49" charset="-122"/>
              </a:rPr>
              <a:t>swagger</a:t>
            </a:r>
            <a:r>
              <a:rPr lang="zh-CN" altLang="en-US" sz="2600" dirty="0">
                <a:latin typeface="Bahnschrift" panose="020B0502040204020203" pitchFamily="34" charset="0"/>
                <a:ea typeface="黑体" panose="02010609060101010101" pitchFamily="49" charset="-122"/>
              </a:rPr>
              <a:t>的</a:t>
            </a:r>
            <a:r>
              <a:rPr lang="zh-CN" altLang="en-US" sz="2600" dirty="0" smtClean="0">
                <a:latin typeface="Bahnschrift" panose="020B0502040204020203" pitchFamily="34" charset="0"/>
                <a:ea typeface="黑体" panose="02010609060101010101" pitchFamily="49" charset="-122"/>
              </a:rPr>
              <a:t>资源</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ApiOperation</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表示一个</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请求的</a:t>
            </a:r>
            <a:r>
              <a:rPr lang="zh-CN" altLang="en-US" sz="2600" dirty="0" smtClean="0">
                <a:latin typeface="Bahnschrift" panose="020B0502040204020203" pitchFamily="34" charset="0"/>
                <a:ea typeface="黑体" panose="02010609060101010101" pitchFamily="49" charset="-122"/>
              </a:rPr>
              <a:t>操作</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ApiParam</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用于方法，参数，字段说明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表示对参数的添加</a:t>
            </a:r>
            <a:r>
              <a:rPr lang="zh-CN" altLang="en-US" sz="2600" dirty="0" smtClean="0">
                <a:latin typeface="Bahnschrift" panose="020B0502040204020203" pitchFamily="34" charset="0"/>
                <a:ea typeface="黑体" panose="02010609060101010101" pitchFamily="49" charset="-122"/>
              </a:rPr>
              <a:t>元数据</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用于类表示对类进行说明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用于参数用实体类接收 </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用于方法，字段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对</a:t>
            </a:r>
            <a:r>
              <a:rPr lang="en-US" altLang="zh-CN" sz="2600" dirty="0">
                <a:latin typeface="Bahnschrift" panose="020B0502040204020203" pitchFamily="34" charset="0"/>
                <a:ea typeface="黑体" panose="02010609060101010101" pitchFamily="49" charset="-122"/>
              </a:rPr>
              <a:t>model</a:t>
            </a:r>
            <a:r>
              <a:rPr lang="zh-CN" altLang="en-US" sz="2600" dirty="0">
                <a:latin typeface="Bahnschrift" panose="020B0502040204020203" pitchFamily="34" charset="0"/>
                <a:ea typeface="黑体" panose="02010609060101010101" pitchFamily="49" charset="-122"/>
              </a:rPr>
              <a:t>属性的说明或者数据操作更改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ApiIgnore</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用于类，方法，方法参数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这个方法或者类被忽略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方法表示</a:t>
            </a:r>
            <a:r>
              <a:rPr lang="zh-CN" altLang="en-US" sz="2600" dirty="0">
                <a:latin typeface="Bahnschrift" panose="020B0502040204020203" pitchFamily="34" charset="0"/>
                <a:ea typeface="黑体" panose="02010609060101010101" pitchFamily="49" charset="-122"/>
              </a:rPr>
              <a:t>单独的请求</a:t>
            </a:r>
            <a:r>
              <a:rPr lang="zh-CN" altLang="en-US" sz="2600" dirty="0" smtClean="0">
                <a:latin typeface="Bahnschrift" panose="020B0502040204020203" pitchFamily="34" charset="0"/>
                <a:ea typeface="黑体" panose="02010609060101010101" pitchFamily="49" charset="-122"/>
              </a:rPr>
              <a:t>参数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ApiImplicitParams</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包含</a:t>
            </a:r>
            <a:r>
              <a:rPr lang="zh-CN" altLang="en-US" sz="2600" dirty="0">
                <a:latin typeface="Bahnschrift" panose="020B0502040204020203" pitchFamily="34" charset="0"/>
                <a:ea typeface="黑体" panose="02010609060101010101" pitchFamily="49" charset="-122"/>
              </a:rPr>
              <a:t>多</a:t>
            </a:r>
            <a:r>
              <a:rPr lang="zh-CN" altLang="en-US" sz="2600" dirty="0" smtClean="0">
                <a:latin typeface="Bahnschrift" panose="020B0502040204020203" pitchFamily="34" charset="0"/>
                <a:ea typeface="黑体" panose="02010609060101010101" pitchFamily="49" charset="-122"/>
              </a:rPr>
              <a:t>个</a:t>
            </a:r>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endParaRPr lang="en-US" altLang="zh-CN" sz="2600" dirty="0" smtClean="0">
              <a:solidFill>
                <a:schemeClr val="tx2"/>
              </a:solidFill>
              <a:latin typeface="Bahnschrift" panose="020B0502040204020203" pitchFamily="34" charset="0"/>
              <a:ea typeface="黑体" panose="02010609060101010101" pitchFamily="49" charset="-122"/>
            </a:endParaRPr>
          </a:p>
          <a:p>
            <a:endParaRPr lang="en-US" altLang="zh-CN" sz="2800" dirty="0" smtClean="0">
              <a:solidFill>
                <a:schemeClr val="tx2"/>
              </a:solidFill>
              <a:latin typeface="Bahnschrift" panose="020B0502040204020203" pitchFamily="34" charset="0"/>
              <a:ea typeface="黑体" panose="02010609060101010101" pitchFamily="49" charset="-122"/>
            </a:endParaRPr>
          </a:p>
          <a:p>
            <a:endParaRPr lang="zh-CN" altLang="en-US" sz="2800" dirty="0">
              <a:solidFill>
                <a:schemeClr val="tx2"/>
              </a:solidFill>
              <a:latin typeface="Bahnschrift" panose="020B0502040204020203" pitchFamily="34" charset="0"/>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265810" y="2170393"/>
            <a:ext cx="7942857" cy="3057143"/>
          </a:xfrm>
          <a:prstGeom prst="rect">
            <a:avLst/>
          </a:prstGeom>
        </p:spPr>
      </p:pic>
      <p:pic>
        <p:nvPicPr>
          <p:cNvPr id="9" name="图片 8"/>
          <p:cNvPicPr>
            <a:picLocks noChangeAspect="1"/>
          </p:cNvPicPr>
          <p:nvPr/>
        </p:nvPicPr>
        <p:blipFill>
          <a:blip r:embed="rId5"/>
          <a:stretch>
            <a:fillRect/>
          </a:stretch>
        </p:blipFill>
        <p:spPr>
          <a:xfrm>
            <a:off x="1265810" y="1349829"/>
            <a:ext cx="8922690" cy="4728754"/>
          </a:xfrm>
          <a:prstGeom prst="rect">
            <a:avLst/>
          </a:prstGeom>
        </p:spPr>
      </p:pic>
    </p:spTree>
    <p:extLst>
      <p:ext uri="{BB962C8B-B14F-4D97-AF65-F5344CB8AC3E}">
        <p14:creationId xmlns:p14="http://schemas.microsoft.com/office/powerpoint/2010/main" val="419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a:xfrm>
            <a:off x="677334" y="1716657"/>
            <a:ext cx="8596668" cy="4324705"/>
          </a:xfrm>
        </p:spPr>
        <p:txBody>
          <a:bodyPr>
            <a:noAutofit/>
          </a:bodyPr>
          <a:lstStyle/>
          <a:p>
            <a:r>
              <a:rPr lang="en-US" altLang="zh-CN" sz="2800" b="1" dirty="0" smtClean="0">
                <a:latin typeface="Bahnschrift" panose="020B0502040204020203" pitchFamily="34" charset="0"/>
                <a:ea typeface="黑体" panose="02010609060101010101" pitchFamily="49" charset="-122"/>
              </a:rPr>
              <a:t>REST</a:t>
            </a:r>
            <a:r>
              <a:rPr lang="zh-CN" altLang="en-US" sz="2800" b="1" dirty="0" smtClean="0">
                <a:latin typeface="Bahnschrift" panose="020B0502040204020203" pitchFamily="34" charset="0"/>
                <a:ea typeface="黑体" panose="02010609060101010101" pitchFamily="49" charset="-122"/>
              </a:rPr>
              <a:t>简介</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HTTP &amp; HTTP</a:t>
            </a:r>
          </a:p>
          <a:p>
            <a:r>
              <a:rPr lang="zh-CN" altLang="en-US" sz="2800" b="1" dirty="0" smtClean="0">
                <a:latin typeface="Bahnschrift" panose="020B0502040204020203" pitchFamily="34" charset="0"/>
                <a:ea typeface="黑体" panose="02010609060101010101" pitchFamily="49" charset="-122"/>
              </a:rPr>
              <a:t>为什么要遵循</a:t>
            </a:r>
            <a:r>
              <a:rPr lang="en-US" altLang="zh-CN" sz="2800" b="1" dirty="0" smtClean="0">
                <a:latin typeface="Bahnschrift" panose="020B0502040204020203" pitchFamily="34" charset="0"/>
                <a:ea typeface="黑体" panose="02010609060101010101" pitchFamily="49" charset="-122"/>
              </a:rPr>
              <a:t>REST</a:t>
            </a:r>
          </a:p>
          <a:p>
            <a:r>
              <a:rPr lang="en-US" altLang="zh-CN" sz="2800" b="1" dirty="0">
                <a:latin typeface="Bahnschrift" panose="020B0502040204020203" pitchFamily="34" charset="0"/>
                <a:ea typeface="黑体" panose="02010609060101010101" pitchFamily="49" charset="-122"/>
              </a:rPr>
              <a:t>RESTful API</a:t>
            </a:r>
            <a:r>
              <a:rPr lang="zh-CN" altLang="en-US" sz="2800" b="1" dirty="0">
                <a:latin typeface="Bahnschrift" panose="020B0502040204020203" pitchFamily="34" charset="0"/>
                <a:ea typeface="黑体" panose="02010609060101010101" pitchFamily="49" charset="-122"/>
              </a:rPr>
              <a:t>最佳</a:t>
            </a:r>
            <a:r>
              <a:rPr lang="zh-CN" altLang="en-US" sz="2800" b="1" dirty="0" smtClean="0">
                <a:latin typeface="Bahnschrift" panose="020B0502040204020203" pitchFamily="34" charset="0"/>
                <a:ea typeface="黑体" panose="02010609060101010101" pitchFamily="49" charset="-122"/>
              </a:rPr>
              <a:t>实践</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API</a:t>
            </a:r>
            <a:r>
              <a:rPr lang="zh-CN" altLang="en-US" sz="2800" b="1" dirty="0" smtClean="0">
                <a:latin typeface="Bahnschrift" panose="020B0502040204020203" pitchFamily="34" charset="0"/>
                <a:ea typeface="黑体" panose="02010609060101010101" pitchFamily="49" charset="-122"/>
              </a:rPr>
              <a:t>文档工具</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Swagger</a:t>
            </a:r>
            <a:r>
              <a:rPr lang="zh-CN" altLang="en-US" sz="2800" b="1" dirty="0" smtClean="0">
                <a:latin typeface="Bahnschrift" panose="020B0502040204020203" pitchFamily="34" charset="0"/>
                <a:ea typeface="黑体" panose="02010609060101010101" pitchFamily="49" charset="-122"/>
              </a:rPr>
              <a:t>介绍</a:t>
            </a:r>
            <a:endParaRPr lang="en-US" altLang="zh-CN" sz="2800" b="1" dirty="0" smtClean="0">
              <a:latin typeface="Bahnschrift" panose="020B0502040204020203" pitchFamily="34" charset="0"/>
              <a:ea typeface="黑体" panose="02010609060101010101" pitchFamily="49" charset="-122"/>
            </a:endParaRPr>
          </a:p>
          <a:p>
            <a:r>
              <a:rPr lang="zh-CN" altLang="en-US" sz="2800" b="1" dirty="0" smtClean="0">
                <a:latin typeface="Bahnschrift" panose="020B0502040204020203" pitchFamily="34" charset="0"/>
                <a:ea typeface="黑体" panose="02010609060101010101" pitchFamily="49" charset="-122"/>
              </a:rPr>
              <a:t>使用</a:t>
            </a:r>
            <a:r>
              <a:rPr lang="en-US" altLang="zh-CN" sz="2800" b="1" dirty="0" smtClean="0">
                <a:latin typeface="Bahnschrift" panose="020B0502040204020203" pitchFamily="34" charset="0"/>
                <a:ea typeface="黑体" panose="02010609060101010101" pitchFamily="49" charset="-122"/>
              </a:rPr>
              <a:t>Swagger</a:t>
            </a:r>
          </a:p>
          <a:p>
            <a:r>
              <a:rPr lang="en-US" altLang="zh-CN" sz="2800" b="1" dirty="0" smtClean="0">
                <a:latin typeface="Bahnschrift" panose="020B0502040204020203" pitchFamily="34" charset="0"/>
                <a:ea typeface="黑体" panose="02010609060101010101" pitchFamily="49" charset="-122"/>
              </a:rPr>
              <a:t>Q &amp; A</a:t>
            </a:r>
            <a:endParaRPr lang="zh-CN" altLang="en-US" sz="2800" b="1"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 </a:t>
            </a:r>
            <a:r>
              <a:rPr lang="en-US" altLang="zh-CN" dirty="0" smtClean="0"/>
              <a:t>UI</a:t>
            </a:r>
            <a:endParaRPr lang="zh-CN" altLang="en-US" dirty="0"/>
          </a:p>
        </p:txBody>
      </p:sp>
      <p:pic>
        <p:nvPicPr>
          <p:cNvPr id="4" name="内容占位符 3"/>
          <p:cNvPicPr>
            <a:picLocks noGrp="1" noChangeAspect="1"/>
          </p:cNvPicPr>
          <p:nvPr>
            <p:ph idx="1"/>
          </p:nvPr>
        </p:nvPicPr>
        <p:blipFill>
          <a:blip r:embed="rId2"/>
          <a:stretch>
            <a:fillRect/>
          </a:stretch>
        </p:blipFill>
        <p:spPr>
          <a:xfrm>
            <a:off x="923110" y="1524000"/>
            <a:ext cx="7715793" cy="4676503"/>
          </a:xfrm>
          <a:prstGeom prst="rect">
            <a:avLst/>
          </a:prstGeom>
        </p:spPr>
      </p:pic>
      <p:pic>
        <p:nvPicPr>
          <p:cNvPr id="6" name="图片 5"/>
          <p:cNvPicPr>
            <a:picLocks noChangeAspect="1"/>
          </p:cNvPicPr>
          <p:nvPr/>
        </p:nvPicPr>
        <p:blipFill>
          <a:blip r:embed="rId3"/>
          <a:stretch>
            <a:fillRect/>
          </a:stretch>
        </p:blipFill>
        <p:spPr>
          <a:xfrm>
            <a:off x="923110" y="1523999"/>
            <a:ext cx="8156414" cy="4676503"/>
          </a:xfrm>
          <a:prstGeom prst="rect">
            <a:avLst/>
          </a:prstGeom>
        </p:spPr>
      </p:pic>
    </p:spTree>
    <p:extLst>
      <p:ext uri="{BB962C8B-B14F-4D97-AF65-F5344CB8AC3E}">
        <p14:creationId xmlns:p14="http://schemas.microsoft.com/office/powerpoint/2010/main" val="32904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smtClean="0"/>
              <a:t>生成静态</a:t>
            </a:r>
            <a:r>
              <a:rPr lang="en-US" altLang="zh-CN" dirty="0" smtClean="0"/>
              <a:t>HTML/PDF</a:t>
            </a:r>
            <a:r>
              <a:rPr lang="zh-CN" altLang="en-US" dirty="0" smtClean="0"/>
              <a:t>接口文档</a:t>
            </a:r>
            <a:endParaRPr lang="zh-CN" altLang="en-US" dirty="0"/>
          </a:p>
        </p:txBody>
      </p:sp>
      <p:sp>
        <p:nvSpPr>
          <p:cNvPr id="3" name="内容占位符 2"/>
          <p:cNvSpPr>
            <a:spLocks noGrp="1"/>
          </p:cNvSpPr>
          <p:nvPr>
            <p:ph idx="1"/>
          </p:nvPr>
        </p:nvSpPr>
        <p:spPr/>
        <p:txBody>
          <a:bodyPr/>
          <a:lstStyle/>
          <a:p>
            <a:r>
              <a:rPr lang="en-US" altLang="zh-CN" dirty="0" smtClean="0">
                <a:latin typeface="Bahnschrift" panose="020B0502040204020203" pitchFamily="34" charset="0"/>
              </a:rPr>
              <a:t>1. </a:t>
            </a:r>
            <a:r>
              <a:rPr lang="zh-CN" altLang="en-US" dirty="0" smtClean="0">
                <a:latin typeface="Bahnschrift" panose="020B0502040204020203" pitchFamily="34" charset="0"/>
              </a:rPr>
              <a:t>配置</a:t>
            </a:r>
            <a:r>
              <a:rPr lang="en-US" altLang="zh-CN" dirty="0" err="1" smtClean="0">
                <a:latin typeface="Bahnschrift" panose="020B0502040204020203" pitchFamily="34" charset="0"/>
              </a:rPr>
              <a:t>AsciiDoc</a:t>
            </a:r>
            <a:r>
              <a:rPr lang="zh-CN" altLang="en-US" dirty="0" smtClean="0">
                <a:latin typeface="Bahnschrift" panose="020B0502040204020203" pitchFamily="34" charset="0"/>
              </a:rPr>
              <a:t>模板</a:t>
            </a:r>
            <a:endParaRPr lang="en-US" altLang="zh-CN" dirty="0" smtClean="0">
              <a:latin typeface="Bahnschrift" panose="020B0502040204020203" pitchFamily="34" charset="0"/>
            </a:endParaRPr>
          </a:p>
          <a:p>
            <a:r>
              <a:rPr lang="en-US" altLang="zh-CN" dirty="0" smtClean="0">
                <a:latin typeface="Bahnschrift" panose="020B0502040204020203" pitchFamily="34" charset="0"/>
              </a:rPr>
              <a:t>2. </a:t>
            </a:r>
            <a:r>
              <a:rPr lang="zh-CN" altLang="en-US" dirty="0" smtClean="0">
                <a:latin typeface="Bahnschrift" panose="020B0502040204020203" pitchFamily="34" charset="0"/>
              </a:rPr>
              <a:t>配置</a:t>
            </a:r>
            <a:r>
              <a:rPr lang="en-US" altLang="zh-CN" dirty="0" smtClean="0">
                <a:latin typeface="Bahnschrift" panose="020B0502040204020203" pitchFamily="34" charset="0"/>
              </a:rPr>
              <a:t>Maven Plugin</a:t>
            </a:r>
          </a:p>
          <a:p>
            <a:r>
              <a:rPr lang="en-US" altLang="zh-CN" dirty="0" smtClean="0">
                <a:latin typeface="Bahnschrift" panose="020B0502040204020203" pitchFamily="34" charset="0"/>
              </a:rPr>
              <a:t>3. </a:t>
            </a:r>
            <a:r>
              <a:rPr lang="zh-CN" altLang="en-US" dirty="0" smtClean="0">
                <a:latin typeface="Bahnschrift" panose="020B0502040204020203" pitchFamily="34" charset="0"/>
              </a:rPr>
              <a:t>生成</a:t>
            </a:r>
            <a:r>
              <a:rPr lang="en-US" altLang="zh-CN" dirty="0" smtClean="0">
                <a:latin typeface="Bahnschrift" panose="020B0502040204020203" pitchFamily="34" charset="0"/>
              </a:rPr>
              <a:t>HTML/DPF</a:t>
            </a:r>
            <a:r>
              <a:rPr lang="zh-CN" altLang="en-US" dirty="0" smtClean="0">
                <a:latin typeface="Bahnschrift" panose="020B0502040204020203" pitchFamily="34" charset="0"/>
              </a:rPr>
              <a:t>静态接口文档</a:t>
            </a:r>
            <a:endParaRPr lang="zh-CN" altLang="en-US" dirty="0">
              <a:latin typeface="Bahnschrift" panose="020B0502040204020203" pitchFamily="34" charset="0"/>
            </a:endParaRPr>
          </a:p>
        </p:txBody>
      </p:sp>
      <p:pic>
        <p:nvPicPr>
          <p:cNvPr id="4" name="图片 3"/>
          <p:cNvPicPr>
            <a:picLocks noChangeAspect="1"/>
          </p:cNvPicPr>
          <p:nvPr/>
        </p:nvPicPr>
        <p:blipFill>
          <a:blip r:embed="rId2"/>
          <a:stretch>
            <a:fillRect/>
          </a:stretch>
        </p:blipFill>
        <p:spPr>
          <a:xfrm>
            <a:off x="4674156" y="1930400"/>
            <a:ext cx="3819048" cy="1028571"/>
          </a:xfrm>
          <a:prstGeom prst="rect">
            <a:avLst/>
          </a:prstGeom>
        </p:spPr>
      </p:pic>
      <p:pic>
        <p:nvPicPr>
          <p:cNvPr id="5" name="图片 4"/>
          <p:cNvPicPr>
            <a:picLocks noChangeAspect="1"/>
          </p:cNvPicPr>
          <p:nvPr/>
        </p:nvPicPr>
        <p:blipFill>
          <a:blip r:embed="rId3"/>
          <a:stretch>
            <a:fillRect/>
          </a:stretch>
        </p:blipFill>
        <p:spPr>
          <a:xfrm>
            <a:off x="677334" y="3653647"/>
            <a:ext cx="4742857" cy="2076190"/>
          </a:xfrm>
          <a:prstGeom prst="rect">
            <a:avLst/>
          </a:prstGeom>
        </p:spPr>
      </p:pic>
      <p:sp>
        <p:nvSpPr>
          <p:cNvPr id="6" name="矩形 5"/>
          <p:cNvSpPr/>
          <p:nvPr/>
        </p:nvSpPr>
        <p:spPr>
          <a:xfrm>
            <a:off x="5868101" y="4122255"/>
            <a:ext cx="3398687"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演示</a:t>
            </a:r>
            <a:r>
              <a:rPr lang="en-US" altLang="zh-CN" sz="5400" b="1" cap="none" spc="0" dirty="0" smtClean="0">
                <a:ln w="22225">
                  <a:solidFill>
                    <a:schemeClr val="accent2"/>
                  </a:solidFill>
                  <a:prstDash val="solid"/>
                </a:ln>
                <a:solidFill>
                  <a:schemeClr val="accent2">
                    <a:lumMod val="40000"/>
                    <a:lumOff val="60000"/>
                  </a:schemeClr>
                </a:solidFill>
                <a:effectLst/>
              </a:rPr>
              <a:t>Demo</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274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00023"/>
          </a:xfrm>
        </p:spPr>
        <p:txBody>
          <a:bodyPr/>
          <a:lstStyle/>
          <a:p>
            <a:r>
              <a:rPr lang="zh-CN" altLang="en-US" dirty="0" smtClean="0"/>
              <a:t>说在后面</a:t>
            </a:r>
            <a:endParaRPr lang="zh-CN" altLang="en-US" dirty="0"/>
          </a:p>
        </p:txBody>
      </p:sp>
      <p:sp>
        <p:nvSpPr>
          <p:cNvPr id="3" name="内容占位符 2"/>
          <p:cNvSpPr>
            <a:spLocks noGrp="1"/>
          </p:cNvSpPr>
          <p:nvPr>
            <p:ph idx="1"/>
          </p:nvPr>
        </p:nvSpPr>
        <p:spPr>
          <a:xfrm>
            <a:off x="677334" y="1759789"/>
            <a:ext cx="8596668" cy="4281573"/>
          </a:xfrm>
        </p:spPr>
        <p:txBody>
          <a:bodyPr/>
          <a:lstStyle/>
          <a:p>
            <a:r>
              <a:rPr lang="zh-CN" altLang="en-US" sz="2800" dirty="0" smtClean="0">
                <a:latin typeface="黑体" panose="02010609060101010101" pitchFamily="49" charset="-122"/>
                <a:ea typeface="黑体" panose="02010609060101010101" pitchFamily="49" charset="-122"/>
              </a:rPr>
              <a:t>项目实践中的问题</a:t>
            </a:r>
            <a:endParaRPr lang="en-US" altLang="zh-CN" sz="2800" dirty="0" smtClean="0">
              <a:latin typeface="黑体" panose="02010609060101010101" pitchFamily="49" charset="-122"/>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1. URI</a:t>
            </a:r>
            <a:r>
              <a:rPr lang="zh-CN" altLang="en-US" sz="2000" dirty="0" smtClean="0">
                <a:latin typeface="Bahnschrift" panose="020B0502040204020203" pitchFamily="34" charset="0"/>
                <a:ea typeface="黑体" panose="02010609060101010101" pitchFamily="49" charset="-122"/>
              </a:rPr>
              <a:t>命名不规范，有大写的，单复数未区分的</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2. API</a:t>
            </a:r>
            <a:r>
              <a:rPr lang="zh-CN" altLang="en-US" sz="2000" dirty="0" smtClean="0">
                <a:latin typeface="Bahnschrift" panose="020B0502040204020203" pitchFamily="34" charset="0"/>
                <a:ea typeface="黑体" panose="02010609060101010101" pitchFamily="49" charset="-122"/>
              </a:rPr>
              <a:t>请求参数不明确，过多无用参数</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3. API</a:t>
            </a:r>
            <a:r>
              <a:rPr lang="zh-CN" altLang="en-US" sz="2000" dirty="0" smtClean="0">
                <a:latin typeface="Bahnschrift" panose="020B0502040204020203" pitchFamily="34" charset="0"/>
                <a:ea typeface="黑体" panose="02010609060101010101" pitchFamily="49" charset="-122"/>
              </a:rPr>
              <a:t>返回数据结构不统一</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4. API</a:t>
            </a:r>
            <a:r>
              <a:rPr lang="zh-CN" altLang="en-US" sz="2000" dirty="0" smtClean="0">
                <a:latin typeface="Bahnschrift" panose="020B0502040204020203" pitchFamily="34" charset="0"/>
                <a:ea typeface="黑体" panose="02010609060101010101" pitchFamily="49" charset="-122"/>
              </a:rPr>
              <a:t>返回内容数据不是按需返回，而是基本上全部信息返回</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5. Swagger</a:t>
            </a:r>
            <a:r>
              <a:rPr lang="zh-CN" altLang="en-US" sz="2000" dirty="0" smtClean="0">
                <a:solidFill>
                  <a:schemeClr val="tx1">
                    <a:lumMod val="50000"/>
                    <a:lumOff val="50000"/>
                  </a:schemeClr>
                </a:solidFill>
                <a:latin typeface="Bahnschrift" panose="020B0502040204020203" pitchFamily="34" charset="0"/>
                <a:ea typeface="黑体" panose="02010609060101010101" pitchFamily="49" charset="-122"/>
              </a:rPr>
              <a:t>文档不全</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r>
              <a:rPr lang="zh-CN" altLang="en-US" sz="2000" smtClean="0">
                <a:solidFill>
                  <a:schemeClr val="tx1">
                    <a:lumMod val="50000"/>
                    <a:lumOff val="50000"/>
                  </a:schemeClr>
                </a:solidFill>
                <a:latin typeface="Bahnschrift" panose="020B0502040204020203" pitchFamily="34" charset="0"/>
                <a:ea typeface="黑体" panose="02010609060101010101" pitchFamily="49" charset="-122"/>
              </a:rPr>
              <a:t>注解</a:t>
            </a:r>
            <a:r>
              <a:rPr lang="en-US" altLang="zh-CN" sz="2000" smtClean="0">
                <a:solidFill>
                  <a:schemeClr val="tx1">
                    <a:lumMod val="50000"/>
                    <a:lumOff val="50000"/>
                  </a:schemeClr>
                </a:solidFill>
                <a:latin typeface="Bahnschrift" panose="020B0502040204020203" pitchFamily="34" charset="0"/>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lvl="1"/>
            <a:endParaRPr lang="zh-CN" altLang="en-US" dirty="0"/>
          </a:p>
        </p:txBody>
      </p:sp>
    </p:spTree>
    <p:extLst>
      <p:ext uri="{BB962C8B-B14F-4D97-AF65-F5344CB8AC3E}">
        <p14:creationId xmlns:p14="http://schemas.microsoft.com/office/powerpoint/2010/main" val="29206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256950">
            <a:off x="3746841" y="2976042"/>
            <a:ext cx="2401410" cy="1107996"/>
          </a:xfrm>
          <a:prstGeom prst="rect">
            <a:avLst/>
          </a:prstGeom>
          <a:noFill/>
        </p:spPr>
        <p:txBody>
          <a:bodyPr wrap="square" lIns="91440" tIns="45720" rIns="91440" bIns="45720">
            <a:spAutoFit/>
          </a:bodyPr>
          <a:lstStyle/>
          <a:p>
            <a:pPr algn="ctr"/>
            <a:r>
              <a:rPr lang="en-US" altLang="zh-CN"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 &amp; A</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9012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AutoNum type="arabicPeriod"/>
            </a:pPr>
            <a:r>
              <a:rPr lang="en-US" altLang="zh-CN" sz="2400" dirty="0">
                <a:latin typeface="Bahnschrift" panose="020B0502040204020203" pitchFamily="34" charset="0"/>
                <a:ea typeface="黑体" panose="02010609060101010101" pitchFamily="49" charset="-122"/>
              </a:rPr>
              <a:t>REST(</a:t>
            </a:r>
            <a:r>
              <a:rPr lang="en-US" altLang="zh-CN" sz="2400" dirty="0">
                <a:latin typeface="Bahnschrift" panose="020B0502040204020203" pitchFamily="34" charset="0"/>
                <a:ea typeface="黑体" panose="02010609060101010101" pitchFamily="49" charset="-122"/>
                <a:hlinkClick r:id="rId2"/>
              </a:rPr>
              <a:t>Representational State Transfer </a:t>
            </a:r>
            <a:r>
              <a:rPr lang="zh-CN" altLang="en-US" sz="2400" dirty="0">
                <a:latin typeface="Bahnschrift" panose="020B0502040204020203" pitchFamily="34" charset="0"/>
                <a:ea typeface="黑体" panose="02010609060101010101" pitchFamily="49" charset="-122"/>
              </a:rPr>
              <a:t>表征性状态转移</a:t>
            </a:r>
            <a:r>
              <a:rPr lang="en-US" altLang="zh-CN" sz="2400" dirty="0">
                <a:latin typeface="Bahnschrift" panose="020B0502040204020203" pitchFamily="34" charset="0"/>
                <a:ea typeface="黑体" panose="02010609060101010101" pitchFamily="49" charset="-122"/>
              </a:rPr>
              <a:t>)</a:t>
            </a:r>
          </a:p>
          <a:p>
            <a:pPr>
              <a:buAutoNum type="arabicPeriod"/>
            </a:pPr>
            <a:r>
              <a:rPr lang="en-US" altLang="zh-CN" sz="2400" dirty="0">
                <a:latin typeface="Bahnschrift" panose="020B0502040204020203" pitchFamily="34" charset="0"/>
                <a:ea typeface="黑体" panose="02010609060101010101" pitchFamily="49" charset="-122"/>
              </a:rPr>
              <a:t>2000</a:t>
            </a:r>
            <a:r>
              <a:rPr lang="zh-CN" altLang="en-US" sz="2400" dirty="0">
                <a:latin typeface="Bahnschrift" panose="020B0502040204020203" pitchFamily="34" charset="0"/>
                <a:ea typeface="黑体" panose="02010609060101010101" pitchFamily="49" charset="-122"/>
              </a:rPr>
              <a:t>年</a:t>
            </a:r>
            <a:r>
              <a:rPr lang="en-US" altLang="zh-CN" sz="2400" dirty="0">
                <a:latin typeface="Bahnschrift" panose="020B0502040204020203" pitchFamily="34" charset="0"/>
                <a:ea typeface="黑体" panose="02010609060101010101" pitchFamily="49" charset="-122"/>
                <a:hlinkClick r:id="rId3"/>
              </a:rPr>
              <a:t>Roy Fielding</a:t>
            </a:r>
            <a:r>
              <a:rPr lang="zh-CN" altLang="en-US" sz="2400" dirty="0">
                <a:latin typeface="Bahnschrift" panose="020B0502040204020203" pitchFamily="34" charset="0"/>
                <a:ea typeface="黑体" panose="02010609060101010101" pitchFamily="49" charset="-122"/>
              </a:rPr>
              <a:t>的博士论文中首次提出</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是架构风格，是设计思想，不是标准也不是协议</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强调组件交互的可伸缩性、接口的通用性、组件的独立部署、以及用来减少交互延迟、增强安全性、封装遗留系统的中间</a:t>
            </a:r>
            <a:r>
              <a:rPr lang="zh-CN" altLang="en-US" sz="2400" dirty="0" smtClean="0">
                <a:latin typeface="Bahnschrift" panose="020B0502040204020203" pitchFamily="34" charset="0"/>
                <a:ea typeface="黑体" panose="02010609060101010101" pitchFamily="49" charset="-122"/>
              </a:rPr>
              <a:t>组件</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a:xfrm>
            <a:off x="677334" y="1930400"/>
            <a:ext cx="8596668" cy="3944984"/>
          </a:xfrm>
        </p:spPr>
        <p:txBody>
          <a:bodyPr/>
          <a:lstStyle/>
          <a:p>
            <a:r>
              <a:rPr lang="zh-CN" altLang="en-US" sz="2000" dirty="0" smtClean="0">
                <a:latin typeface="Bahnschrift" panose="020B0502040204020203" pitchFamily="34" charset="0"/>
                <a:ea typeface="黑体" panose="02010609060101010101" pitchFamily="49" charset="-122"/>
              </a:rPr>
              <a:t>服务端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server</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与客户端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client</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解耦</a:t>
            </a:r>
            <a:endParaRPr lang="en-US" altLang="zh-CN" sz="2000" dirty="0" smtClean="0">
              <a:latin typeface="Bahnschrift" panose="020B0502040204020203" pitchFamily="34" charset="0"/>
              <a:ea typeface="黑体" panose="02010609060101010101" pitchFamily="49" charset="-122"/>
            </a:endParaRPr>
          </a:p>
          <a:p>
            <a:pPr lvl="1"/>
            <a:r>
              <a:rPr lang="en-US" altLang="zh-CN" dirty="0" smtClean="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简化</a:t>
            </a:r>
            <a:r>
              <a:rPr lang="zh-CN" altLang="en-US" dirty="0" smtClean="0">
                <a:latin typeface="Bahnschrift" panose="020B0502040204020203" pitchFamily="34" charset="0"/>
                <a:ea typeface="黑体" panose="02010609060101010101" pitchFamily="49" charset="-122"/>
              </a:rPr>
              <a:t>服务端的可伸缩性，提高客户端便捷性</a:t>
            </a:r>
            <a:endParaRPr lang="en-US" altLang="zh-CN" dirty="0" smtClean="0">
              <a:latin typeface="Bahnschrift" panose="020B0502040204020203" pitchFamily="34" charset="0"/>
              <a:ea typeface="黑体" panose="02010609060101010101" pitchFamily="49" charset="-122"/>
            </a:endParaRPr>
          </a:p>
          <a:p>
            <a:r>
              <a:rPr lang="zh-CN" altLang="en-US" sz="2000" dirty="0" smtClean="0">
                <a:latin typeface="Bahnschrift" panose="020B0502040204020203" pitchFamily="34" charset="0"/>
                <a:ea typeface="黑体" panose="02010609060101010101" pitchFamily="49" charset="-122"/>
              </a:rPr>
              <a:t>面向资源，每</a:t>
            </a:r>
            <a:r>
              <a:rPr lang="zh-CN" altLang="en-US" sz="2000" dirty="0">
                <a:latin typeface="Bahnschrift" panose="020B0502040204020203" pitchFamily="34" charset="0"/>
                <a:ea typeface="黑体" panose="02010609060101010101" pitchFamily="49" charset="-122"/>
              </a:rPr>
              <a:t>一个资源都有唯一</a:t>
            </a:r>
            <a:r>
              <a:rPr lang="en-US" altLang="zh-CN" sz="2000" dirty="0">
                <a:latin typeface="Bahnschrift" panose="020B0502040204020203" pitchFamily="34" charset="0"/>
                <a:ea typeface="黑体" panose="02010609060101010101" pitchFamily="49" charset="-122"/>
              </a:rPr>
              <a:t>(CRUD</a:t>
            </a:r>
            <a:r>
              <a:rPr lang="zh-CN" altLang="en-US" sz="2000" dirty="0">
                <a:latin typeface="Bahnschrift" panose="020B0502040204020203" pitchFamily="34" charset="0"/>
                <a:ea typeface="黑体" panose="02010609060101010101" pitchFamily="49" charset="-122"/>
              </a:rPr>
              <a:t>等操作不会变</a:t>
            </a:r>
            <a:r>
              <a:rPr lang="en-US" altLang="zh-CN" sz="2000" dirty="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的标识符</a:t>
            </a:r>
          </a:p>
          <a:p>
            <a:r>
              <a:rPr lang="zh-CN" altLang="en-US" sz="2000" dirty="0">
                <a:latin typeface="Bahnschrift" panose="020B0502040204020203" pitchFamily="34" charset="0"/>
                <a:ea typeface="黑体" panose="02010609060101010101" pitchFamily="49" charset="-122"/>
              </a:rPr>
              <a:t>无</a:t>
            </a:r>
            <a:r>
              <a:rPr lang="zh-CN" altLang="en-US" sz="2000" dirty="0" smtClean="0">
                <a:latin typeface="Bahnschrift" panose="020B0502040204020203" pitchFamily="34" charset="0"/>
                <a:ea typeface="黑体" panose="02010609060101010101" pitchFamily="49" charset="-122"/>
              </a:rPr>
              <a:t>状态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Stateless</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请求必须包含所有处理该请求的全部</a:t>
            </a:r>
            <a:r>
              <a:rPr lang="zh-CN" altLang="en-US" sz="2000" dirty="0" smtClean="0">
                <a:latin typeface="Bahnschrift" panose="020B0502040204020203" pitchFamily="34" charset="0"/>
                <a:ea typeface="黑体" panose="02010609060101010101" pitchFamily="49" charset="-122"/>
              </a:rPr>
              <a:t>信息</a:t>
            </a:r>
            <a:endParaRPr lang="en-US" altLang="zh-CN" sz="20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提高可见性，每个请求都是独立的，无需其他依赖的</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提高可靠性，故障恢复更容易</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提升扩展性，减少了服务器资源消耗</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可</a:t>
            </a:r>
            <a:r>
              <a:rPr lang="zh-CN" altLang="en-US" sz="2000" dirty="0" smtClean="0">
                <a:latin typeface="Bahnschrift" panose="020B0502040204020203" pitchFamily="34" charset="0"/>
                <a:ea typeface="黑体" panose="02010609060101010101" pitchFamily="49" charset="-122"/>
              </a:rPr>
              <a:t>缓存</a:t>
            </a:r>
            <a:r>
              <a:rPr lang="en-US" altLang="zh-CN" sz="2000" dirty="0" smtClean="0">
                <a:latin typeface="Bahnschrift" panose="020B0502040204020203" pitchFamily="34" charset="0"/>
                <a:ea typeface="黑体" panose="02010609060101010101" pitchFamily="49" charset="-122"/>
              </a:rPr>
              <a:t>(</a:t>
            </a:r>
            <a:r>
              <a:rPr lang="en-US" altLang="zh-CN" sz="2000" b="1" dirty="0" err="1" smtClean="0">
                <a:latin typeface="Bahnschrift" panose="020B0502040204020203" pitchFamily="34" charset="0"/>
                <a:ea typeface="黑体" panose="02010609060101010101" pitchFamily="49" charset="-122"/>
              </a:rPr>
              <a:t>Cachable</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减少交互次数，减少网络延时</a:t>
            </a:r>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特点</a:t>
            </a:r>
          </a:p>
        </p:txBody>
      </p:sp>
      <p:sp>
        <p:nvSpPr>
          <p:cNvPr id="3" name="内容占位符 2"/>
          <p:cNvSpPr>
            <a:spLocks noGrp="1"/>
          </p:cNvSpPr>
          <p:nvPr>
            <p:ph idx="1"/>
          </p:nvPr>
        </p:nvSpPr>
        <p:spPr>
          <a:xfrm>
            <a:off x="677334" y="1846053"/>
            <a:ext cx="8596668" cy="4195309"/>
          </a:xfrm>
        </p:spPr>
        <p:txBody>
          <a:bodyPr/>
          <a:lstStyle/>
          <a:p>
            <a:r>
              <a:rPr lang="zh-CN" altLang="en-US" sz="2000" dirty="0">
                <a:latin typeface="Bahnschrift" panose="020B0502040204020203" pitchFamily="34" charset="0"/>
                <a:ea typeface="黑体" panose="02010609060101010101" pitchFamily="49" charset="-122"/>
              </a:rPr>
              <a:t>分层系统</a:t>
            </a:r>
            <a:r>
              <a:rPr lang="en-US" altLang="zh-CN" sz="2000" dirty="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Layered System</a:t>
            </a:r>
            <a:r>
              <a:rPr lang="en-US" altLang="zh-CN" sz="2000" dirty="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允许</a:t>
            </a:r>
            <a:r>
              <a:rPr lang="en-US" altLang="zh-CN" dirty="0">
                <a:latin typeface="Bahnschrift" panose="020B0502040204020203" pitchFamily="34" charset="0"/>
                <a:ea typeface="黑体" panose="02010609060101010101" pitchFamily="49" charset="-122"/>
              </a:rPr>
              <a:t>Client</a:t>
            </a:r>
            <a:r>
              <a:rPr lang="zh-CN" altLang="en-US" dirty="0">
                <a:latin typeface="Bahnschrift" panose="020B0502040204020203" pitchFamily="34" charset="0"/>
                <a:ea typeface="黑体" panose="02010609060101010101" pitchFamily="49" charset="-122"/>
              </a:rPr>
              <a:t>与</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中间层</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代理，网关等</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代替</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端处理请求，客户端无需关心与他交互组件的其他之外的事</a:t>
            </a:r>
            <a:endParaRPr lang="en-US" altLang="zh-CN" dirty="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提高了系统可扩展性，简化系统复杂度</a:t>
            </a:r>
          </a:p>
          <a:p>
            <a:r>
              <a:rPr lang="zh-CN" altLang="en-US" sz="2000" dirty="0" smtClean="0">
                <a:latin typeface="Bahnschrift" panose="020B0502040204020203" pitchFamily="34" charset="0"/>
                <a:ea typeface="黑体" panose="02010609060101010101" pitchFamily="49" charset="-122"/>
              </a:rPr>
              <a:t>统一接口</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Uniform Interface</a:t>
            </a:r>
            <a:r>
              <a:rPr lang="en-US" altLang="zh-CN" sz="2000" dirty="0" smtClean="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服务</a:t>
            </a:r>
            <a:r>
              <a:rPr lang="zh-CN" altLang="en-US" dirty="0" smtClean="0">
                <a:latin typeface="Bahnschrift" panose="020B0502040204020203" pitchFamily="34" charset="0"/>
                <a:ea typeface="黑体" panose="02010609060101010101" pitchFamily="49" charset="-122"/>
              </a:rPr>
              <a:t>端与客户端统一化的方法</a:t>
            </a:r>
            <a:r>
              <a:rPr lang="en-US" altLang="zh-CN" dirty="0" smtClean="0">
                <a:latin typeface="Bahnschrift" panose="020B0502040204020203" pitchFamily="34" charset="0"/>
                <a:ea typeface="黑体" panose="02010609060101010101" pitchFamily="49" charset="-122"/>
              </a:rPr>
              <a:t>(GET/PUT/POST/DELETE)</a:t>
            </a:r>
            <a:r>
              <a:rPr lang="zh-CN" altLang="en-US" dirty="0" smtClean="0">
                <a:latin typeface="Bahnschrift" panose="020B0502040204020203" pitchFamily="34" charset="0"/>
                <a:ea typeface="黑体" panose="02010609060101010101" pitchFamily="49" charset="-122"/>
              </a:rPr>
              <a:t>通信</a:t>
            </a:r>
            <a:endParaRPr lang="en-US" altLang="zh-CN" dirty="0" smtClean="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a:t>
            </a:r>
            <a:r>
              <a:rPr lang="zh-CN" altLang="en-US" dirty="0" smtClean="0">
                <a:latin typeface="Bahnschrift" panose="020B0502040204020203" pitchFamily="34" charset="0"/>
                <a:ea typeface="黑体" panose="02010609060101010101" pitchFamily="49" charset="-122"/>
              </a:rPr>
              <a:t>了接口的可见性</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按需</a:t>
            </a:r>
            <a:r>
              <a:rPr lang="zh-CN" altLang="en-US" sz="2000" dirty="0" smtClean="0">
                <a:latin typeface="Bahnschrift" panose="020B0502040204020203" pitchFamily="34" charset="0"/>
                <a:ea typeface="黑体" panose="02010609060101010101" pitchFamily="49" charset="-122"/>
              </a:rPr>
              <a:t>代码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Code-On-Demand</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提升系统可扩展性</a:t>
            </a:r>
            <a:endParaRPr lang="en-US" altLang="zh-CN" dirty="0" smtClean="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9819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smtClean="0"/>
              <a:t>RESTful API &amp; HTTP</a:t>
            </a:r>
            <a:endParaRPr lang="zh-CN" altLang="en-US" dirty="0"/>
          </a:p>
        </p:txBody>
      </p:sp>
      <p:sp>
        <p:nvSpPr>
          <p:cNvPr id="3" name="内容占位符 2"/>
          <p:cNvSpPr>
            <a:spLocks noGrp="1"/>
          </p:cNvSpPr>
          <p:nvPr>
            <p:ph idx="1"/>
          </p:nvPr>
        </p:nvSpPr>
        <p:spPr>
          <a:xfrm>
            <a:off x="677334" y="2160590"/>
            <a:ext cx="8596668" cy="2481080"/>
          </a:xfrm>
        </p:spPr>
        <p:txBody>
          <a:bodyPr>
            <a:normAutofit/>
          </a:bodyPr>
          <a:lstStyle/>
          <a:p>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是</a:t>
            </a:r>
            <a:r>
              <a:rPr lang="zh-CN" altLang="en-US" sz="2400" dirty="0">
                <a:latin typeface="Bahnschrift" panose="020B0502040204020203" pitchFamily="34" charset="0"/>
                <a:ea typeface="黑体" panose="02010609060101010101" pitchFamily="49" charset="-122"/>
              </a:rPr>
              <a:t>软件</a:t>
            </a:r>
            <a:r>
              <a:rPr lang="zh-CN" altLang="en-US" sz="2400" dirty="0" smtClean="0">
                <a:latin typeface="Bahnschrift" panose="020B0502040204020203" pitchFamily="34" charset="0"/>
                <a:ea typeface="黑体" panose="02010609060101010101" pitchFamily="49" charset="-122"/>
              </a:rPr>
              <a:t>设计规范</a:t>
            </a:r>
            <a:r>
              <a:rPr lang="en-US" altLang="zh-CN" sz="2400" dirty="0" smtClean="0">
                <a:latin typeface="Bahnschrift" panose="020B0502040204020203" pitchFamily="34" charset="0"/>
                <a:ea typeface="黑体" panose="02010609060101010101" pitchFamily="49" charset="-122"/>
              </a:rPr>
              <a:t>;HTTP(</a:t>
            </a:r>
            <a:r>
              <a:rPr lang="en-US" altLang="zh-CN" sz="2400" dirty="0" smtClean="0">
                <a:latin typeface="Bahnschrift" panose="020B0502040204020203" pitchFamily="34" charset="0"/>
                <a:ea typeface="黑体" panose="02010609060101010101" pitchFamily="49" charset="-122"/>
                <a:hlinkClick r:id="rId2"/>
              </a:rPr>
              <a:t>Hyper </a:t>
            </a:r>
            <a:r>
              <a:rPr lang="en-US" altLang="zh-CN" sz="2400" dirty="0">
                <a:latin typeface="Bahnschrift" panose="020B0502040204020203" pitchFamily="34" charset="0"/>
                <a:ea typeface="黑体" panose="02010609060101010101" pitchFamily="49" charset="-122"/>
                <a:hlinkClick r:id="rId2"/>
              </a:rPr>
              <a:t>Text Transfer Protocol</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是超文本传输协议</a:t>
            </a:r>
            <a:endParaRPr lang="zh-CN" altLang="en-US" sz="2400" dirty="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即</a:t>
            </a:r>
            <a:r>
              <a:rPr lang="zh-CN" altLang="en-US" sz="2400" dirty="0">
                <a:latin typeface="Bahnschrift" panose="020B0502040204020203" pitchFamily="34" charset="0"/>
                <a:ea typeface="黑体" panose="02010609060101010101" pitchFamily="49" charset="-122"/>
              </a:rPr>
              <a:t>为</a:t>
            </a:r>
            <a:r>
              <a:rPr lang="zh-CN" altLang="en-US" sz="2400" dirty="0" smtClean="0">
                <a:latin typeface="Bahnschrift" panose="020B0502040204020203" pitchFamily="34" charset="0"/>
                <a:ea typeface="黑体" panose="02010609060101010101" pitchFamily="49" charset="-122"/>
              </a:rPr>
              <a:t>遵循</a:t>
            </a:r>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风格</a:t>
            </a:r>
            <a:r>
              <a:rPr lang="zh-CN" altLang="en-US" sz="2400" dirty="0">
                <a:latin typeface="Bahnschrift" panose="020B0502040204020203" pitchFamily="34" charset="0"/>
                <a:ea typeface="黑体" panose="02010609060101010101" pitchFamily="49" charset="-122"/>
              </a:rPr>
              <a:t>设计</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HTTP</a:t>
            </a:r>
            <a:r>
              <a:rPr lang="zh-CN" altLang="en-US" sz="2400" dirty="0" smtClean="0">
                <a:latin typeface="Bahnschrift" panose="020B0502040204020203" pitchFamily="34" charset="0"/>
                <a:ea typeface="黑体" panose="02010609060101010101" pitchFamily="49" charset="-122"/>
              </a:rPr>
              <a:t>接口</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smtClean="0">
                <a:latin typeface="Bahnschrift" panose="020B0502040204020203" pitchFamily="34" charset="0"/>
                <a:ea typeface="黑体" panose="02010609060101010101" pitchFamily="49" charset="-122"/>
              </a:rPr>
              <a:t>可</a:t>
            </a:r>
            <a:r>
              <a:rPr lang="zh-CN" altLang="en-US" dirty="0">
                <a:latin typeface="Bahnschrift" panose="020B0502040204020203" pitchFamily="34" charset="0"/>
                <a:ea typeface="黑体" panose="02010609060101010101" pitchFamily="49" charset="-122"/>
              </a:rPr>
              <a:t>更高效利用缓存来提高响应速度</a:t>
            </a:r>
          </a:p>
          <a:p>
            <a:r>
              <a:rPr lang="zh-CN" altLang="en-US" dirty="0" smtClean="0">
                <a:latin typeface="Bahnschrift" panose="020B0502040204020203" pitchFamily="34" charset="0"/>
                <a:ea typeface="黑体" panose="02010609060101010101" pitchFamily="49" charset="-122"/>
              </a:rPr>
              <a:t>通讯</a:t>
            </a:r>
            <a:r>
              <a:rPr lang="zh-CN" altLang="en-US" dirty="0">
                <a:latin typeface="Bahnschrift" panose="020B0502040204020203" pitchFamily="34" charset="0"/>
                <a:ea typeface="黑体" panose="02010609060101010101" pitchFamily="49" charset="-122"/>
              </a:rPr>
              <a:t>本身的无状态性可以让不同的服务器的处理一系列请求中的不同请求，</a:t>
            </a:r>
            <a:r>
              <a:rPr lang="zh-CN" altLang="en-US" dirty="0" smtClean="0">
                <a:latin typeface="Bahnschrift" panose="020B0502040204020203" pitchFamily="34" charset="0"/>
                <a:ea typeface="黑体" panose="02010609060101010101" pitchFamily="49" charset="-122"/>
              </a:rPr>
              <a:t>提高服务器</a:t>
            </a:r>
            <a:r>
              <a:rPr lang="zh-CN" altLang="en-US" dirty="0">
                <a:latin typeface="Bahnschrift" panose="020B0502040204020203" pitchFamily="34" charset="0"/>
                <a:ea typeface="黑体" panose="02010609060101010101" pitchFamily="49" charset="-122"/>
              </a:rPr>
              <a:t>的扩展性</a:t>
            </a:r>
          </a:p>
          <a:p>
            <a:r>
              <a:rPr lang="zh-CN" altLang="en-US" dirty="0" smtClean="0">
                <a:latin typeface="Bahnschrift" panose="020B0502040204020203" pitchFamily="34" charset="0"/>
                <a:ea typeface="黑体" panose="02010609060101010101" pitchFamily="49" charset="-122"/>
              </a:rPr>
              <a:t>浏览器</a:t>
            </a:r>
            <a:r>
              <a:rPr lang="zh-CN" altLang="en-US" dirty="0">
                <a:latin typeface="Bahnschrift" panose="020B0502040204020203" pitchFamily="34" charset="0"/>
                <a:ea typeface="黑体" panose="02010609060101010101" pitchFamily="49" charset="-122"/>
              </a:rPr>
              <a:t>即可作为客户端，简化软件需求</a:t>
            </a:r>
          </a:p>
          <a:p>
            <a:r>
              <a:rPr lang="zh-CN" altLang="en-US" dirty="0" smtClean="0">
                <a:latin typeface="Bahnschrift" panose="020B0502040204020203" pitchFamily="34" charset="0"/>
                <a:ea typeface="黑体" panose="02010609060101010101" pitchFamily="49" charset="-122"/>
              </a:rPr>
              <a:t>相对</a:t>
            </a:r>
            <a:r>
              <a:rPr lang="zh-CN" altLang="en-US" dirty="0">
                <a:latin typeface="Bahnschrift" panose="020B0502040204020203" pitchFamily="34" charset="0"/>
                <a:ea typeface="黑体" panose="02010609060101010101" pitchFamily="49" charset="-122"/>
              </a:rPr>
              <a:t>于其他叠加在</a:t>
            </a:r>
            <a:r>
              <a:rPr lang="en-US" altLang="zh-CN" dirty="0">
                <a:latin typeface="Bahnschrift" panose="020B0502040204020203" pitchFamily="34" charset="0"/>
                <a:ea typeface="黑体" panose="02010609060101010101" pitchFamily="49" charset="-122"/>
              </a:rPr>
              <a:t>HTTP</a:t>
            </a:r>
            <a:r>
              <a:rPr lang="zh-CN" altLang="en-US" dirty="0">
                <a:latin typeface="Bahnschrift" panose="020B0502040204020203" pitchFamily="34" charset="0"/>
                <a:ea typeface="黑体" panose="02010609060101010101" pitchFamily="49" charset="-122"/>
              </a:rPr>
              <a:t>协议之上的机制，</a:t>
            </a:r>
            <a:r>
              <a:rPr lang="en-US" altLang="zh-CN" dirty="0">
                <a:latin typeface="Bahnschrift" panose="020B0502040204020203" pitchFamily="34" charset="0"/>
                <a:ea typeface="黑体" panose="02010609060101010101" pitchFamily="49" charset="-122"/>
              </a:rPr>
              <a:t>REST</a:t>
            </a:r>
            <a:r>
              <a:rPr lang="zh-CN" altLang="en-US" dirty="0">
                <a:latin typeface="Bahnschrift" panose="020B0502040204020203" pitchFamily="34" charset="0"/>
                <a:ea typeface="黑体" panose="02010609060101010101" pitchFamily="49" charset="-122"/>
              </a:rPr>
              <a:t>的软件依赖性更小</a:t>
            </a:r>
          </a:p>
          <a:p>
            <a:r>
              <a:rPr lang="zh-CN" altLang="en-US" dirty="0" smtClean="0">
                <a:latin typeface="Bahnschrift" panose="020B0502040204020203" pitchFamily="34" charset="0"/>
                <a:ea typeface="黑体" panose="02010609060101010101" pitchFamily="49" charset="-122"/>
              </a:rPr>
              <a:t>不</a:t>
            </a:r>
            <a:r>
              <a:rPr lang="zh-CN" altLang="en-US" dirty="0">
                <a:latin typeface="Bahnschrift" panose="020B0502040204020203" pitchFamily="34" charset="0"/>
                <a:ea typeface="黑体" panose="02010609060101010101" pitchFamily="49" charset="-122"/>
              </a:rPr>
              <a:t>需要额外的资源发现机制</a:t>
            </a:r>
          </a:p>
          <a:p>
            <a:r>
              <a:rPr lang="zh-CN" altLang="en-US" dirty="0" smtClean="0">
                <a:latin typeface="Bahnschrift" panose="020B0502040204020203" pitchFamily="34" charset="0"/>
                <a:ea typeface="黑体" panose="02010609060101010101" pitchFamily="49" charset="-122"/>
              </a:rPr>
              <a:t>在</a:t>
            </a:r>
            <a:r>
              <a:rPr lang="zh-CN" altLang="en-US" dirty="0">
                <a:latin typeface="Bahnschrift" panose="020B0502040204020203" pitchFamily="34" charset="0"/>
                <a:ea typeface="黑体" panose="02010609060101010101" pitchFamily="49" charset="-122"/>
              </a:rPr>
              <a:t>软件技术演进中的长期的兼容性</a:t>
            </a:r>
            <a:r>
              <a:rPr lang="zh-CN" altLang="en-US" dirty="0" smtClean="0">
                <a:latin typeface="Bahnschrift" panose="020B0502040204020203" pitchFamily="34" charset="0"/>
                <a:ea typeface="黑体" panose="02010609060101010101" pitchFamily="49" charset="-122"/>
              </a:rPr>
              <a:t>更好</a:t>
            </a:r>
            <a:endParaRPr lang="en-US" altLang="zh-CN" dirty="0" smtClean="0">
              <a:latin typeface="Bahnschrift" panose="020B0502040204020203" pitchFamily="34" charset="0"/>
              <a:ea typeface="黑体" panose="02010609060101010101" pitchFamily="49" charset="-122"/>
            </a:endParaRPr>
          </a:p>
          <a:p>
            <a:r>
              <a:rPr lang="en-US" altLang="zh-CN" dirty="0">
                <a:solidFill>
                  <a:schemeClr val="bg1">
                    <a:lumMod val="65000"/>
                  </a:schemeClr>
                </a:solidFill>
                <a:latin typeface="Bahnschrift" panose="020B0502040204020203" pitchFamily="34" charset="0"/>
                <a:ea typeface="黑体" panose="02010609060101010101" pitchFamily="49" charset="-122"/>
                <a:hlinkClick r:id="rId2"/>
              </a:rPr>
              <a:t>Roy </a:t>
            </a:r>
            <a:r>
              <a:rPr lang="en-US" altLang="zh-CN" dirty="0" smtClean="0">
                <a:solidFill>
                  <a:schemeClr val="bg1">
                    <a:lumMod val="65000"/>
                  </a:schemeClr>
                </a:solidFill>
                <a:latin typeface="Bahnschrift" panose="020B0502040204020203" pitchFamily="34" charset="0"/>
                <a:ea typeface="黑体" panose="02010609060101010101" pitchFamily="49" charset="-122"/>
                <a:hlinkClick r:id="rId2"/>
              </a:rPr>
              <a:t>Fielding</a:t>
            </a:r>
            <a:r>
              <a:rPr lang="zh-CN" altLang="en-US" dirty="0" smtClean="0">
                <a:solidFill>
                  <a:schemeClr val="bg1">
                    <a:lumMod val="65000"/>
                  </a:schemeClr>
                </a:solidFill>
                <a:latin typeface="Bahnschrift" panose="020B0502040204020203" pitchFamily="34" charset="0"/>
                <a:ea typeface="黑体" panose="02010609060101010101" pitchFamily="49" charset="-122"/>
              </a:rPr>
              <a:t>博士作为</a:t>
            </a:r>
            <a:r>
              <a:rPr lang="en-US" altLang="zh-CN" dirty="0" smtClean="0">
                <a:solidFill>
                  <a:schemeClr val="bg1">
                    <a:lumMod val="65000"/>
                  </a:schemeClr>
                </a:solidFill>
                <a:latin typeface="Bahnschrift" panose="020B0502040204020203" pitchFamily="34" charset="0"/>
                <a:ea typeface="黑体" panose="02010609060101010101" pitchFamily="49" charset="-122"/>
              </a:rPr>
              <a:t>HTTP</a:t>
            </a:r>
            <a:r>
              <a:rPr lang="zh-CN" altLang="en-US" dirty="0" smtClean="0">
                <a:solidFill>
                  <a:schemeClr val="bg1">
                    <a:lumMod val="65000"/>
                  </a:schemeClr>
                </a:solidFill>
                <a:latin typeface="Bahnschrift" panose="020B0502040204020203" pitchFamily="34" charset="0"/>
                <a:ea typeface="黑体" panose="02010609060101010101" pitchFamily="49" charset="-122"/>
              </a:rPr>
              <a:t>规范的制定者之一，未来的</a:t>
            </a:r>
            <a:r>
              <a:rPr lang="en-US" altLang="zh-CN" dirty="0" smtClean="0">
                <a:solidFill>
                  <a:schemeClr val="bg1">
                    <a:lumMod val="65000"/>
                  </a:schemeClr>
                </a:solidFill>
                <a:latin typeface="Bahnschrift" panose="020B0502040204020203" pitchFamily="34" charset="0"/>
                <a:ea typeface="黑体" panose="02010609060101010101" pitchFamily="49" charset="-122"/>
              </a:rPr>
              <a:t>HTTP2.0</a:t>
            </a:r>
            <a:r>
              <a:rPr lang="zh-CN" altLang="en-US" dirty="0" smtClean="0">
                <a:solidFill>
                  <a:schemeClr val="bg1">
                    <a:lumMod val="65000"/>
                  </a:schemeClr>
                </a:solidFill>
                <a:latin typeface="Bahnschrift" panose="020B0502040204020203" pitchFamily="34" charset="0"/>
                <a:ea typeface="黑体" panose="02010609060101010101" pitchFamily="49" charset="-122"/>
              </a:rPr>
              <a:t>也会更进一步的</a:t>
            </a:r>
            <a:r>
              <a:rPr lang="en-US" altLang="zh-CN" dirty="0" smtClean="0">
                <a:solidFill>
                  <a:schemeClr val="bg1">
                    <a:lumMod val="65000"/>
                  </a:schemeClr>
                </a:solidFill>
                <a:latin typeface="Bahnschrift" panose="020B0502040204020203" pitchFamily="34" charset="0"/>
                <a:ea typeface="黑体" panose="02010609060101010101" pitchFamily="49" charset="-122"/>
              </a:rPr>
              <a:t>REST</a:t>
            </a:r>
            <a:r>
              <a:rPr lang="zh-CN" altLang="en-US" dirty="0" smtClean="0">
                <a:solidFill>
                  <a:schemeClr val="bg1">
                    <a:lumMod val="65000"/>
                  </a:schemeClr>
                </a:solidFill>
                <a:latin typeface="Bahnschrift" panose="020B0502040204020203" pitchFamily="34" charset="0"/>
                <a:ea typeface="黑体" panose="02010609060101010101" pitchFamily="49" charset="-122"/>
              </a:rPr>
              <a:t>的支持</a:t>
            </a:r>
            <a:endParaRPr lang="zh-CN" altLang="en-US" dirty="0">
              <a:solidFill>
                <a:schemeClr val="bg1">
                  <a:lumMod val="65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a:t>
            </a:r>
            <a:r>
              <a:rPr lang="zh-CN" altLang="en-US" dirty="0" smtClean="0"/>
              <a:t>最佳实践</a:t>
            </a:r>
            <a:endParaRPr lang="zh-CN" altLang="en-US" dirty="0"/>
          </a:p>
        </p:txBody>
      </p:sp>
      <p:sp>
        <p:nvSpPr>
          <p:cNvPr id="3" name="内容占位符 2"/>
          <p:cNvSpPr>
            <a:spLocks noGrp="1"/>
          </p:cNvSpPr>
          <p:nvPr>
            <p:ph idx="1"/>
          </p:nvPr>
        </p:nvSpPr>
        <p:spPr>
          <a:xfrm>
            <a:off x="677334" y="1854927"/>
            <a:ext cx="8596668" cy="4186436"/>
          </a:xfrm>
        </p:spPr>
        <p:txBody>
          <a:bodyPr/>
          <a:lstStyle/>
          <a:p>
            <a:pPr marL="742950" lvl="2" indent="-342900"/>
            <a:r>
              <a:rPr lang="zh-CN" altLang="en-US" sz="2800" dirty="0" smtClean="0">
                <a:latin typeface="Bahnschrift" panose="020B0502040204020203" pitchFamily="34" charset="0"/>
                <a:ea typeface="黑体" panose="02010609060101010101" pitchFamily="49" charset="-122"/>
              </a:rPr>
              <a:t>一</a:t>
            </a:r>
            <a:r>
              <a:rPr lang="en-US" altLang="zh-CN" sz="2800" dirty="0" smtClean="0">
                <a:latin typeface="Bahnschrift" panose="020B0502040204020203" pitchFamily="34" charset="0"/>
                <a:ea typeface="黑体" panose="02010609060101010101" pitchFamily="49" charset="-122"/>
              </a:rPr>
              <a:t>. URI</a:t>
            </a:r>
            <a:r>
              <a:rPr lang="zh-CN" altLang="en-US" sz="2800" dirty="0">
                <a:latin typeface="Bahnschrift" panose="020B0502040204020203" pitchFamily="34" charset="0"/>
                <a:ea typeface="黑体" panose="02010609060101010101" pitchFamily="49" charset="-122"/>
              </a:rPr>
              <a:t>规则</a:t>
            </a:r>
            <a:endParaRPr lang="en-US" altLang="zh-CN" sz="2800" dirty="0">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1. </a:t>
            </a:r>
            <a:r>
              <a:rPr lang="zh-CN" altLang="en-US" sz="2400" dirty="0">
                <a:latin typeface="Bahnschrift" panose="020B0502040204020203" pitchFamily="34" charset="0"/>
                <a:ea typeface="黑体" panose="02010609060101010101" pitchFamily="49" charset="-122"/>
              </a:rPr>
              <a:t>版本</a:t>
            </a:r>
            <a:r>
              <a:rPr lang="zh-CN" altLang="en-US" sz="2400" dirty="0" smtClean="0">
                <a:latin typeface="Bahnschrift" panose="020B0502040204020203" pitchFamily="34" charset="0"/>
                <a:ea typeface="黑体" panose="02010609060101010101" pitchFamily="49" charset="-122"/>
              </a:rPr>
              <a:t>化</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其一</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   如</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t>
            </a:r>
            <a:r>
              <a:rPr lang="en-US" altLang="zh-CN" sz="2400" dirty="0" err="1">
                <a:latin typeface="Bahnschrift" panose="020B0502040204020203" pitchFamily="34" charset="0"/>
                <a:ea typeface="黑体" panose="02010609060101010101" pitchFamily="49" charset="-122"/>
              </a:rPr>
              <a:t>api</a:t>
            </a:r>
            <a:r>
              <a:rPr lang="en-US" altLang="zh-CN" sz="2400" dirty="0">
                <a:latin typeface="Bahnschrift" panose="020B0502040204020203" pitchFamily="34" charset="0"/>
                <a:ea typeface="黑体" panose="02010609060101010101" pitchFamily="49" charset="-122"/>
              </a:rPr>
              <a:t>/v1</a:t>
            </a:r>
          </a:p>
          <a:p>
            <a:pPr marL="1200150" lvl="3" indent="-342900"/>
            <a:r>
              <a:rPr lang="en-US" altLang="zh-CN" sz="2400" dirty="0">
                <a:latin typeface="Bahnschrift" panose="020B0502040204020203" pitchFamily="34" charset="0"/>
                <a:ea typeface="黑体" panose="02010609060101010101" pitchFamily="49" charset="-122"/>
              </a:rPr>
              <a:t>2. </a:t>
            </a:r>
            <a:r>
              <a:rPr lang="zh-CN" altLang="en-US" sz="2400" dirty="0">
                <a:latin typeface="Bahnschrift" panose="020B0502040204020203" pitchFamily="34" charset="0"/>
                <a:ea typeface="黑体" panose="02010609060101010101" pitchFamily="49" charset="-122"/>
              </a:rPr>
              <a:t>使用名词，而不是动词  如</a:t>
            </a:r>
            <a:r>
              <a:rPr lang="en-US" altLang="zh-CN" sz="2400" dirty="0">
                <a:latin typeface="Bahnschrift" panose="020B0502040204020203" pitchFamily="34" charset="0"/>
                <a:ea typeface="黑体" panose="02010609060101010101" pitchFamily="49" charset="-122"/>
              </a:rPr>
              <a:t>: blog</a:t>
            </a:r>
          </a:p>
          <a:p>
            <a:pPr marL="1200150" lvl="3" indent="-342900"/>
            <a:r>
              <a:rPr lang="en-US" altLang="zh-CN" sz="2400" dirty="0">
                <a:latin typeface="Bahnschrift" panose="020B0502040204020203" pitchFamily="34" charset="0"/>
                <a:ea typeface="黑体" panose="02010609060101010101" pitchFamily="49" charset="-122"/>
              </a:rPr>
              <a:t>3. </a:t>
            </a:r>
            <a:r>
              <a:rPr lang="zh-CN" altLang="en-US" sz="2400" dirty="0">
                <a:latin typeface="Bahnschrift" panose="020B0502040204020203" pitchFamily="34" charset="0"/>
                <a:ea typeface="黑体" panose="02010609060101010101" pitchFamily="49" charset="-122"/>
              </a:rPr>
              <a:t>使用小写，用 </a:t>
            </a:r>
            <a:r>
              <a:rPr lang="en-US" altLang="zh-CN" sz="2400" dirty="0">
                <a:latin typeface="Bahnschrift" panose="020B0502040204020203" pitchFamily="34" charset="0"/>
                <a:ea typeface="黑体" panose="02010609060101010101" pitchFamily="49" charset="-122"/>
              </a:rPr>
              <a:t>– </a:t>
            </a:r>
            <a:r>
              <a:rPr lang="zh-CN" altLang="en-US" sz="2400" dirty="0">
                <a:latin typeface="Bahnschrift" panose="020B0502040204020203" pitchFamily="34" charset="0"/>
                <a:ea typeface="黑体" panose="02010609060101010101" pitchFamily="49" charset="-122"/>
              </a:rPr>
              <a:t>做词连接，而不用 </a:t>
            </a:r>
            <a:r>
              <a:rPr lang="en-US" altLang="zh-CN" sz="2400" dirty="0" smtClean="0">
                <a:latin typeface="Bahnschrift" panose="020B0502040204020203" pitchFamily="34" charset="0"/>
                <a:ea typeface="黑体" panose="02010609060101010101" pitchFamily="49" charset="-122"/>
              </a:rPr>
              <a:t>_</a:t>
            </a:r>
            <a:endParaRPr lang="en-US" altLang="zh-CN" sz="2400" dirty="0">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4. </a:t>
            </a:r>
            <a:r>
              <a:rPr lang="zh-CN" altLang="en-US" sz="2400" dirty="0">
                <a:latin typeface="Bahnschrift" panose="020B0502040204020203" pitchFamily="34" charset="0"/>
                <a:ea typeface="黑体" panose="02010609060101010101" pitchFamily="49" charset="-122"/>
              </a:rPr>
              <a:t>表示资源集合时，使用复数形式     如</a:t>
            </a:r>
            <a:r>
              <a:rPr lang="en-US" altLang="zh-CN" sz="2400" dirty="0">
                <a:latin typeface="Bahnschrift" panose="020B0502040204020203" pitchFamily="34" charset="0"/>
                <a:ea typeface="黑体" panose="02010609060101010101" pitchFamily="49" charset="-122"/>
              </a:rPr>
              <a:t>: blogs</a:t>
            </a:r>
          </a:p>
          <a:p>
            <a:pPr marL="1200150" lvl="3" indent="-342900"/>
            <a:r>
              <a:rPr lang="en-US" altLang="zh-CN" sz="2400" dirty="0">
                <a:latin typeface="Bahnschrift" panose="020B0502040204020203" pitchFamily="34" charset="0"/>
                <a:ea typeface="黑体" panose="02010609060101010101" pitchFamily="49" charset="-122"/>
              </a:rPr>
              <a:t>5. </a:t>
            </a:r>
            <a:r>
              <a:rPr lang="zh-CN" altLang="en-US" sz="2400" dirty="0">
                <a:latin typeface="Bahnschrift" panose="020B0502040204020203" pitchFamily="34" charset="0"/>
                <a:ea typeface="黑体" panose="02010609060101010101" pitchFamily="49" charset="-122"/>
              </a:rPr>
              <a:t>子资源关系表示   示例</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blog/100/comments</a:t>
            </a:r>
          </a:p>
          <a:p>
            <a:pPr marL="1200150" lvl="3" indent="-342900"/>
            <a:r>
              <a:rPr lang="en-US" altLang="zh-CN" sz="2400" dirty="0" smtClean="0">
                <a:latin typeface="Bahnschrift" panose="020B0502040204020203" pitchFamily="34" charset="0"/>
                <a:ea typeface="黑体" panose="02010609060101010101" pitchFamily="49" charset="-122"/>
              </a:rPr>
              <a:t>6. </a:t>
            </a:r>
            <a:r>
              <a:rPr lang="zh-CN" altLang="en-US" sz="2400" dirty="0" smtClean="0">
                <a:latin typeface="Bahnschrift" panose="020B0502040204020203" pitchFamily="34" charset="0"/>
                <a:ea typeface="黑体" panose="02010609060101010101" pitchFamily="49" charset="-122"/>
              </a:rPr>
              <a:t>为减少</a:t>
            </a:r>
            <a:r>
              <a:rPr lang="en-US" altLang="zh-CN" sz="2400" dirty="0" smtClean="0">
                <a:latin typeface="Bahnschrift" panose="020B0502040204020203" pitchFamily="34" charset="0"/>
                <a:ea typeface="黑体" panose="02010609060101010101" pitchFamily="49" charset="-122"/>
              </a:rPr>
              <a:t>URI</a:t>
            </a:r>
            <a:r>
              <a:rPr lang="zh-CN" altLang="en-US" sz="2400" dirty="0" smtClean="0">
                <a:latin typeface="Bahnschrift" panose="020B0502040204020203" pitchFamily="34" charset="0"/>
                <a:ea typeface="黑体" panose="02010609060101010101" pitchFamily="49" charset="-122"/>
              </a:rPr>
              <a:t>层级深度</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引入适当的参数查询</a:t>
            </a:r>
            <a:endParaRPr lang="en-US" altLang="zh-CN" sz="2400" dirty="0">
              <a:latin typeface="Bahnschrift" panose="020B0502040204020203" pitchFamily="34" charset="0"/>
              <a:ea typeface="黑体" panose="02010609060101010101" pitchFamily="49" charset="-122"/>
            </a:endParaRPr>
          </a:p>
          <a:p>
            <a:pPr lvl="1"/>
            <a:endParaRPr lang="zh-CN" altLang="en-US" dirty="0"/>
          </a:p>
        </p:txBody>
      </p:sp>
    </p:spTree>
    <p:extLst>
      <p:ext uri="{BB962C8B-B14F-4D97-AF65-F5344CB8AC3E}">
        <p14:creationId xmlns:p14="http://schemas.microsoft.com/office/powerpoint/2010/main" val="3740883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r>
              <a:rPr lang="zh-CN" altLang="en-US" dirty="0"/>
              <a:t>最佳实践</a:t>
            </a:r>
          </a:p>
        </p:txBody>
      </p:sp>
      <p:sp>
        <p:nvSpPr>
          <p:cNvPr id="3" name="内容占位符 2"/>
          <p:cNvSpPr>
            <a:spLocks noGrp="1"/>
          </p:cNvSpPr>
          <p:nvPr>
            <p:ph idx="1"/>
          </p:nvPr>
        </p:nvSpPr>
        <p:spPr/>
        <p:txBody>
          <a:bodyPr/>
          <a:lstStyle/>
          <a:p>
            <a:r>
              <a:rPr lang="zh-CN" altLang="en-US" sz="2800" dirty="0" smtClean="0">
                <a:latin typeface="Bahnschrift" panose="020B0502040204020203" pitchFamily="34" charset="0"/>
                <a:ea typeface="黑体" panose="02010609060101010101" pitchFamily="49" charset="-122"/>
              </a:rPr>
              <a:t>二</a:t>
            </a:r>
            <a:r>
              <a:rPr lang="en-US" altLang="zh-CN" sz="2800" dirty="0" smtClean="0">
                <a:latin typeface="Bahnschrift" panose="020B0502040204020203" pitchFamily="34" charset="0"/>
                <a:ea typeface="黑体" panose="02010609060101010101" pitchFamily="49" charset="-122"/>
              </a:rPr>
              <a:t>. Request Header</a:t>
            </a:r>
          </a:p>
          <a:p>
            <a:pPr lvl="1"/>
            <a:r>
              <a:rPr lang="en-US" altLang="zh-CN" sz="2400" dirty="0" smtClean="0">
                <a:latin typeface="Bahnschrift" panose="020B0502040204020203" pitchFamily="34" charset="0"/>
                <a:ea typeface="黑体" panose="02010609060101010101" pitchFamily="49" charset="-122"/>
              </a:rPr>
              <a:t>Content-Type: </a:t>
            </a:r>
            <a:r>
              <a:rPr lang="zh-CN" altLang="en-US" sz="2400" dirty="0" smtClean="0">
                <a:latin typeface="Bahnschrift" panose="020B0502040204020203" pitchFamily="34" charset="0"/>
                <a:ea typeface="黑体" panose="02010609060101010101" pitchFamily="49" charset="-122"/>
              </a:rPr>
              <a:t>定义请求格式，一般为</a:t>
            </a:r>
            <a:r>
              <a:rPr lang="en-US" altLang="zh-CN" sz="2400" dirty="0" smtClean="0">
                <a:latin typeface="Bahnschrift" panose="020B0502040204020203" pitchFamily="34" charset="0"/>
                <a:ea typeface="黑体" panose="02010609060101010101" pitchFamily="49" charset="-122"/>
              </a:rPr>
              <a:t>application/</a:t>
            </a:r>
            <a:r>
              <a:rPr lang="en-US" altLang="zh-CN" sz="2400" dirty="0" err="1" smtClean="0">
                <a:latin typeface="Bahnschrift" panose="020B0502040204020203" pitchFamily="34" charset="0"/>
                <a:ea typeface="黑体" panose="02010609060101010101" pitchFamily="49" charset="-122"/>
              </a:rPr>
              <a:t>json</a:t>
            </a:r>
            <a:endParaRPr lang="en-US" altLang="zh-CN" sz="2400" dirty="0">
              <a:latin typeface="Bahnschrift" panose="020B0502040204020203" pitchFamily="34" charset="0"/>
              <a:ea typeface="黑体" panose="02010609060101010101" pitchFamily="49" charset="-122"/>
            </a:endParaRPr>
          </a:p>
          <a:p>
            <a:pPr lvl="1"/>
            <a:r>
              <a:rPr lang="en-US" altLang="zh-CN" sz="2400" dirty="0" smtClean="0">
                <a:latin typeface="Bahnschrift" panose="020B0502040204020203" pitchFamily="34" charset="0"/>
                <a:ea typeface="黑体" panose="02010609060101010101" pitchFamily="49" charset="-122"/>
              </a:rPr>
              <a:t>Accept: </a:t>
            </a:r>
            <a:r>
              <a:rPr lang="zh-CN" altLang="en-US" sz="2400" dirty="0" smtClean="0">
                <a:latin typeface="Bahnschrift" panose="020B0502040204020203" pitchFamily="34" charset="0"/>
                <a:ea typeface="黑体" panose="02010609060101010101" pitchFamily="49" charset="-122"/>
              </a:rPr>
              <a:t>定义</a:t>
            </a:r>
            <a:r>
              <a:rPr lang="zh-CN" altLang="en-US" sz="2400" dirty="0">
                <a:latin typeface="Bahnschrift" panose="020B0502040204020203" pitchFamily="34" charset="0"/>
                <a:ea typeface="黑体" panose="02010609060101010101" pitchFamily="49" charset="-122"/>
              </a:rPr>
              <a:t>系列可接受的响应</a:t>
            </a:r>
            <a:r>
              <a:rPr lang="zh-CN" altLang="en-US" sz="2400" dirty="0" smtClean="0">
                <a:latin typeface="Bahnschrift" panose="020B0502040204020203" pitchFamily="34" charset="0"/>
                <a:ea typeface="黑体" panose="02010609060101010101" pitchFamily="49" charset="-122"/>
              </a:rPr>
              <a:t>格式  </a:t>
            </a:r>
            <a:endParaRPr lang="en-US" altLang="zh-CN" sz="2400" dirty="0" smtClean="0">
              <a:latin typeface="Bahnschrift" panose="020B0502040204020203" pitchFamily="34" charset="0"/>
              <a:ea typeface="黑体" panose="02010609060101010101" pitchFamily="49" charset="-122"/>
            </a:endParaRPr>
          </a:p>
          <a:p>
            <a:pPr marL="457200" lvl="1" indent="0">
              <a:buNone/>
            </a:pPr>
            <a:r>
              <a:rPr lang="en-US" altLang="zh-CN" sz="2400" dirty="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如</a:t>
            </a:r>
            <a:r>
              <a:rPr lang="en-US" altLang="zh-CN" sz="2400" dirty="0">
                <a:latin typeface="Bahnschrift" panose="020B0502040204020203" pitchFamily="34" charset="0"/>
                <a:ea typeface="黑体" panose="02010609060101010101" pitchFamily="49" charset="-122"/>
              </a:rPr>
              <a:t>:text/html, application/</a:t>
            </a:r>
            <a:r>
              <a:rPr lang="en-US" altLang="zh-CN" sz="2400" dirty="0" err="1">
                <a:latin typeface="Bahnschrift" panose="020B0502040204020203" pitchFamily="34" charset="0"/>
                <a:ea typeface="黑体" panose="02010609060101010101" pitchFamily="49" charset="-122"/>
              </a:rPr>
              <a:t>xhtml+xml</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application/xml</a:t>
            </a:r>
          </a:p>
          <a:p>
            <a:pPr lvl="1"/>
            <a:r>
              <a:rPr lang="en-US" altLang="zh-CN" sz="2400" dirty="0">
                <a:solidFill>
                  <a:schemeClr val="bg1">
                    <a:lumMod val="50000"/>
                  </a:schemeClr>
                </a:solidFill>
                <a:latin typeface="Bahnschrift" panose="020B0502040204020203" pitchFamily="34" charset="0"/>
                <a:ea typeface="黑体" panose="02010609060101010101" pitchFamily="49" charset="-122"/>
              </a:rPr>
              <a:t>Accept-Encoding: </a:t>
            </a:r>
            <a:r>
              <a:rPr lang="en-US" altLang="zh-CN" sz="2400" dirty="0" err="1">
                <a:solidFill>
                  <a:schemeClr val="bg1">
                    <a:lumMod val="50000"/>
                  </a:schemeClr>
                </a:solidFill>
                <a:latin typeface="Bahnschrift" panose="020B0502040204020203" pitchFamily="34" charset="0"/>
                <a:ea typeface="黑体" panose="02010609060101010101" pitchFamily="49" charset="-122"/>
              </a:rPr>
              <a:t>gzip</a:t>
            </a:r>
            <a:r>
              <a:rPr lang="en-US" altLang="zh-CN" sz="2400" dirty="0">
                <a:solidFill>
                  <a:schemeClr val="bg1">
                    <a:lumMod val="50000"/>
                  </a:schemeClr>
                </a:solidFill>
                <a:latin typeface="Bahnschrift" panose="020B0502040204020203" pitchFamily="34" charset="0"/>
                <a:ea typeface="黑体" panose="02010609060101010101" pitchFamily="49" charset="-122"/>
              </a:rPr>
              <a:t>, deflate ,</a:t>
            </a:r>
            <a:r>
              <a:rPr lang="zh-CN" altLang="en-US" sz="2400" dirty="0">
                <a:solidFill>
                  <a:schemeClr val="bg1">
                    <a:lumMod val="50000"/>
                  </a:schemeClr>
                </a:solidFill>
                <a:latin typeface="Bahnschrift" panose="020B0502040204020203" pitchFamily="34" charset="0"/>
                <a:ea typeface="黑体" panose="02010609060101010101" pitchFamily="49" charset="-122"/>
              </a:rPr>
              <a:t>明接受哪些</a:t>
            </a:r>
            <a:r>
              <a:rPr lang="zh-CN" altLang="en-US" sz="2400" dirty="0" smtClean="0">
                <a:solidFill>
                  <a:schemeClr val="bg1">
                    <a:lumMod val="50000"/>
                  </a:schemeClr>
                </a:solidFill>
                <a:latin typeface="Bahnschrift" panose="020B0502040204020203" pitchFamily="34" charset="0"/>
                <a:ea typeface="黑体" panose="02010609060101010101" pitchFamily="49" charset="-122"/>
              </a:rPr>
              <a:t>压缩</a:t>
            </a:r>
            <a:r>
              <a:rPr lang="zh-CN" altLang="en-US" sz="2400" dirty="0">
                <a:solidFill>
                  <a:schemeClr val="bg1">
                    <a:lumMod val="50000"/>
                  </a:schemeClr>
                </a:solidFill>
                <a:latin typeface="Bahnschrift" panose="020B0502040204020203" pitchFamily="34" charset="0"/>
                <a:ea typeface="黑体" panose="02010609060101010101" pitchFamily="49" charset="-122"/>
              </a:rPr>
              <a:t>方法。</a:t>
            </a:r>
            <a:endParaRPr lang="en-US" altLang="zh-CN" sz="2400" dirty="0">
              <a:solidFill>
                <a:schemeClr val="bg1">
                  <a:lumMod val="50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1190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443</TotalTime>
  <Words>1406</Words>
  <Application>Microsoft Office PowerPoint</Application>
  <PresentationFormat>宽屏</PresentationFormat>
  <Paragraphs>231</Paragraphs>
  <Slides>23</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Microsoft JhengHei</vt:lpstr>
      <vt:lpstr>方正姚体</vt:lpstr>
      <vt:lpstr>黑体</vt:lpstr>
      <vt:lpstr>华文新魏</vt:lpstr>
      <vt:lpstr>宋体</vt:lpstr>
      <vt:lpstr>Arial</vt:lpstr>
      <vt:lpstr>Bahnschrift</vt:lpstr>
      <vt:lpstr>Calibri</vt:lpstr>
      <vt:lpstr>Segoe UI Black</vt:lpstr>
      <vt:lpstr>Trebuchet MS</vt:lpstr>
      <vt:lpstr>Wingdings 3</vt:lpstr>
      <vt:lpstr>平面</vt:lpstr>
      <vt:lpstr>RESTful API介绍及 Swagger中代码规范</vt:lpstr>
      <vt:lpstr>目录：</vt:lpstr>
      <vt:lpstr>REST简介</vt:lpstr>
      <vt:lpstr>REST特点</vt:lpstr>
      <vt:lpstr>REST特点</vt:lpstr>
      <vt:lpstr>RESTful API &amp; HTTP</vt:lpstr>
      <vt:lpstr>为什么要遵循REST</vt:lpstr>
      <vt:lpstr>RESTful最佳实践</vt:lpstr>
      <vt:lpstr>RESTful最佳实践</vt:lpstr>
      <vt:lpstr>RESTful最佳实践</vt:lpstr>
      <vt:lpstr>REST API方法</vt:lpstr>
      <vt:lpstr>RESTful最佳实践</vt:lpstr>
      <vt:lpstr>HTTP状态码</vt:lpstr>
      <vt:lpstr>RESTful最佳实践</vt:lpstr>
      <vt:lpstr>RESTful最佳实践</vt:lpstr>
      <vt:lpstr>RESTful最佳实践</vt:lpstr>
      <vt:lpstr>RESTful API的描述文档</vt:lpstr>
      <vt:lpstr>Swagger介绍</vt:lpstr>
      <vt:lpstr>JAVA中使用Swagger</vt:lpstr>
      <vt:lpstr>Swagger UI</vt:lpstr>
      <vt:lpstr>Swagger生成静态HTML/PDF接口文档</vt:lpstr>
      <vt:lpstr>说在后面</vt:lpstr>
      <vt:lpstr>PowerPoint 演示文稿</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HeWbing</cp:lastModifiedBy>
  <cp:revision>76</cp:revision>
  <dcterms:created xsi:type="dcterms:W3CDTF">2018-06-04T14:57:13Z</dcterms:created>
  <dcterms:modified xsi:type="dcterms:W3CDTF">2018-06-20T16:35:10Z</dcterms:modified>
</cp:coreProperties>
</file>