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60" r:id="rId4"/>
    <p:sldId id="259" r:id="rId5"/>
    <p:sldId id="261" r:id="rId6"/>
    <p:sldId id="262"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5733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65665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525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367498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277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408283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103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4757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8923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32376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742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C6D682F-0FD3-42DF-978A-3A28B17140BF}" type="datetimeFigureOut">
              <a:rPr lang="zh-CN" altLang="en-US" smtClean="0"/>
              <a:t>2018/6/4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7029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C6D682F-0FD3-42DF-978A-3A28B17140BF}" type="datetimeFigureOut">
              <a:rPr lang="zh-CN" altLang="en-US" smtClean="0"/>
              <a:t>2018/6/4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56857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D682F-0FD3-42DF-978A-3A28B17140BF}" type="datetimeFigureOut">
              <a:rPr lang="zh-CN" altLang="en-US" smtClean="0"/>
              <a:t>2018/6/4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07005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977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2018/6/4</a:t>
            </a:fld>
            <a:endParaRPr lang="zh-CN" altLang="en-US"/>
          </a:p>
        </p:txBody>
      </p:sp>
    </p:spTree>
    <p:extLst>
      <p:ext uri="{BB962C8B-B14F-4D97-AF65-F5344CB8AC3E}">
        <p14:creationId xmlns:p14="http://schemas.microsoft.com/office/powerpoint/2010/main" val="303990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6D682F-0FD3-42DF-978A-3A28B17140BF}" type="datetimeFigureOut">
              <a:rPr lang="zh-CN" altLang="en-US" smtClean="0"/>
              <a:t>2018/6/4</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67113749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oy_Fielding"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apidocjs.com/" TargetMode="External"/><Relationship Id="rId2" Type="http://schemas.openxmlformats.org/officeDocument/2006/relationships/hyperlink" Target="https://apiblueprint.org/" TargetMode="External"/><Relationship Id="rId1" Type="http://schemas.openxmlformats.org/officeDocument/2006/relationships/slideLayout" Target="../slideLayouts/slideLayout2.xml"/><Relationship Id="rId5" Type="http://schemas.openxmlformats.org/officeDocument/2006/relationships/hyperlink" Target="https://swagger.io/" TargetMode="External"/><Relationship Id="rId4" Type="http://schemas.openxmlformats.org/officeDocument/2006/relationships/hyperlink" Target="https://raml.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REST</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532853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黑体" panose="02010609060101010101" pitchFamily="49" charset="-122"/>
                <a:ea typeface="黑体" panose="02010609060101010101" pitchFamily="49" charset="-122"/>
                <a:cs typeface="Segoe UI Black" panose="020B0A02040204020203" pitchFamily="34" charset="0"/>
              </a:rPr>
              <a:t>目录：</a:t>
            </a:r>
            <a:endParaRPr lang="zh-CN" altLang="en-US" sz="5400" dirty="0">
              <a:latin typeface="黑体" panose="02010609060101010101" pitchFamily="49" charset="-122"/>
              <a:ea typeface="黑体" panose="02010609060101010101" pitchFamily="49" charset="-122"/>
              <a:cs typeface="Segoe UI Black" panose="020B0A02040204020203" pitchFamily="34" charset="0"/>
            </a:endParaRPr>
          </a:p>
        </p:txBody>
      </p:sp>
      <p:sp>
        <p:nvSpPr>
          <p:cNvPr id="3" name="内容占位符 2"/>
          <p:cNvSpPr>
            <a:spLocks noGrp="1"/>
          </p:cNvSpPr>
          <p:nvPr>
            <p:ph idx="1"/>
          </p:nvPr>
        </p:nvSpPr>
        <p:spPr/>
        <p:txBody>
          <a:bodyPr>
            <a:normAutofit/>
          </a:bodyPr>
          <a:lstStyle/>
          <a:p>
            <a:r>
              <a:rPr lang="en-US" altLang="zh-CN" sz="2800" b="1" dirty="0" smtClean="0"/>
              <a:t>REST</a:t>
            </a:r>
            <a:r>
              <a:rPr lang="zh-CN" altLang="en-US" sz="2800" b="1" dirty="0" smtClean="0"/>
              <a:t>简介</a:t>
            </a:r>
            <a:endParaRPr lang="en-US" altLang="zh-CN" sz="2800" b="1" dirty="0" smtClean="0"/>
          </a:p>
          <a:p>
            <a:r>
              <a:rPr lang="en-US" altLang="zh-CN" sz="2800" b="1" dirty="0" smtClean="0"/>
              <a:t>RESTful HTTP &amp; HTTP</a:t>
            </a:r>
          </a:p>
          <a:p>
            <a:r>
              <a:rPr lang="zh-CN" altLang="en-US" sz="2800" b="1" dirty="0" smtClean="0"/>
              <a:t>为什么要遵循</a:t>
            </a:r>
            <a:r>
              <a:rPr lang="en-US" altLang="zh-CN" sz="2800" b="1" dirty="0" smtClean="0"/>
              <a:t>REST</a:t>
            </a:r>
          </a:p>
          <a:p>
            <a:r>
              <a:rPr lang="en-US" altLang="zh-CN" sz="2800" b="1" dirty="0" smtClean="0"/>
              <a:t>RESTful API</a:t>
            </a:r>
            <a:r>
              <a:rPr lang="zh-CN" altLang="en-US" sz="2800" b="1" dirty="0" smtClean="0"/>
              <a:t>文档工具</a:t>
            </a:r>
            <a:endParaRPr lang="en-US" altLang="zh-CN" sz="2800" b="1" dirty="0" smtClean="0"/>
          </a:p>
          <a:p>
            <a:r>
              <a:rPr lang="en-US" altLang="zh-CN" sz="2800" b="1" dirty="0" smtClean="0"/>
              <a:t>Swagger</a:t>
            </a:r>
            <a:r>
              <a:rPr lang="zh-CN" altLang="en-US" sz="2800" b="1" dirty="0" smtClean="0"/>
              <a:t>是什么</a:t>
            </a:r>
            <a:endParaRPr lang="en-US" altLang="zh-CN" sz="2800" b="1" dirty="0" smtClean="0"/>
          </a:p>
          <a:p>
            <a:r>
              <a:rPr lang="zh-CN" altLang="en-US" sz="2800" b="1" dirty="0" smtClean="0"/>
              <a:t>为什么使用</a:t>
            </a:r>
            <a:r>
              <a:rPr lang="en-US" altLang="zh-CN" sz="2800" b="1" dirty="0" smtClean="0"/>
              <a:t>Swagger</a:t>
            </a:r>
          </a:p>
          <a:p>
            <a:r>
              <a:rPr lang="en-US" altLang="zh-CN" sz="2800" b="1" dirty="0" smtClean="0"/>
              <a:t>Q &amp; A</a:t>
            </a:r>
            <a:endParaRPr lang="zh-CN" altLang="en-US" sz="2800" b="1" dirty="0"/>
          </a:p>
        </p:txBody>
      </p:sp>
    </p:spTree>
    <p:extLst>
      <p:ext uri="{BB962C8B-B14F-4D97-AF65-F5344CB8AC3E}">
        <p14:creationId xmlns:p14="http://schemas.microsoft.com/office/powerpoint/2010/main" val="3776484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44731"/>
          </a:xfrm>
        </p:spPr>
        <p:txBody>
          <a:bodyPr/>
          <a:lstStyle/>
          <a:p>
            <a:r>
              <a:rPr lang="en-US" altLang="zh-CN" dirty="0" smtClean="0"/>
              <a:t>REST</a:t>
            </a:r>
            <a:r>
              <a:rPr lang="zh-CN" altLang="en-US" dirty="0" smtClean="0"/>
              <a:t>简介</a:t>
            </a:r>
            <a:endParaRPr lang="zh-CN" altLang="en-US" dirty="0"/>
          </a:p>
        </p:txBody>
      </p:sp>
      <p:sp>
        <p:nvSpPr>
          <p:cNvPr id="3" name="内容占位符 2"/>
          <p:cNvSpPr>
            <a:spLocks noGrp="1"/>
          </p:cNvSpPr>
          <p:nvPr>
            <p:ph idx="1"/>
          </p:nvPr>
        </p:nvSpPr>
        <p:spPr/>
        <p:txBody>
          <a:bodyPr/>
          <a:lstStyle/>
          <a:p>
            <a:pPr>
              <a:buAutoNum type="arabicPeriod"/>
            </a:pPr>
            <a:r>
              <a:rPr lang="en-US" altLang="zh-CN" dirty="0"/>
              <a:t>REST(</a:t>
            </a:r>
            <a:r>
              <a:rPr lang="en-US" altLang="zh-CN" dirty="0">
                <a:hlinkClick r:id="rId2"/>
              </a:rPr>
              <a:t>Representational State Transfer </a:t>
            </a:r>
            <a:r>
              <a:rPr lang="zh-CN" altLang="en-US" dirty="0"/>
              <a:t>表征性状态转移</a:t>
            </a:r>
            <a:r>
              <a:rPr lang="en-US" altLang="zh-CN" dirty="0"/>
              <a:t>)</a:t>
            </a:r>
          </a:p>
          <a:p>
            <a:pPr>
              <a:buAutoNum type="arabicPeriod"/>
            </a:pPr>
            <a:r>
              <a:rPr lang="en-US" altLang="zh-CN" dirty="0"/>
              <a:t>2000</a:t>
            </a:r>
            <a:r>
              <a:rPr lang="zh-CN" altLang="en-US" dirty="0"/>
              <a:t>年</a:t>
            </a:r>
            <a:r>
              <a:rPr lang="en-US" altLang="zh-CN" dirty="0">
                <a:hlinkClick r:id="rId3"/>
              </a:rPr>
              <a:t>Roy Fielding</a:t>
            </a:r>
            <a:r>
              <a:rPr lang="zh-CN" altLang="en-US" dirty="0"/>
              <a:t>的博士论文中首次提出</a:t>
            </a:r>
            <a:endParaRPr lang="en-US" altLang="zh-CN" dirty="0"/>
          </a:p>
          <a:p>
            <a:pPr>
              <a:buAutoNum type="arabicPeriod"/>
            </a:pPr>
            <a:r>
              <a:rPr lang="en-US" altLang="zh-CN" dirty="0"/>
              <a:t>REST</a:t>
            </a:r>
            <a:r>
              <a:rPr lang="zh-CN" altLang="en-US" dirty="0"/>
              <a:t>是架构风格，是设计思想，不是标准也不是协议</a:t>
            </a:r>
            <a:endParaRPr lang="en-US" altLang="zh-CN" dirty="0"/>
          </a:p>
          <a:p>
            <a:pPr>
              <a:buAutoNum type="arabicPeriod"/>
            </a:pPr>
            <a:r>
              <a:rPr lang="en-US" altLang="zh-CN" dirty="0"/>
              <a:t>REST</a:t>
            </a:r>
            <a:r>
              <a:rPr lang="zh-CN" altLang="en-US" dirty="0"/>
              <a:t>强调组件交互的可伸缩性、接口的通用性、组件的独立部署、以及用来减少交互延迟、增强安全性、封装遗留系统的中间组件</a:t>
            </a:r>
          </a:p>
          <a:p>
            <a:endParaRPr lang="zh-CN" altLang="en-US" dirty="0"/>
          </a:p>
        </p:txBody>
      </p:sp>
    </p:spTree>
    <p:extLst>
      <p:ext uri="{BB962C8B-B14F-4D97-AF65-F5344CB8AC3E}">
        <p14:creationId xmlns:p14="http://schemas.microsoft.com/office/powerpoint/2010/main" val="1101318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a:t>
            </a:r>
            <a:r>
              <a:rPr lang="zh-CN" altLang="en-US" dirty="0" smtClean="0"/>
              <a:t>特点</a:t>
            </a:r>
            <a:endParaRPr lang="zh-CN" altLang="en-US" dirty="0"/>
          </a:p>
        </p:txBody>
      </p:sp>
      <p:sp>
        <p:nvSpPr>
          <p:cNvPr id="3" name="内容占位符 2"/>
          <p:cNvSpPr>
            <a:spLocks noGrp="1"/>
          </p:cNvSpPr>
          <p:nvPr>
            <p:ph idx="1"/>
          </p:nvPr>
        </p:nvSpPr>
        <p:spPr/>
        <p:txBody>
          <a:bodyPr/>
          <a:lstStyle/>
          <a:p>
            <a:r>
              <a:rPr lang="en-US" altLang="zh-CN" dirty="0" smtClean="0"/>
              <a:t>  - </a:t>
            </a:r>
            <a:r>
              <a:rPr lang="zh-CN" altLang="en-US" dirty="0"/>
              <a:t>面向资源</a:t>
            </a:r>
          </a:p>
          <a:p>
            <a:r>
              <a:rPr lang="zh-CN" altLang="en-US" dirty="0"/>
              <a:t>	</a:t>
            </a:r>
            <a:r>
              <a:rPr lang="en-US" altLang="zh-CN" dirty="0"/>
              <a:t>- </a:t>
            </a:r>
            <a:r>
              <a:rPr lang="zh-CN" altLang="en-US" dirty="0"/>
              <a:t>每一个资源都有唯一</a:t>
            </a:r>
            <a:r>
              <a:rPr lang="en-US" altLang="zh-CN" dirty="0"/>
              <a:t>(CRUD</a:t>
            </a:r>
            <a:r>
              <a:rPr lang="zh-CN" altLang="en-US" dirty="0"/>
              <a:t>等操作不会变</a:t>
            </a:r>
            <a:r>
              <a:rPr lang="en-US" altLang="zh-CN" dirty="0"/>
              <a:t>)</a:t>
            </a:r>
            <a:r>
              <a:rPr lang="zh-CN" altLang="en-US" dirty="0"/>
              <a:t>的标识符</a:t>
            </a:r>
          </a:p>
          <a:p>
            <a:r>
              <a:rPr lang="zh-CN" altLang="en-US" dirty="0"/>
              <a:t>	</a:t>
            </a:r>
            <a:r>
              <a:rPr lang="en-US" altLang="zh-CN" dirty="0"/>
              <a:t>- </a:t>
            </a:r>
            <a:r>
              <a:rPr lang="zh-CN" altLang="en-US" dirty="0"/>
              <a:t>无状态的</a:t>
            </a:r>
          </a:p>
          <a:p>
            <a:r>
              <a:rPr lang="zh-CN" altLang="en-US" dirty="0"/>
              <a:t>	</a:t>
            </a:r>
            <a:r>
              <a:rPr lang="en-US" altLang="zh-CN" dirty="0"/>
              <a:t>- </a:t>
            </a:r>
            <a:r>
              <a:rPr lang="zh-CN" altLang="en-US" dirty="0"/>
              <a:t>符合</a:t>
            </a:r>
            <a:r>
              <a:rPr lang="en-US" altLang="zh-CN" dirty="0"/>
              <a:t>REST</a:t>
            </a:r>
            <a:r>
              <a:rPr lang="zh-CN" altLang="en-US" dirty="0"/>
              <a:t>原则的架构方式称为</a:t>
            </a:r>
            <a:r>
              <a:rPr lang="en-US" altLang="zh-CN" dirty="0"/>
              <a:t>RESTful</a:t>
            </a:r>
            <a:endParaRPr lang="zh-CN" altLang="en-US" dirty="0"/>
          </a:p>
        </p:txBody>
      </p:sp>
    </p:spTree>
    <p:extLst>
      <p:ext uri="{BB962C8B-B14F-4D97-AF65-F5344CB8AC3E}">
        <p14:creationId xmlns:p14="http://schemas.microsoft.com/office/powerpoint/2010/main" val="243990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40526"/>
          </a:xfrm>
        </p:spPr>
        <p:txBody>
          <a:bodyPr/>
          <a:lstStyle/>
          <a:p>
            <a:r>
              <a:rPr lang="en-US" altLang="zh-CN" dirty="0" smtClean="0"/>
              <a:t>RESTful HTTP &amp; HTTP</a:t>
            </a:r>
            <a:endParaRPr lang="zh-CN" altLang="en-US" dirty="0"/>
          </a:p>
        </p:txBody>
      </p:sp>
      <p:sp>
        <p:nvSpPr>
          <p:cNvPr id="3" name="内容占位符 2"/>
          <p:cNvSpPr>
            <a:spLocks noGrp="1"/>
          </p:cNvSpPr>
          <p:nvPr>
            <p:ph idx="1"/>
          </p:nvPr>
        </p:nvSpPr>
        <p:spPr/>
        <p:txBody>
          <a:bodyPr/>
          <a:lstStyle/>
          <a:p>
            <a:r>
              <a:rPr lang="en-US" altLang="zh-CN" dirty="0" smtClean="0"/>
              <a:t>   REST</a:t>
            </a:r>
            <a:r>
              <a:rPr lang="zh-CN" altLang="en-US" dirty="0" smtClean="0"/>
              <a:t>是</a:t>
            </a:r>
            <a:r>
              <a:rPr lang="zh-CN" altLang="en-US" dirty="0"/>
              <a:t>软件设计规范，</a:t>
            </a:r>
            <a:r>
              <a:rPr lang="en-US" altLang="zh-CN" dirty="0" smtClean="0"/>
              <a:t>http(</a:t>
            </a:r>
            <a:r>
              <a:rPr lang="en-US" altLang="zh-CN" dirty="0" smtClean="0">
                <a:hlinkClick r:id="rId2"/>
              </a:rPr>
              <a:t>Hyper </a:t>
            </a:r>
            <a:r>
              <a:rPr lang="en-US" altLang="zh-CN" dirty="0">
                <a:hlinkClick r:id="rId2"/>
              </a:rPr>
              <a:t>Text Transfer Protocol</a:t>
            </a:r>
            <a:r>
              <a:rPr lang="en-US" altLang="zh-CN" dirty="0"/>
              <a:t>)</a:t>
            </a:r>
            <a:r>
              <a:rPr lang="zh-CN" altLang="en-US" dirty="0" smtClean="0"/>
              <a:t>是超文本传输协议</a:t>
            </a:r>
            <a:endParaRPr lang="zh-CN" altLang="en-US" dirty="0"/>
          </a:p>
          <a:p>
            <a:r>
              <a:rPr lang="zh-CN" altLang="en-US" dirty="0"/>
              <a:t>  </a:t>
            </a:r>
            <a:r>
              <a:rPr lang="en-US" altLang="zh-CN" dirty="0" smtClean="0"/>
              <a:t> </a:t>
            </a:r>
            <a:r>
              <a:rPr lang="en-US" altLang="zh-CN" dirty="0"/>
              <a:t>restful http</a:t>
            </a:r>
            <a:r>
              <a:rPr lang="zh-CN" altLang="en-US" dirty="0"/>
              <a:t>即为遵循</a:t>
            </a:r>
            <a:r>
              <a:rPr lang="en-US" altLang="zh-CN" dirty="0"/>
              <a:t>rest</a:t>
            </a:r>
            <a:r>
              <a:rPr lang="zh-CN" altLang="en-US" dirty="0"/>
              <a:t>风格设计的</a:t>
            </a:r>
            <a:r>
              <a:rPr lang="en-US" altLang="zh-CN" dirty="0"/>
              <a:t>http</a:t>
            </a:r>
            <a:endParaRPr lang="zh-CN" altLang="en-US" dirty="0"/>
          </a:p>
        </p:txBody>
      </p:sp>
    </p:spTree>
    <p:extLst>
      <p:ext uri="{BB962C8B-B14F-4D97-AF65-F5344CB8AC3E}">
        <p14:creationId xmlns:p14="http://schemas.microsoft.com/office/powerpoint/2010/main" val="3142869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27314"/>
          </a:xfrm>
        </p:spPr>
        <p:txBody>
          <a:bodyPr/>
          <a:lstStyle/>
          <a:p>
            <a:r>
              <a:rPr lang="zh-CN" altLang="en-US" b="1" dirty="0"/>
              <a:t>为什么要遵循</a:t>
            </a:r>
            <a:r>
              <a:rPr lang="en-US" altLang="zh-CN" b="1" dirty="0" smtClean="0"/>
              <a:t>REST</a:t>
            </a:r>
            <a:endParaRPr lang="zh-CN" altLang="en-US" dirty="0"/>
          </a:p>
        </p:txBody>
      </p:sp>
      <p:sp>
        <p:nvSpPr>
          <p:cNvPr id="3" name="内容占位符 2"/>
          <p:cNvSpPr>
            <a:spLocks noGrp="1"/>
          </p:cNvSpPr>
          <p:nvPr>
            <p:ph idx="1"/>
          </p:nvPr>
        </p:nvSpPr>
        <p:spPr>
          <a:xfrm>
            <a:off x="581539" y="1838371"/>
            <a:ext cx="8596668" cy="3880773"/>
          </a:xfrm>
        </p:spPr>
        <p:txBody>
          <a:bodyPr/>
          <a:lstStyle/>
          <a:p>
            <a:r>
              <a:rPr lang="zh-CN" altLang="en-US" dirty="0"/>
              <a:t> 可更高效利用缓存来提高响应速度</a:t>
            </a:r>
          </a:p>
          <a:p>
            <a:r>
              <a:rPr lang="zh-CN" altLang="en-US" dirty="0" smtClean="0"/>
              <a:t> 通讯</a:t>
            </a:r>
            <a:r>
              <a:rPr lang="zh-CN" altLang="en-US" dirty="0"/>
              <a:t>本身的无状态性可以让不同的服务器的处理一系列请求中的不同请求，</a:t>
            </a:r>
            <a:r>
              <a:rPr lang="zh-CN" altLang="en-US" dirty="0" smtClean="0"/>
              <a:t>提高服务器</a:t>
            </a:r>
            <a:r>
              <a:rPr lang="zh-CN" altLang="en-US" dirty="0"/>
              <a:t>的扩展性</a:t>
            </a:r>
          </a:p>
          <a:p>
            <a:r>
              <a:rPr lang="zh-CN" altLang="en-US" dirty="0"/>
              <a:t>	浏览器即可作为客户端，简化软件需求</a:t>
            </a:r>
          </a:p>
          <a:p>
            <a:r>
              <a:rPr lang="zh-CN" altLang="en-US" dirty="0"/>
              <a:t>	相对于其他叠加在</a:t>
            </a:r>
            <a:r>
              <a:rPr lang="en-US" altLang="zh-CN" dirty="0"/>
              <a:t>HTTP</a:t>
            </a:r>
            <a:r>
              <a:rPr lang="zh-CN" altLang="en-US" dirty="0"/>
              <a:t>协议之上的机制，</a:t>
            </a:r>
            <a:r>
              <a:rPr lang="en-US" altLang="zh-CN" dirty="0"/>
              <a:t>REST</a:t>
            </a:r>
            <a:r>
              <a:rPr lang="zh-CN" altLang="en-US" dirty="0"/>
              <a:t>的软件依赖性更小</a:t>
            </a:r>
          </a:p>
          <a:p>
            <a:r>
              <a:rPr lang="zh-CN" altLang="en-US" dirty="0"/>
              <a:t>	不需要额外的资源发现机制</a:t>
            </a:r>
          </a:p>
          <a:p>
            <a:r>
              <a:rPr lang="zh-CN" altLang="en-US" dirty="0"/>
              <a:t>	在软件技术演进中的长期的兼容性更好</a:t>
            </a:r>
          </a:p>
        </p:txBody>
      </p:sp>
    </p:spTree>
    <p:extLst>
      <p:ext uri="{BB962C8B-B14F-4D97-AF65-F5344CB8AC3E}">
        <p14:creationId xmlns:p14="http://schemas.microsoft.com/office/powerpoint/2010/main" val="3566023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75360"/>
          </a:xfrm>
        </p:spPr>
        <p:txBody>
          <a:bodyPr/>
          <a:lstStyle/>
          <a:p>
            <a:r>
              <a:rPr lang="en-US" altLang="zh-CN" dirty="0" smtClean="0"/>
              <a:t>RESTful API</a:t>
            </a:r>
            <a:r>
              <a:rPr lang="zh-CN" altLang="en-US" dirty="0" smtClean="0"/>
              <a:t>的</a:t>
            </a:r>
            <a:r>
              <a:rPr lang="zh-CN" altLang="en-US" dirty="0"/>
              <a:t>描述文档</a:t>
            </a:r>
          </a:p>
        </p:txBody>
      </p:sp>
      <p:sp>
        <p:nvSpPr>
          <p:cNvPr id="3" name="内容占位符 2"/>
          <p:cNvSpPr>
            <a:spLocks noGrp="1"/>
          </p:cNvSpPr>
          <p:nvPr>
            <p:ph idx="1"/>
          </p:nvPr>
        </p:nvSpPr>
        <p:spPr/>
        <p:txBody>
          <a:bodyPr/>
          <a:lstStyle/>
          <a:p>
            <a:r>
              <a:rPr lang="it-IT" altLang="zh-CN" dirty="0" smtClean="0"/>
              <a:t>API </a:t>
            </a:r>
            <a:r>
              <a:rPr lang="it-IT" altLang="zh-CN" dirty="0"/>
              <a:t>Blueprint</a:t>
            </a:r>
            <a:r>
              <a:rPr lang="it-IT" altLang="zh-CN" dirty="0" smtClean="0"/>
              <a:t>( </a:t>
            </a:r>
            <a:r>
              <a:rPr lang="it-IT" altLang="zh-CN" dirty="0" smtClean="0">
                <a:hlinkClick r:id="rId2"/>
              </a:rPr>
              <a:t>https</a:t>
            </a:r>
            <a:r>
              <a:rPr lang="it-IT" altLang="zh-CN" dirty="0">
                <a:hlinkClick r:id="rId2"/>
              </a:rPr>
              <a:t>://apiblueprint.org</a:t>
            </a:r>
            <a:r>
              <a:rPr lang="it-IT" altLang="zh-CN" dirty="0" smtClean="0">
                <a:hlinkClick r:id="rId2"/>
              </a:rPr>
              <a:t>/</a:t>
            </a:r>
            <a:r>
              <a:rPr lang="it-IT" altLang="zh-CN" dirty="0" smtClean="0"/>
              <a:t> )</a:t>
            </a:r>
            <a:endParaRPr lang="it-IT" altLang="zh-CN" dirty="0"/>
          </a:p>
          <a:p>
            <a:r>
              <a:rPr lang="it-IT" altLang="zh-CN" dirty="0" smtClean="0"/>
              <a:t>apidocjs( </a:t>
            </a:r>
            <a:r>
              <a:rPr lang="it-IT" altLang="zh-CN" dirty="0" smtClean="0">
                <a:hlinkClick r:id="rId3"/>
              </a:rPr>
              <a:t>http</a:t>
            </a:r>
            <a:r>
              <a:rPr lang="it-IT" altLang="zh-CN" dirty="0">
                <a:hlinkClick r:id="rId3"/>
              </a:rPr>
              <a:t>://apidocjs.com</a:t>
            </a:r>
            <a:r>
              <a:rPr lang="it-IT" altLang="zh-CN" dirty="0" smtClean="0">
                <a:hlinkClick r:id="rId3"/>
              </a:rPr>
              <a:t>/</a:t>
            </a:r>
            <a:r>
              <a:rPr lang="it-IT" altLang="zh-CN" dirty="0" smtClean="0"/>
              <a:t> )</a:t>
            </a:r>
            <a:endParaRPr lang="it-IT" altLang="zh-CN" dirty="0"/>
          </a:p>
          <a:p>
            <a:r>
              <a:rPr lang="it-IT" altLang="zh-CN" dirty="0" smtClean="0"/>
              <a:t>raml( </a:t>
            </a:r>
            <a:r>
              <a:rPr lang="it-IT" altLang="zh-CN" dirty="0" smtClean="0">
                <a:hlinkClick r:id="rId4"/>
              </a:rPr>
              <a:t>https</a:t>
            </a:r>
            <a:r>
              <a:rPr lang="it-IT" altLang="zh-CN" dirty="0">
                <a:hlinkClick r:id="rId4"/>
              </a:rPr>
              <a:t>://raml.org</a:t>
            </a:r>
            <a:r>
              <a:rPr lang="it-IT" altLang="zh-CN" dirty="0" smtClean="0">
                <a:hlinkClick r:id="rId4"/>
              </a:rPr>
              <a:t>/</a:t>
            </a:r>
            <a:r>
              <a:rPr lang="it-IT" altLang="zh-CN" dirty="0" smtClean="0"/>
              <a:t> )</a:t>
            </a:r>
            <a:endParaRPr lang="it-IT" altLang="zh-CN" dirty="0"/>
          </a:p>
          <a:p>
            <a:r>
              <a:rPr lang="it-IT" altLang="zh-CN" dirty="0" smtClean="0"/>
              <a:t>swagger( </a:t>
            </a:r>
            <a:r>
              <a:rPr lang="it-IT" altLang="zh-CN" dirty="0" smtClean="0">
                <a:hlinkClick r:id="rId5"/>
              </a:rPr>
              <a:t>https</a:t>
            </a:r>
            <a:r>
              <a:rPr lang="it-IT" altLang="zh-CN" dirty="0">
                <a:hlinkClick r:id="rId5"/>
              </a:rPr>
              <a:t>://swagger.io</a:t>
            </a:r>
            <a:r>
              <a:rPr lang="it-IT" altLang="zh-CN" dirty="0" smtClean="0">
                <a:hlinkClick r:id="rId5"/>
              </a:rPr>
              <a:t>/</a:t>
            </a:r>
            <a:r>
              <a:rPr lang="it-IT" altLang="zh-CN" dirty="0" smtClean="0"/>
              <a:t> )</a:t>
            </a:r>
            <a:endParaRPr lang="zh-CN" altLang="en-US" dirty="0"/>
          </a:p>
        </p:txBody>
      </p:sp>
    </p:spTree>
    <p:extLst>
      <p:ext uri="{BB962C8B-B14F-4D97-AF65-F5344CB8AC3E}">
        <p14:creationId xmlns:p14="http://schemas.microsoft.com/office/powerpoint/2010/main" val="1444089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53</TotalTime>
  <Words>201</Words>
  <Application>Microsoft Office PowerPoint</Application>
  <PresentationFormat>宽屏</PresentationFormat>
  <Paragraphs>34</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方正姚体</vt:lpstr>
      <vt:lpstr>黑体</vt:lpstr>
      <vt:lpstr>华文新魏</vt:lpstr>
      <vt:lpstr>Arial</vt:lpstr>
      <vt:lpstr>Segoe UI Black</vt:lpstr>
      <vt:lpstr>Trebuchet MS</vt:lpstr>
      <vt:lpstr>Wingdings 3</vt:lpstr>
      <vt:lpstr>平面</vt:lpstr>
      <vt:lpstr>REST</vt:lpstr>
      <vt:lpstr>目录：</vt:lpstr>
      <vt:lpstr>REST简介</vt:lpstr>
      <vt:lpstr>REST特点</vt:lpstr>
      <vt:lpstr>RESTful HTTP &amp; HTTP</vt:lpstr>
      <vt:lpstr>为什么要遵循REST</vt:lpstr>
      <vt:lpstr>RESTful API的描述文档</vt:lpstr>
    </vt:vector>
  </TitlesOfParts>
  <Company>NO.std.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HeWbing</dc:creator>
  <cp:lastModifiedBy>HeWbing</cp:lastModifiedBy>
  <cp:revision>12</cp:revision>
  <dcterms:created xsi:type="dcterms:W3CDTF">2018-06-04T14:57:13Z</dcterms:created>
  <dcterms:modified xsi:type="dcterms:W3CDTF">2018-06-04T15:51:10Z</dcterms:modified>
</cp:coreProperties>
</file>