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3" r:id="rId5"/>
    <p:sldId id="261" r:id="rId6"/>
    <p:sldId id="264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B61D4-E670-40AA-998E-DD862E192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FD801-F57F-45C6-AF46-64E75101C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BB772-DE4F-4FC1-BDD6-75338354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475E3-ADF3-46BE-8FBA-BC521A72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FA3F7-B203-4627-878A-78B198AF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0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CE9F4-1E21-440B-BFC5-F61505AF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54FBF1-4C7C-4F25-966E-6C2DE9FA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23DB8-8DA7-4884-AFA7-233D0B06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F90EC-FA4E-4C1F-8151-7349867F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DBD20-F4DD-4927-B198-D223BBEA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2FD2EC-A07D-497F-A023-D9A84CB70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90DA4-99A4-455B-B79A-3C77FE41E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A71A0-13D6-46FE-A104-8902AAF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F87DA-BBC6-40AB-90FD-606738FE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87154-21B7-448B-BA75-67F8B5D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05BAC-83A4-409A-896A-F5FC3B11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36217-B3BF-4040-9EC3-A75AD575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DF6D1-9F0E-43EA-BAC5-CF1217E9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05E4E-1A0D-4AB5-91EE-9162E46A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9FED9-B72A-41F3-94A0-23B59258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3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0DA81-42A5-45D5-8975-A7EFA757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69C73-6ED2-424F-BBA9-0A2C4D5D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2B3C0-4115-4304-971C-62344C9D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84593-5BF2-41F7-A3D7-C246F57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597BD-AE96-4145-B597-214DF1A2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0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33C09-81B1-4FA5-9D0B-8A33B67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21B57-AFF3-42CA-BC11-95312B6CB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7263B-702E-4AD3-89F2-130AE7CD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52D4E-BA89-4BEB-9D5C-44338E34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74F97-8DDA-45B2-BA40-9FF1993E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8E694-D992-4702-B247-DB064699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0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5A79-CEB6-4125-8EF2-B06B9BDB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166C6-1FF7-4939-B45F-B893FF9DB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936767-A48D-4771-8667-30867C268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5F5C5C-1165-44F2-9A21-AAACDF983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25B05-D4E6-4C7D-93BD-1D27F36C9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18288C-A199-4287-81E4-A666619B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96E9A1-5D7F-4FE1-BDE7-14FBE029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8EF7F1-9781-40C2-B814-408A61DF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74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919A-D13B-4188-9986-719B3AB2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3D3A48-A3C9-4D5F-9711-84D7CA3A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E3C418-2CD2-4DD5-A95B-EBB215D1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F1A7A-8231-4F15-BB6B-EBA44B58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CDF30F-7372-4EFD-BEE9-3ADA2285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B73276-450E-4A0B-97FB-3C23D1FF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0DEF6-4551-4E5A-B83F-2013C957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37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6E295-822B-4E38-BE72-45E2A801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BD689-CFB8-435A-A50E-0360D6D4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B9D7C-7D09-43AD-B875-21362028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83233-0F68-4395-A298-E4A9E293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3B6B7-527A-4E32-AFED-ABB97991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CC7AE-DB56-496F-9DD3-99E8260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4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83CA3-777C-4861-9DFE-9AFF80B7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AC4AA6-D341-4835-8131-C26642D31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DD6CD-7DEC-4308-AF11-153D1A5D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7B4D37-DDC0-49F7-9437-A2274819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DD7F3-1073-46E2-A47A-7602C0DE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FAEDC-267C-4169-A657-1B715FC7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5750B-3168-4444-996F-250DE85C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50ACE-675D-4593-A871-9D07B5371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2591E-C527-400D-AC1F-D302BC2D1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C624-45FA-4042-A69E-92BD0D7FCFC6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5A79D-E166-4DCA-907B-A3794BF7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113A6B-CB21-4778-A8D1-056A705BC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CB93-4F40-4902-B970-6C551ECF3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5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yuntongsf/article/details/882830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AFD1F-4057-4F67-BB0E-E3A2B0B40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ucosii</a:t>
            </a:r>
            <a:r>
              <a:rPr lang="zh-CN" altLang="en-US"/>
              <a:t>三种关中断方式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C8E36-BA3C-4312-B6F3-DBB388F2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pPr algn="l"/>
            <a:r>
              <a:rPr lang="en-US" altLang="zh-CN"/>
              <a:t>                                            by    </a:t>
            </a:r>
            <a:r>
              <a:rPr lang="zh-CN" altLang="en-US"/>
              <a:t>杨嵘</a:t>
            </a:r>
          </a:p>
        </p:txBody>
      </p:sp>
    </p:spTree>
    <p:extLst>
      <p:ext uri="{BB962C8B-B14F-4D97-AF65-F5344CB8AC3E}">
        <p14:creationId xmlns:p14="http://schemas.microsoft.com/office/powerpoint/2010/main" val="145979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>
            <a:extLst>
              <a:ext uri="{FF2B5EF4-FFF2-40B4-BE49-F238E27FC236}">
                <a16:creationId xmlns:a16="http://schemas.microsoft.com/office/drawing/2014/main" id="{06B93A6B-FF9F-4F9A-A590-6D34FF15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39" y="970195"/>
            <a:ext cx="462915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ARM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汇编语言程序中，主程序一般通过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BL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指令来调用子程序。该指令在执行时完成如下操作：将子程序的返回地址存放在连接寄存器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中，同时将程序计数器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指向子程序的入口点。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D3C3436-F877-4B50-BD03-B0897222A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099" y="911172"/>
            <a:ext cx="506095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    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AERA  Init, CODE, READONLY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ENTRY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start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b="1">
                <a:ea typeface="黑体" panose="02010609060101010101" pitchFamily="49" charset="-122"/>
              </a:rPr>
              <a:t>……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BL  PR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400" b="1">
                <a:ea typeface="黑体" panose="02010609060101010101" pitchFamily="49" charset="-122"/>
              </a:rPr>
              <a:t>……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B7F4689-A9A5-4B68-8EC7-1B3CE9A6D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15394"/>
            <a:ext cx="46291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highlight>
                  <a:srgbClr val="FFFF00"/>
                </a:highlight>
              </a:rPr>
              <a:t>     </a:t>
            </a:r>
            <a:r>
              <a:rPr lang="en-US" altLang="zh-CN" sz="3600" b="1">
                <a:solidFill>
                  <a:srgbClr val="0000FF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PR    </a:t>
            </a:r>
            <a:r>
              <a:rPr lang="en-US" altLang="zh-CN" sz="3600" b="1">
                <a:solidFill>
                  <a:srgbClr val="0000FF"/>
                </a:solidFill>
                <a:highlight>
                  <a:srgbClr val="FFFF00"/>
                </a:highlight>
                <a:ea typeface="黑体" panose="02010609060101010101" pitchFamily="49" charset="-122"/>
              </a:rPr>
              <a:t>……</a:t>
            </a:r>
            <a:endParaRPr lang="en-US" altLang="zh-CN" sz="3600" b="1">
              <a:solidFill>
                <a:srgbClr val="0000FF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MOV PC</a:t>
            </a:r>
            <a:r>
              <a:rPr lang="zh-CN" altLang="en-US" sz="3600" b="1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600" b="1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……</a:t>
            </a:r>
            <a:endParaRPr lang="en-US" altLang="zh-CN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END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F66458-50D5-41D8-855D-E0DC5A4C42B7}"/>
              </a:ext>
            </a:extLst>
          </p:cNvPr>
          <p:cNvSpPr txBox="1"/>
          <p:nvPr/>
        </p:nvSpPr>
        <p:spPr>
          <a:xfrm>
            <a:off x="161365" y="255494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7030A0"/>
                </a:solidFill>
              </a:rPr>
              <a:t>ARM9 </a:t>
            </a:r>
            <a:r>
              <a:rPr lang="zh-CN" altLang="en-US" sz="2800" b="1">
                <a:solidFill>
                  <a:srgbClr val="7030A0"/>
                </a:solidFill>
              </a:rPr>
              <a:t>子程序一般结构</a:t>
            </a:r>
          </a:p>
        </p:txBody>
      </p:sp>
    </p:spTree>
    <p:extLst>
      <p:ext uri="{BB962C8B-B14F-4D97-AF65-F5344CB8AC3E}">
        <p14:creationId xmlns:p14="http://schemas.microsoft.com/office/powerpoint/2010/main" val="2774991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hi.csdn.net/attachment/201103/25/9670287_13010171363Gz5.jpg">
            <a:extLst>
              <a:ext uri="{FF2B5EF4-FFF2-40B4-BE49-F238E27FC236}">
                <a16:creationId xmlns:a16="http://schemas.microsoft.com/office/drawing/2014/main" id="{9FE53537-3557-44AD-8DB2-A70E660D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0805"/>
            <a:ext cx="7842996" cy="611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DB396A-0696-4D57-9228-8C45581B17FF}"/>
              </a:ext>
            </a:extLst>
          </p:cNvPr>
          <p:cNvSpPr txBox="1"/>
          <p:nvPr/>
        </p:nvSpPr>
        <p:spPr>
          <a:xfrm>
            <a:off x="7851309" y="2032951"/>
            <a:ext cx="40623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>
                <a:solidFill>
                  <a:srgbClr val="1A9497"/>
                </a:solidFill>
              </a:rPr>
              <a:t>C </a:t>
            </a:r>
            <a:r>
              <a:rPr lang="zh-CN" altLang="en-US" sz="2400" i="1">
                <a:solidFill>
                  <a:srgbClr val="1A9497"/>
                </a:solidFill>
              </a:rPr>
              <a:t>控制域屏蔽字节</a:t>
            </a:r>
            <a:r>
              <a:rPr lang="en-US" altLang="zh-CN" sz="2400" i="1">
                <a:solidFill>
                  <a:srgbClr val="1A9497"/>
                </a:solidFill>
              </a:rPr>
              <a:t>(psr[7:0])</a:t>
            </a:r>
          </a:p>
          <a:p>
            <a:r>
              <a:rPr lang="en-US" altLang="zh-CN" sz="2400" i="1">
                <a:solidFill>
                  <a:srgbClr val="1A9497"/>
                </a:solidFill>
              </a:rPr>
              <a:t>X </a:t>
            </a:r>
            <a:r>
              <a:rPr lang="zh-CN" altLang="en-US" sz="2400" i="1">
                <a:solidFill>
                  <a:srgbClr val="1A9497"/>
                </a:solidFill>
              </a:rPr>
              <a:t>扩展域屏蔽字节</a:t>
            </a:r>
            <a:r>
              <a:rPr lang="en-US" altLang="zh-CN" sz="2400" i="1">
                <a:solidFill>
                  <a:srgbClr val="1A9497"/>
                </a:solidFill>
              </a:rPr>
              <a:t>(psr[15:8])</a:t>
            </a:r>
          </a:p>
          <a:p>
            <a:r>
              <a:rPr lang="en-US" altLang="zh-CN" sz="2400" i="1">
                <a:solidFill>
                  <a:srgbClr val="1A9497"/>
                </a:solidFill>
              </a:rPr>
              <a:t>S </a:t>
            </a:r>
            <a:r>
              <a:rPr lang="zh-CN" altLang="en-US" sz="2400" i="1">
                <a:solidFill>
                  <a:srgbClr val="1A9497"/>
                </a:solidFill>
              </a:rPr>
              <a:t>状态域屏蔽字节</a:t>
            </a:r>
            <a:r>
              <a:rPr lang="en-US" altLang="zh-CN" sz="2400" i="1">
                <a:solidFill>
                  <a:srgbClr val="1A9497"/>
                </a:solidFill>
              </a:rPr>
              <a:t>(psr[23:16])</a:t>
            </a:r>
          </a:p>
          <a:p>
            <a:r>
              <a:rPr lang="en-US" altLang="zh-CN" sz="2400" i="1">
                <a:solidFill>
                  <a:srgbClr val="1A9497"/>
                </a:solidFill>
              </a:rPr>
              <a:t>F </a:t>
            </a:r>
            <a:r>
              <a:rPr lang="zh-CN" altLang="en-US" sz="2400" i="1">
                <a:solidFill>
                  <a:srgbClr val="1A9497"/>
                </a:solidFill>
              </a:rPr>
              <a:t>标志域屏蔽字节</a:t>
            </a:r>
            <a:r>
              <a:rPr lang="en-US" altLang="zh-CN" sz="2400" i="1">
                <a:solidFill>
                  <a:srgbClr val="1A9497"/>
                </a:solidFill>
              </a:rPr>
              <a:t>(psr[31:24])</a:t>
            </a:r>
            <a:endParaRPr lang="zh-CN" altLang="en-US" sz="2400" i="1">
              <a:solidFill>
                <a:srgbClr val="1A9497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C9C3D-47B5-4203-B95C-1CF131F06DE8}"/>
              </a:ext>
            </a:extLst>
          </p:cNvPr>
          <p:cNvSpPr txBox="1"/>
          <p:nvPr/>
        </p:nvSpPr>
        <p:spPr>
          <a:xfrm>
            <a:off x="7851309" y="4443154"/>
            <a:ext cx="35237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i="1">
                <a:solidFill>
                  <a:srgbClr val="1A9497"/>
                </a:solidFill>
              </a:rPr>
              <a:t>其中</a:t>
            </a:r>
            <a:r>
              <a:rPr lang="en-US" altLang="zh-CN" sz="2800" i="1">
                <a:solidFill>
                  <a:srgbClr val="1A9497"/>
                </a:solidFill>
              </a:rPr>
              <a:t>cpsr_c</a:t>
            </a:r>
            <a:r>
              <a:rPr lang="zh-CN" altLang="en-US" sz="2800" i="1">
                <a:solidFill>
                  <a:srgbClr val="1A9497"/>
                </a:solidFill>
              </a:rPr>
              <a:t>代表的是</a:t>
            </a:r>
            <a:endParaRPr lang="en-US" altLang="zh-CN" sz="2800" i="1">
              <a:solidFill>
                <a:srgbClr val="1A9497"/>
              </a:solidFill>
            </a:endParaRPr>
          </a:p>
          <a:p>
            <a:r>
              <a:rPr lang="en-US" altLang="zh-CN" sz="2800" i="1">
                <a:solidFill>
                  <a:srgbClr val="1A9497"/>
                </a:solidFill>
              </a:rPr>
              <a:t>cpsr</a:t>
            </a:r>
            <a:r>
              <a:rPr lang="zh-CN" altLang="en-US" sz="2800" i="1">
                <a:solidFill>
                  <a:srgbClr val="1A9497"/>
                </a:solidFill>
              </a:rPr>
              <a:t>寄存器的低</a:t>
            </a:r>
            <a:r>
              <a:rPr lang="en-US" altLang="zh-CN" sz="2800" i="1">
                <a:solidFill>
                  <a:srgbClr val="1A9497"/>
                </a:solidFill>
              </a:rPr>
              <a:t>8</a:t>
            </a:r>
            <a:r>
              <a:rPr lang="zh-CN" altLang="en-US" sz="2800" i="1">
                <a:solidFill>
                  <a:srgbClr val="1A9497"/>
                </a:solidFill>
              </a:rPr>
              <a:t>位，</a:t>
            </a:r>
            <a:endParaRPr lang="en-US" altLang="zh-CN" sz="2800" i="1">
              <a:solidFill>
                <a:srgbClr val="1A9497"/>
              </a:solidFill>
            </a:endParaRPr>
          </a:p>
          <a:p>
            <a:endParaRPr lang="en-US" altLang="zh-CN" sz="2800" i="1">
              <a:solidFill>
                <a:srgbClr val="1A9497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77FD73-3C3B-490B-8242-D82369A5D1EF}"/>
              </a:ext>
            </a:extLst>
          </p:cNvPr>
          <p:cNvSpPr txBox="1"/>
          <p:nvPr/>
        </p:nvSpPr>
        <p:spPr>
          <a:xfrm>
            <a:off x="161365" y="255494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7030A0"/>
                </a:solidFill>
              </a:rPr>
              <a:t>ARM9 CPSR_c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B197B4-50ED-41FF-A45E-5EB50CFD957A}"/>
              </a:ext>
            </a:extLst>
          </p:cNvPr>
          <p:cNvSpPr txBox="1"/>
          <p:nvPr/>
        </p:nvSpPr>
        <p:spPr>
          <a:xfrm>
            <a:off x="161365" y="255494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7030A0"/>
                </a:solidFill>
              </a:rPr>
              <a:t>uCOS ii </a:t>
            </a:r>
            <a:r>
              <a:rPr lang="zh-CN" altLang="en-US" sz="2800" b="1">
                <a:solidFill>
                  <a:srgbClr val="7030A0"/>
                </a:solidFill>
              </a:rPr>
              <a:t>三种关中断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486863-7731-4953-A927-6B75C790D5D6}"/>
              </a:ext>
            </a:extLst>
          </p:cNvPr>
          <p:cNvSpPr txBox="1"/>
          <p:nvPr/>
        </p:nvSpPr>
        <p:spPr>
          <a:xfrm>
            <a:off x="342512" y="2111741"/>
            <a:ext cx="28055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Cli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R0,CPSR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ORR    R1,R0,#0x80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44362F-EA52-4F25-A87C-11C066D59F73}"/>
              </a:ext>
            </a:extLst>
          </p:cNvPr>
          <p:cNvSpPr txBox="1"/>
          <p:nvPr/>
        </p:nvSpPr>
        <p:spPr>
          <a:xfrm>
            <a:off x="342512" y="4715347"/>
            <a:ext cx="3659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Sti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R0,CPSR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AND    R1,R0,#0xffffff</a:t>
            </a:r>
            <a:r>
              <a:rPr lang="en-US" altLang="zh-CN" sz="2000" i="1">
                <a:solidFill>
                  <a:srgbClr val="FF0000"/>
                </a:solidFill>
                <a:latin typeface="Tahoma" panose="020B0604030504040204" pitchFamily="34" charset="0"/>
              </a:rPr>
              <a:t>7f</a:t>
            </a:r>
            <a:r>
              <a:rPr lang="zh-CN" altLang="en-US" sz="2000" i="1">
                <a:latin typeface="Tahoma" panose="020B0604030504040204" pitchFamily="34" charset="0"/>
              </a:rPr>
              <a:t> </a:t>
            </a:r>
            <a:endParaRPr lang="en-US" altLang="zh-CN" sz="2000" i="1">
              <a:latin typeface="Tahoma" panose="020B0604030504040204" pitchFamily="34" charset="0"/>
            </a:endParaRPr>
          </a:p>
          <a:p>
            <a:r>
              <a:rPr lang="en-US" altLang="zh-CN" sz="2000" i="1">
                <a:latin typeface="Tahoma" panose="020B0604030504040204" pitchFamily="34" charset="0"/>
              </a:rPr>
              <a:t>    </a:t>
            </a:r>
            <a:r>
              <a:rPr lang="en-US" altLang="zh-CN" sz="2000" i="1">
                <a:solidFill>
                  <a:srgbClr val="FF0000"/>
                </a:solidFill>
                <a:latin typeface="Tahoma" panose="020B0604030504040204" pitchFamily="34" charset="0"/>
              </a:rPr>
              <a:t>//BIC   R1,R0,#0x00000080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  <a:endParaRPr lang="zh-CN" altLang="en-US" sz="2000" i="1">
              <a:latin typeface="Tahoma" panose="020B060403050404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130C47-6C56-445F-A4CB-BC9E68ECBED6}"/>
              </a:ext>
            </a:extLst>
          </p:cNvPr>
          <p:cNvSpPr txBox="1"/>
          <p:nvPr/>
        </p:nvSpPr>
        <p:spPr>
          <a:xfrm>
            <a:off x="4189304" y="2049009"/>
            <a:ext cx="28055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PushAndCli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R0,CPSR_c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</a:t>
            </a:r>
            <a:r>
              <a:rPr lang="en-US" altLang="zh-CN" sz="2000" i="1">
                <a:solidFill>
                  <a:schemeClr val="accent1"/>
                </a:solidFill>
                <a:latin typeface="Tahoma" panose="020B0604030504040204" pitchFamily="34" charset="0"/>
              </a:rPr>
              <a:t>STMFD    sp!,R0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ORR    R1,R0,#0x80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E6D96E-D262-47CA-AC27-E2B206CFD3EC}"/>
              </a:ext>
            </a:extLst>
          </p:cNvPr>
          <p:cNvSpPr txBox="1"/>
          <p:nvPr/>
        </p:nvSpPr>
        <p:spPr>
          <a:xfrm>
            <a:off x="4189304" y="4652615"/>
            <a:ext cx="2553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Pop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LDMFD    sp!,R0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</a:t>
            </a:r>
            <a:r>
              <a:rPr lang="en-US" altLang="zh-CN" sz="2000" i="1">
                <a:solidFill>
                  <a:srgbClr val="FF0000"/>
                </a:solidFill>
                <a:latin typeface="Tahoma" panose="020B0604030504040204" pitchFamily="34" charset="0"/>
              </a:rPr>
              <a:t>//MOV   PC,LR</a:t>
            </a:r>
            <a:endParaRPr lang="zh-CN" altLang="en-US" sz="2000" i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11715-DFA5-455F-A127-3771ABD74263}"/>
              </a:ext>
            </a:extLst>
          </p:cNvPr>
          <p:cNvSpPr txBox="1"/>
          <p:nvPr/>
        </p:nvSpPr>
        <p:spPr>
          <a:xfrm>
            <a:off x="8400329" y="2024071"/>
            <a:ext cx="28055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OSCPUSaveSR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</a:t>
            </a:r>
            <a:r>
              <a:rPr lang="en-US" altLang="zh-CN" sz="2000" i="1">
                <a:solidFill>
                  <a:schemeClr val="accent1"/>
                </a:solidFill>
                <a:latin typeface="Tahoma" panose="020B0604030504040204" pitchFamily="34" charset="0"/>
              </a:rPr>
              <a:t>R0</a:t>
            </a:r>
            <a:r>
              <a:rPr lang="en-US" altLang="zh-CN" sz="2000" i="1">
                <a:latin typeface="Tahoma" panose="020B0604030504040204" pitchFamily="34" charset="0"/>
              </a:rPr>
              <a:t>,CPSR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ORR    R1,R0,#0x80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C54906-7E41-489E-83AD-2081CF5B7A3B}"/>
              </a:ext>
            </a:extLst>
          </p:cNvPr>
          <p:cNvSpPr txBox="1"/>
          <p:nvPr/>
        </p:nvSpPr>
        <p:spPr>
          <a:xfrm>
            <a:off x="8400329" y="4627677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OSCPURestoreSR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CPSR_c,</a:t>
            </a:r>
            <a:r>
              <a:rPr lang="en-US" altLang="zh-CN" sz="2000" i="1">
                <a:solidFill>
                  <a:schemeClr val="accent1"/>
                </a:solidFill>
                <a:latin typeface="Tahoma" panose="020B0604030504040204" pitchFamily="34" charset="0"/>
              </a:rPr>
              <a:t>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  <a:endParaRPr lang="zh-CN" altLang="en-US" sz="2000" i="1">
              <a:latin typeface="Tahoma" panose="020B060403050404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0508F-304B-4AAB-ABD5-F7F37CE5CBA2}"/>
              </a:ext>
            </a:extLst>
          </p:cNvPr>
          <p:cNvSpPr/>
          <p:nvPr/>
        </p:nvSpPr>
        <p:spPr>
          <a:xfrm>
            <a:off x="161365" y="1145069"/>
            <a:ext cx="318035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#if  OS_CRITICAL_METHOD==1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OS_ENTER_CRITICAL()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Cli()</a:t>
            </a:r>
            <a:r>
              <a:rPr lang="en-US" altLang="zh-CN" sz="1200" i="1">
                <a:latin typeface="Tahoma" panose="020B0604030504040204" pitchFamily="34" charset="0"/>
              </a:rPr>
              <a:t>)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OS_EXIT_CRITICAL()   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Sti()</a:t>
            </a:r>
            <a:r>
              <a:rPr lang="en-US" altLang="zh-CN" sz="1200" i="1">
                <a:latin typeface="Tahoma" panose="020B0604030504040204" pitchFamily="34" charset="0"/>
              </a:rPr>
              <a:t>) 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53818B-86C2-4B9A-9D9A-4F64A315E997}"/>
              </a:ext>
            </a:extLst>
          </p:cNvPr>
          <p:cNvSpPr/>
          <p:nvPr/>
        </p:nvSpPr>
        <p:spPr>
          <a:xfrm>
            <a:off x="3601535" y="1117745"/>
            <a:ext cx="380687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#elseif   OS_CRITICAL_METHOD == 2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1200" i="1">
                <a:latin typeface="Tahoma" panose="020B0604030504040204" pitchFamily="34" charset="0"/>
              </a:rPr>
              <a:t>#define  OS_ENTER_CRITICAL()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PushAndCli()</a:t>
            </a:r>
            <a:r>
              <a:rPr lang="en-US" altLang="zh-CN" sz="1200" i="1">
                <a:latin typeface="Tahoma" panose="020B0604030504040204" pitchFamily="34" charset="0"/>
              </a:rPr>
              <a:t>)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OS_EXIT_CRITICAL()  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Pop()</a:t>
            </a:r>
            <a:r>
              <a:rPr lang="en-US" altLang="zh-CN" sz="1200" i="1">
                <a:latin typeface="Tahoma" panose="020B0604030504040204" pitchFamily="34" charset="0"/>
              </a:rPr>
              <a:t>)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D59DB0-1ACC-4080-96E7-204EBC051E5B}"/>
              </a:ext>
            </a:extLst>
          </p:cNvPr>
          <p:cNvSpPr/>
          <p:nvPr/>
        </p:nvSpPr>
        <p:spPr>
          <a:xfrm>
            <a:off x="7408407" y="978870"/>
            <a:ext cx="462222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#elseif   OS_CRITICAL_METHOD == 3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OS_ENTER_CRITICAL()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cpu_sr = OSCPUSaveSR()</a:t>
            </a:r>
            <a:r>
              <a:rPr lang="en-US" altLang="zh-CN" sz="1200" i="1">
                <a:latin typeface="Tahoma" panose="020B0604030504040204" pitchFamily="34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OS_EXIT_CRITICAL()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OSCPURestoreSR(cpu_sr)</a:t>
            </a:r>
            <a:r>
              <a:rPr lang="en-US" altLang="zh-CN" sz="1200" i="1">
                <a:latin typeface="Tahoma" panose="020B0604030504040204" pitchFamily="34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#endif</a:t>
            </a:r>
          </a:p>
        </p:txBody>
      </p:sp>
      <p:pic>
        <p:nvPicPr>
          <p:cNvPr id="12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1A457CF0-29A6-44E2-9903-87E89D007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38" y="4167113"/>
            <a:ext cx="500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hlinkClick r:id="rId4" action="ppaction://hlinksldjump"/>
            <a:extLst>
              <a:ext uri="{FF2B5EF4-FFF2-40B4-BE49-F238E27FC236}">
                <a16:creationId xmlns:a16="http://schemas.microsoft.com/office/drawing/2014/main" id="{8A12BFC0-994E-458B-9868-E20998934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30" y="4167112"/>
            <a:ext cx="500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hlinkClick r:id="rId5" action="ppaction://hlinksldjump"/>
            <a:extLst>
              <a:ext uri="{FF2B5EF4-FFF2-40B4-BE49-F238E27FC236}">
                <a16:creationId xmlns:a16="http://schemas.microsoft.com/office/drawing/2014/main" id="{ED7B1F33-956C-47C8-9CDB-CCD07BC0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59" y="4167111"/>
            <a:ext cx="500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41E10F-B6F7-44E6-82F2-4C1172D8E978}"/>
              </a:ext>
            </a:extLst>
          </p:cNvPr>
          <p:cNvSpPr/>
          <p:nvPr/>
        </p:nvSpPr>
        <p:spPr>
          <a:xfrm>
            <a:off x="7408407" y="160803"/>
            <a:ext cx="3196977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chemeClr val="hlink"/>
                </a:solidFill>
                <a:latin typeface="Tahoma" panose="020B0604030504040204" pitchFamily="34" charset="0"/>
              </a:rPr>
              <a:t>#if OS_CRITICAL_METHOD == 3</a:t>
            </a:r>
            <a:r>
              <a:rPr lang="en-US" altLang="zh-CN" sz="1400" i="1">
                <a:latin typeface="Tahoma" panose="020B0604030504040204" pitchFamily="34" charset="0"/>
              </a:rPr>
              <a:t>            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latin typeface="Tahoma" panose="020B0604030504040204" pitchFamily="34" charset="0"/>
              </a:rPr>
              <a:t>     </a:t>
            </a:r>
            <a:r>
              <a:rPr lang="pt-BR" altLang="zh-CN" sz="1400" i="1">
                <a:latin typeface="Tahoma" panose="020B0604030504040204" pitchFamily="34" charset="0"/>
              </a:rPr>
              <a:t>OS_CPU_SR  cpu_sr = 0;</a:t>
            </a:r>
            <a:endParaRPr lang="en-US" altLang="zh-CN" sz="1400" i="1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latin typeface="Tahoma" panose="020B0604030504040204" pitchFamily="34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40589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E359FB1-A0D0-439A-933A-FB170A90BBD3}"/>
              </a:ext>
            </a:extLst>
          </p:cNvPr>
          <p:cNvCxnSpPr>
            <a:cxnSpLocks/>
          </p:cNvCxnSpPr>
          <p:nvPr/>
        </p:nvCxnSpPr>
        <p:spPr>
          <a:xfrm>
            <a:off x="4422834" y="1020619"/>
            <a:ext cx="0" cy="23968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0C7C33A-9DC0-43D3-8F94-F7A22C24E8FD}"/>
              </a:ext>
            </a:extLst>
          </p:cNvPr>
          <p:cNvCxnSpPr>
            <a:cxnSpLocks/>
          </p:cNvCxnSpPr>
          <p:nvPr/>
        </p:nvCxnSpPr>
        <p:spPr>
          <a:xfrm flipV="1">
            <a:off x="4422834" y="1612209"/>
            <a:ext cx="2248899" cy="18052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2EA4A55-583B-4DA5-820E-51ABBD07041C}"/>
              </a:ext>
            </a:extLst>
          </p:cNvPr>
          <p:cNvCxnSpPr>
            <a:cxnSpLocks/>
          </p:cNvCxnSpPr>
          <p:nvPr/>
        </p:nvCxnSpPr>
        <p:spPr>
          <a:xfrm>
            <a:off x="6671733" y="1612209"/>
            <a:ext cx="0" cy="17844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534864C-E470-4A5E-BA99-F5437DE60CAB}"/>
              </a:ext>
            </a:extLst>
          </p:cNvPr>
          <p:cNvCxnSpPr>
            <a:cxnSpLocks/>
          </p:cNvCxnSpPr>
          <p:nvPr/>
        </p:nvCxnSpPr>
        <p:spPr>
          <a:xfrm flipV="1">
            <a:off x="6671732" y="1769533"/>
            <a:ext cx="2534770" cy="16409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33B8F5-910C-446E-B08C-76B1F8EDEC49}"/>
              </a:ext>
            </a:extLst>
          </p:cNvPr>
          <p:cNvCxnSpPr>
            <a:cxnSpLocks/>
          </p:cNvCxnSpPr>
          <p:nvPr/>
        </p:nvCxnSpPr>
        <p:spPr>
          <a:xfrm>
            <a:off x="9189570" y="1769533"/>
            <a:ext cx="0" cy="28749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0D7AA5-1FBA-4971-95A4-2EE95B0FF163}"/>
              </a:ext>
            </a:extLst>
          </p:cNvPr>
          <p:cNvCxnSpPr>
            <a:cxnSpLocks/>
          </p:cNvCxnSpPr>
          <p:nvPr/>
        </p:nvCxnSpPr>
        <p:spPr>
          <a:xfrm flipH="1" flipV="1">
            <a:off x="6629401" y="3428003"/>
            <a:ext cx="2577101" cy="12164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12D1D6-E980-4A2F-BEA3-EF8390CA98D8}"/>
              </a:ext>
            </a:extLst>
          </p:cNvPr>
          <p:cNvCxnSpPr>
            <a:cxnSpLocks/>
          </p:cNvCxnSpPr>
          <p:nvPr/>
        </p:nvCxnSpPr>
        <p:spPr>
          <a:xfrm>
            <a:off x="6671732" y="3417455"/>
            <a:ext cx="0" cy="17706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03ABFB7-3B4E-4CB9-A8F1-3CC873EF8598}"/>
              </a:ext>
            </a:extLst>
          </p:cNvPr>
          <p:cNvCxnSpPr>
            <a:cxnSpLocks/>
          </p:cNvCxnSpPr>
          <p:nvPr/>
        </p:nvCxnSpPr>
        <p:spPr>
          <a:xfrm flipH="1" flipV="1">
            <a:off x="4386813" y="3467332"/>
            <a:ext cx="2293386" cy="16586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C17D5E-0BEA-4002-BFB6-28BBBF7D70D3}"/>
              </a:ext>
            </a:extLst>
          </p:cNvPr>
          <p:cNvCxnSpPr>
            <a:cxnSpLocks/>
          </p:cNvCxnSpPr>
          <p:nvPr/>
        </p:nvCxnSpPr>
        <p:spPr>
          <a:xfrm>
            <a:off x="4417292" y="3467332"/>
            <a:ext cx="0" cy="23968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F448BF0-AE61-4288-8B86-E3A3E29CF10C}"/>
              </a:ext>
            </a:extLst>
          </p:cNvPr>
          <p:cNvSpPr txBox="1"/>
          <p:nvPr/>
        </p:nvSpPr>
        <p:spPr>
          <a:xfrm>
            <a:off x="314031" y="1256611"/>
            <a:ext cx="28055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Cli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R0,CPSR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ORR    R1,R0,#0x80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C6F654-6CDC-47C3-822C-DDFC6C3A6604}"/>
              </a:ext>
            </a:extLst>
          </p:cNvPr>
          <p:cNvSpPr txBox="1"/>
          <p:nvPr/>
        </p:nvSpPr>
        <p:spPr>
          <a:xfrm>
            <a:off x="314031" y="3860217"/>
            <a:ext cx="3659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Sti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R0,CPSR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AND    R1,R0,#0xffffff</a:t>
            </a:r>
            <a:r>
              <a:rPr lang="en-US" altLang="zh-CN" sz="2000" i="1">
                <a:solidFill>
                  <a:srgbClr val="FF0000"/>
                </a:solidFill>
                <a:latin typeface="Tahoma" panose="020B0604030504040204" pitchFamily="34" charset="0"/>
              </a:rPr>
              <a:t>7f</a:t>
            </a:r>
            <a:r>
              <a:rPr lang="zh-CN" altLang="en-US" sz="2000" i="1">
                <a:latin typeface="Tahoma" panose="020B0604030504040204" pitchFamily="34" charset="0"/>
              </a:rPr>
              <a:t> </a:t>
            </a:r>
            <a:endParaRPr lang="en-US" altLang="zh-CN" sz="2000" i="1">
              <a:latin typeface="Tahoma" panose="020B0604030504040204" pitchFamily="34" charset="0"/>
            </a:endParaRPr>
          </a:p>
          <a:p>
            <a:r>
              <a:rPr lang="en-US" altLang="zh-CN" sz="2000" i="1">
                <a:latin typeface="Tahoma" panose="020B0604030504040204" pitchFamily="34" charset="0"/>
              </a:rPr>
              <a:t>    </a:t>
            </a:r>
            <a:r>
              <a:rPr lang="en-US" altLang="zh-CN" sz="2000" i="1">
                <a:solidFill>
                  <a:srgbClr val="FF0000"/>
                </a:solidFill>
                <a:latin typeface="Tahoma" panose="020B0604030504040204" pitchFamily="34" charset="0"/>
              </a:rPr>
              <a:t>//BIC   R1,R0,#0x00000080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  <a:endParaRPr lang="zh-CN" altLang="en-US" sz="2000" i="1">
              <a:latin typeface="Tahoma" panose="020B0604030504040204" pitchFamily="34" charset="0"/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1258BCBE-30DE-4A2A-BDF9-60B7849E5125}"/>
              </a:ext>
            </a:extLst>
          </p:cNvPr>
          <p:cNvSpPr/>
          <p:nvPr/>
        </p:nvSpPr>
        <p:spPr>
          <a:xfrm>
            <a:off x="4417292" y="512063"/>
            <a:ext cx="586487" cy="900623"/>
          </a:xfrm>
          <a:custGeom>
            <a:avLst/>
            <a:gdLst>
              <a:gd name="connsiteX0" fmla="*/ 0 w 423333"/>
              <a:gd name="connsiteY0" fmla="*/ 618066 h 618066"/>
              <a:gd name="connsiteX1" fmla="*/ 152400 w 423333"/>
              <a:gd name="connsiteY1" fmla="*/ 550333 h 618066"/>
              <a:gd name="connsiteX2" fmla="*/ 279400 w 423333"/>
              <a:gd name="connsiteY2" fmla="*/ 397933 h 618066"/>
              <a:gd name="connsiteX3" fmla="*/ 389467 w 423333"/>
              <a:gd name="connsiteY3" fmla="*/ 169333 h 618066"/>
              <a:gd name="connsiteX4" fmla="*/ 423333 w 423333"/>
              <a:gd name="connsiteY4" fmla="*/ 0 h 618066"/>
              <a:gd name="connsiteX5" fmla="*/ 423333 w 423333"/>
              <a:gd name="connsiteY5" fmla="*/ 0 h 618066"/>
              <a:gd name="connsiteX6" fmla="*/ 423333 w 423333"/>
              <a:gd name="connsiteY6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33" h="618066">
                <a:moveTo>
                  <a:pt x="0" y="618066"/>
                </a:moveTo>
                <a:cubicBezTo>
                  <a:pt x="52917" y="602544"/>
                  <a:pt x="105834" y="587022"/>
                  <a:pt x="152400" y="550333"/>
                </a:cubicBezTo>
                <a:cubicBezTo>
                  <a:pt x="198966" y="513644"/>
                  <a:pt x="239889" y="461433"/>
                  <a:pt x="279400" y="397933"/>
                </a:cubicBezTo>
                <a:cubicBezTo>
                  <a:pt x="318911" y="334433"/>
                  <a:pt x="365478" y="235655"/>
                  <a:pt x="389467" y="169333"/>
                </a:cubicBezTo>
                <a:cubicBezTo>
                  <a:pt x="413456" y="103011"/>
                  <a:pt x="423333" y="0"/>
                  <a:pt x="423333" y="0"/>
                </a:cubicBezTo>
                <a:lnTo>
                  <a:pt x="423333" y="0"/>
                </a:lnTo>
                <a:lnTo>
                  <a:pt x="42333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5521321-DDB4-49F7-95F9-D6271CCC5FE9}"/>
              </a:ext>
            </a:extLst>
          </p:cNvPr>
          <p:cNvSpPr txBox="1"/>
          <p:nvPr/>
        </p:nvSpPr>
        <p:spPr>
          <a:xfrm>
            <a:off x="4296213" y="142731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中断位为</a:t>
            </a:r>
            <a:r>
              <a:rPr lang="en-US" altLang="zh-CN"/>
              <a:t>0</a:t>
            </a:r>
            <a:r>
              <a:rPr lang="zh-CN" altLang="en-US"/>
              <a:t>，允许中断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7454B31-997E-4252-B12C-D58216F7DBF0}"/>
              </a:ext>
            </a:extLst>
          </p:cNvPr>
          <p:cNvSpPr txBox="1"/>
          <p:nvPr/>
        </p:nvSpPr>
        <p:spPr>
          <a:xfrm rot="19284188">
            <a:off x="4929923" y="2255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关中断</a:t>
            </a: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E9CEEB5F-9DEA-4489-BDEA-993869F0193F}"/>
              </a:ext>
            </a:extLst>
          </p:cNvPr>
          <p:cNvSpPr/>
          <p:nvPr/>
        </p:nvSpPr>
        <p:spPr>
          <a:xfrm>
            <a:off x="6680199" y="1161897"/>
            <a:ext cx="586487" cy="900623"/>
          </a:xfrm>
          <a:custGeom>
            <a:avLst/>
            <a:gdLst>
              <a:gd name="connsiteX0" fmla="*/ 0 w 423333"/>
              <a:gd name="connsiteY0" fmla="*/ 618066 h 618066"/>
              <a:gd name="connsiteX1" fmla="*/ 152400 w 423333"/>
              <a:gd name="connsiteY1" fmla="*/ 550333 h 618066"/>
              <a:gd name="connsiteX2" fmla="*/ 279400 w 423333"/>
              <a:gd name="connsiteY2" fmla="*/ 397933 h 618066"/>
              <a:gd name="connsiteX3" fmla="*/ 389467 w 423333"/>
              <a:gd name="connsiteY3" fmla="*/ 169333 h 618066"/>
              <a:gd name="connsiteX4" fmla="*/ 423333 w 423333"/>
              <a:gd name="connsiteY4" fmla="*/ 0 h 618066"/>
              <a:gd name="connsiteX5" fmla="*/ 423333 w 423333"/>
              <a:gd name="connsiteY5" fmla="*/ 0 h 618066"/>
              <a:gd name="connsiteX6" fmla="*/ 423333 w 423333"/>
              <a:gd name="connsiteY6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33" h="618066">
                <a:moveTo>
                  <a:pt x="0" y="618066"/>
                </a:moveTo>
                <a:cubicBezTo>
                  <a:pt x="52917" y="602544"/>
                  <a:pt x="105834" y="587022"/>
                  <a:pt x="152400" y="550333"/>
                </a:cubicBezTo>
                <a:cubicBezTo>
                  <a:pt x="198966" y="513644"/>
                  <a:pt x="239889" y="461433"/>
                  <a:pt x="279400" y="397933"/>
                </a:cubicBezTo>
                <a:cubicBezTo>
                  <a:pt x="318911" y="334433"/>
                  <a:pt x="365478" y="235655"/>
                  <a:pt x="389467" y="169333"/>
                </a:cubicBezTo>
                <a:cubicBezTo>
                  <a:pt x="413456" y="103011"/>
                  <a:pt x="423333" y="0"/>
                  <a:pt x="423333" y="0"/>
                </a:cubicBezTo>
                <a:lnTo>
                  <a:pt x="423333" y="0"/>
                </a:lnTo>
                <a:lnTo>
                  <a:pt x="42333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3BFA569-1918-4D73-AD1D-FDE9DF66CB44}"/>
              </a:ext>
            </a:extLst>
          </p:cNvPr>
          <p:cNvSpPr txBox="1"/>
          <p:nvPr/>
        </p:nvSpPr>
        <p:spPr>
          <a:xfrm>
            <a:off x="6773333" y="770467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被保护，中断位为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D9526FE-40AC-4445-AF73-A1BE83F97F2A}"/>
              </a:ext>
            </a:extLst>
          </p:cNvPr>
          <p:cNvSpPr txBox="1"/>
          <p:nvPr/>
        </p:nvSpPr>
        <p:spPr>
          <a:xfrm rot="19622297">
            <a:off x="7321089" y="2319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关中断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F4014B5-B199-4455-953E-5C60D2CD4773}"/>
              </a:ext>
            </a:extLst>
          </p:cNvPr>
          <p:cNvCxnSpPr/>
          <p:nvPr/>
        </p:nvCxnSpPr>
        <p:spPr>
          <a:xfrm>
            <a:off x="9206502" y="3031067"/>
            <a:ext cx="470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FC80E54-FBF7-4FDF-83E7-9963195CE19B}"/>
              </a:ext>
            </a:extLst>
          </p:cNvPr>
          <p:cNvSpPr txBox="1"/>
          <p:nvPr/>
        </p:nvSpPr>
        <p:spPr>
          <a:xfrm>
            <a:off x="9660923" y="2846401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被保护，中断位为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FA9A790-A145-40AF-8227-FF3BFCD43B82}"/>
              </a:ext>
            </a:extLst>
          </p:cNvPr>
          <p:cNvSpPr txBox="1"/>
          <p:nvPr/>
        </p:nvSpPr>
        <p:spPr>
          <a:xfrm rot="1549878">
            <a:off x="7479369" y="40328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开中断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AA1AEAD1-80D5-4F1C-BC85-88A744698F9A}"/>
              </a:ext>
            </a:extLst>
          </p:cNvPr>
          <p:cNvSpPr/>
          <p:nvPr/>
        </p:nvSpPr>
        <p:spPr>
          <a:xfrm flipV="1">
            <a:off x="6710678" y="4296678"/>
            <a:ext cx="586487" cy="891789"/>
          </a:xfrm>
          <a:custGeom>
            <a:avLst/>
            <a:gdLst>
              <a:gd name="connsiteX0" fmla="*/ 0 w 423333"/>
              <a:gd name="connsiteY0" fmla="*/ 618066 h 618066"/>
              <a:gd name="connsiteX1" fmla="*/ 152400 w 423333"/>
              <a:gd name="connsiteY1" fmla="*/ 550333 h 618066"/>
              <a:gd name="connsiteX2" fmla="*/ 279400 w 423333"/>
              <a:gd name="connsiteY2" fmla="*/ 397933 h 618066"/>
              <a:gd name="connsiteX3" fmla="*/ 389467 w 423333"/>
              <a:gd name="connsiteY3" fmla="*/ 169333 h 618066"/>
              <a:gd name="connsiteX4" fmla="*/ 423333 w 423333"/>
              <a:gd name="connsiteY4" fmla="*/ 0 h 618066"/>
              <a:gd name="connsiteX5" fmla="*/ 423333 w 423333"/>
              <a:gd name="connsiteY5" fmla="*/ 0 h 618066"/>
              <a:gd name="connsiteX6" fmla="*/ 423333 w 423333"/>
              <a:gd name="connsiteY6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33" h="618066">
                <a:moveTo>
                  <a:pt x="0" y="618066"/>
                </a:moveTo>
                <a:cubicBezTo>
                  <a:pt x="52917" y="602544"/>
                  <a:pt x="105834" y="587022"/>
                  <a:pt x="152400" y="550333"/>
                </a:cubicBezTo>
                <a:cubicBezTo>
                  <a:pt x="198966" y="513644"/>
                  <a:pt x="239889" y="461433"/>
                  <a:pt x="279400" y="397933"/>
                </a:cubicBezTo>
                <a:cubicBezTo>
                  <a:pt x="318911" y="334433"/>
                  <a:pt x="365478" y="235655"/>
                  <a:pt x="389467" y="169333"/>
                </a:cubicBezTo>
                <a:cubicBezTo>
                  <a:pt x="413456" y="103011"/>
                  <a:pt x="423333" y="0"/>
                  <a:pt x="423333" y="0"/>
                </a:cubicBezTo>
                <a:lnTo>
                  <a:pt x="423333" y="0"/>
                </a:lnTo>
                <a:lnTo>
                  <a:pt x="423333" y="0"/>
                </a:lnTo>
              </a:path>
            </a:pathLst>
          </a:cu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FBBE1AF-3AE1-4B39-BFB3-B54B4046E7C8}"/>
              </a:ext>
            </a:extLst>
          </p:cNvPr>
          <p:cNvSpPr txBox="1"/>
          <p:nvPr/>
        </p:nvSpPr>
        <p:spPr>
          <a:xfrm>
            <a:off x="6710678" y="5188066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不被保护，中断位为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B3E45840-C571-46B5-A75A-FBF88F65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500" y="5391093"/>
            <a:ext cx="500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ECE0177B-E502-420C-A10B-CBD4238A9C07}"/>
              </a:ext>
            </a:extLst>
          </p:cNvPr>
          <p:cNvSpPr/>
          <p:nvPr/>
        </p:nvSpPr>
        <p:spPr>
          <a:xfrm>
            <a:off x="231085" y="474951"/>
            <a:ext cx="318035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#if  OS_CRITICAL_METHOD==1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OS_ENTER_CRITICAL()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Cli()</a:t>
            </a:r>
            <a:r>
              <a:rPr lang="en-US" altLang="zh-CN" sz="1200" i="1">
                <a:latin typeface="Tahoma" panose="020B0604030504040204" pitchFamily="34" charset="0"/>
              </a:rPr>
              <a:t>)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OS_EXIT_CRITICAL()   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Sti()</a:t>
            </a:r>
            <a:r>
              <a:rPr lang="en-US" altLang="zh-CN" sz="1200" i="1">
                <a:latin typeface="Tahoma" panose="020B0604030504040204" pitchFamily="34" charset="0"/>
              </a:rPr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265538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  <p:bldP spid="67" grpId="0"/>
      <p:bldP spid="68" grpId="0" animBg="1"/>
      <p:bldP spid="69" grpId="0"/>
      <p:bldP spid="71" grpId="0"/>
      <p:bldP spid="74" grpId="0"/>
      <p:bldP spid="75" grpId="0"/>
      <p:bldP spid="76" grpId="0" animBg="1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A4799B-7D60-4EDD-A1EF-95DAA92C4B15}"/>
              </a:ext>
            </a:extLst>
          </p:cNvPr>
          <p:cNvSpPr txBox="1"/>
          <p:nvPr/>
        </p:nvSpPr>
        <p:spPr>
          <a:xfrm>
            <a:off x="307266" y="1754295"/>
            <a:ext cx="28055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PushAndCli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R0,CPSR_c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</a:t>
            </a:r>
            <a:r>
              <a:rPr lang="en-US" altLang="zh-CN" sz="2000" i="1">
                <a:solidFill>
                  <a:schemeClr val="accent1"/>
                </a:solidFill>
                <a:latin typeface="Tahoma" panose="020B0604030504040204" pitchFamily="34" charset="0"/>
              </a:rPr>
              <a:t>STM    sp!,R0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ORR    R1,R0,#0x80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8451E7-4A58-41F0-8ED7-2CFE98C1EDE9}"/>
              </a:ext>
            </a:extLst>
          </p:cNvPr>
          <p:cNvSpPr txBox="1"/>
          <p:nvPr/>
        </p:nvSpPr>
        <p:spPr>
          <a:xfrm>
            <a:off x="307266" y="4357901"/>
            <a:ext cx="25539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Pop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LDMFD    sp!,R0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</a:t>
            </a:r>
            <a:r>
              <a:rPr lang="en-US" altLang="zh-CN" sz="2000" i="1">
                <a:solidFill>
                  <a:srgbClr val="FF0000"/>
                </a:solidFill>
                <a:latin typeface="Tahoma" panose="020B0604030504040204" pitchFamily="34" charset="0"/>
              </a:rPr>
              <a:t>//MOV   PC,LR</a:t>
            </a:r>
            <a:endParaRPr lang="zh-CN" altLang="en-US" sz="2000" i="1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C2C0134-051D-4C90-A368-766737CD06B7}"/>
              </a:ext>
            </a:extLst>
          </p:cNvPr>
          <p:cNvCxnSpPr>
            <a:cxnSpLocks/>
          </p:cNvCxnSpPr>
          <p:nvPr/>
        </p:nvCxnSpPr>
        <p:spPr>
          <a:xfrm>
            <a:off x="4422834" y="1020619"/>
            <a:ext cx="0" cy="23968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4701C9A-34B1-4C46-8286-2958DA689079}"/>
              </a:ext>
            </a:extLst>
          </p:cNvPr>
          <p:cNvCxnSpPr>
            <a:cxnSpLocks/>
          </p:cNvCxnSpPr>
          <p:nvPr/>
        </p:nvCxnSpPr>
        <p:spPr>
          <a:xfrm flipV="1">
            <a:off x="4422834" y="1612209"/>
            <a:ext cx="2248899" cy="18052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1A5B6E-4679-478B-B376-8543414155C9}"/>
              </a:ext>
            </a:extLst>
          </p:cNvPr>
          <p:cNvCxnSpPr>
            <a:cxnSpLocks/>
          </p:cNvCxnSpPr>
          <p:nvPr/>
        </p:nvCxnSpPr>
        <p:spPr>
          <a:xfrm>
            <a:off x="6671733" y="1612209"/>
            <a:ext cx="0" cy="17844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3A7E28A-8424-4835-A98D-C8E10A27BC16}"/>
              </a:ext>
            </a:extLst>
          </p:cNvPr>
          <p:cNvCxnSpPr>
            <a:cxnSpLocks/>
          </p:cNvCxnSpPr>
          <p:nvPr/>
        </p:nvCxnSpPr>
        <p:spPr>
          <a:xfrm flipV="1">
            <a:off x="6671732" y="1769533"/>
            <a:ext cx="2534770" cy="16409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F3C546-1551-480F-B778-030D8D324F11}"/>
              </a:ext>
            </a:extLst>
          </p:cNvPr>
          <p:cNvCxnSpPr>
            <a:cxnSpLocks/>
          </p:cNvCxnSpPr>
          <p:nvPr/>
        </p:nvCxnSpPr>
        <p:spPr>
          <a:xfrm>
            <a:off x="9189570" y="1769533"/>
            <a:ext cx="0" cy="28749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D34AFCD-9837-4FE4-89FA-720980ADF30B}"/>
              </a:ext>
            </a:extLst>
          </p:cNvPr>
          <p:cNvCxnSpPr>
            <a:cxnSpLocks/>
          </p:cNvCxnSpPr>
          <p:nvPr/>
        </p:nvCxnSpPr>
        <p:spPr>
          <a:xfrm flipH="1" flipV="1">
            <a:off x="6629401" y="3428003"/>
            <a:ext cx="2577101" cy="121646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AFD862E-9CAE-4904-A69D-62B8A35DE4C7}"/>
              </a:ext>
            </a:extLst>
          </p:cNvPr>
          <p:cNvCxnSpPr>
            <a:cxnSpLocks/>
          </p:cNvCxnSpPr>
          <p:nvPr/>
        </p:nvCxnSpPr>
        <p:spPr>
          <a:xfrm>
            <a:off x="6671732" y="3417455"/>
            <a:ext cx="0" cy="177061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2152CDE-5AE6-4315-A912-E38C2A0B4C5A}"/>
              </a:ext>
            </a:extLst>
          </p:cNvPr>
          <p:cNvCxnSpPr>
            <a:cxnSpLocks/>
          </p:cNvCxnSpPr>
          <p:nvPr/>
        </p:nvCxnSpPr>
        <p:spPr>
          <a:xfrm flipH="1" flipV="1">
            <a:off x="4386813" y="3467332"/>
            <a:ext cx="2293386" cy="165869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60896B-36CE-49C7-856D-2C28AC5B0A42}"/>
              </a:ext>
            </a:extLst>
          </p:cNvPr>
          <p:cNvCxnSpPr>
            <a:cxnSpLocks/>
          </p:cNvCxnSpPr>
          <p:nvPr/>
        </p:nvCxnSpPr>
        <p:spPr>
          <a:xfrm>
            <a:off x="4417292" y="3467332"/>
            <a:ext cx="0" cy="23968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1F92502-B90B-4812-B470-66897AAB27A3}"/>
              </a:ext>
            </a:extLst>
          </p:cNvPr>
          <p:cNvSpPr/>
          <p:nvPr/>
        </p:nvSpPr>
        <p:spPr>
          <a:xfrm>
            <a:off x="4417292" y="512063"/>
            <a:ext cx="586487" cy="900623"/>
          </a:xfrm>
          <a:custGeom>
            <a:avLst/>
            <a:gdLst>
              <a:gd name="connsiteX0" fmla="*/ 0 w 423333"/>
              <a:gd name="connsiteY0" fmla="*/ 618066 h 618066"/>
              <a:gd name="connsiteX1" fmla="*/ 152400 w 423333"/>
              <a:gd name="connsiteY1" fmla="*/ 550333 h 618066"/>
              <a:gd name="connsiteX2" fmla="*/ 279400 w 423333"/>
              <a:gd name="connsiteY2" fmla="*/ 397933 h 618066"/>
              <a:gd name="connsiteX3" fmla="*/ 389467 w 423333"/>
              <a:gd name="connsiteY3" fmla="*/ 169333 h 618066"/>
              <a:gd name="connsiteX4" fmla="*/ 423333 w 423333"/>
              <a:gd name="connsiteY4" fmla="*/ 0 h 618066"/>
              <a:gd name="connsiteX5" fmla="*/ 423333 w 423333"/>
              <a:gd name="connsiteY5" fmla="*/ 0 h 618066"/>
              <a:gd name="connsiteX6" fmla="*/ 423333 w 423333"/>
              <a:gd name="connsiteY6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33" h="618066">
                <a:moveTo>
                  <a:pt x="0" y="618066"/>
                </a:moveTo>
                <a:cubicBezTo>
                  <a:pt x="52917" y="602544"/>
                  <a:pt x="105834" y="587022"/>
                  <a:pt x="152400" y="550333"/>
                </a:cubicBezTo>
                <a:cubicBezTo>
                  <a:pt x="198966" y="513644"/>
                  <a:pt x="239889" y="461433"/>
                  <a:pt x="279400" y="397933"/>
                </a:cubicBezTo>
                <a:cubicBezTo>
                  <a:pt x="318911" y="334433"/>
                  <a:pt x="365478" y="235655"/>
                  <a:pt x="389467" y="169333"/>
                </a:cubicBezTo>
                <a:cubicBezTo>
                  <a:pt x="413456" y="103011"/>
                  <a:pt x="423333" y="0"/>
                  <a:pt x="423333" y="0"/>
                </a:cubicBezTo>
                <a:lnTo>
                  <a:pt x="423333" y="0"/>
                </a:lnTo>
                <a:lnTo>
                  <a:pt x="42333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AE3AC-3656-4E95-89B6-C549C0E5B49B}"/>
              </a:ext>
            </a:extLst>
          </p:cNvPr>
          <p:cNvSpPr txBox="1"/>
          <p:nvPr/>
        </p:nvSpPr>
        <p:spPr>
          <a:xfrm>
            <a:off x="4296213" y="14273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CPSR_c</a:t>
            </a:r>
            <a:r>
              <a:rPr lang="en-US" altLang="zh-CN"/>
              <a:t>:0</a:t>
            </a:r>
            <a:r>
              <a:rPr lang="zh-CN" altLang="en-US"/>
              <a:t>，允许中断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38C513-BD2A-4D34-81A6-8A894AB41BD7}"/>
              </a:ext>
            </a:extLst>
          </p:cNvPr>
          <p:cNvSpPr txBox="1"/>
          <p:nvPr/>
        </p:nvSpPr>
        <p:spPr>
          <a:xfrm rot="19284188">
            <a:off x="4929923" y="22553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关中断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7C33AB3-D454-44B9-A31F-4F9534685B17}"/>
              </a:ext>
            </a:extLst>
          </p:cNvPr>
          <p:cNvSpPr/>
          <p:nvPr/>
        </p:nvSpPr>
        <p:spPr>
          <a:xfrm>
            <a:off x="6680199" y="1161897"/>
            <a:ext cx="586487" cy="900623"/>
          </a:xfrm>
          <a:custGeom>
            <a:avLst/>
            <a:gdLst>
              <a:gd name="connsiteX0" fmla="*/ 0 w 423333"/>
              <a:gd name="connsiteY0" fmla="*/ 618066 h 618066"/>
              <a:gd name="connsiteX1" fmla="*/ 152400 w 423333"/>
              <a:gd name="connsiteY1" fmla="*/ 550333 h 618066"/>
              <a:gd name="connsiteX2" fmla="*/ 279400 w 423333"/>
              <a:gd name="connsiteY2" fmla="*/ 397933 h 618066"/>
              <a:gd name="connsiteX3" fmla="*/ 389467 w 423333"/>
              <a:gd name="connsiteY3" fmla="*/ 169333 h 618066"/>
              <a:gd name="connsiteX4" fmla="*/ 423333 w 423333"/>
              <a:gd name="connsiteY4" fmla="*/ 0 h 618066"/>
              <a:gd name="connsiteX5" fmla="*/ 423333 w 423333"/>
              <a:gd name="connsiteY5" fmla="*/ 0 h 618066"/>
              <a:gd name="connsiteX6" fmla="*/ 423333 w 423333"/>
              <a:gd name="connsiteY6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33" h="618066">
                <a:moveTo>
                  <a:pt x="0" y="618066"/>
                </a:moveTo>
                <a:cubicBezTo>
                  <a:pt x="52917" y="602544"/>
                  <a:pt x="105834" y="587022"/>
                  <a:pt x="152400" y="550333"/>
                </a:cubicBezTo>
                <a:cubicBezTo>
                  <a:pt x="198966" y="513644"/>
                  <a:pt x="239889" y="461433"/>
                  <a:pt x="279400" y="397933"/>
                </a:cubicBezTo>
                <a:cubicBezTo>
                  <a:pt x="318911" y="334433"/>
                  <a:pt x="365478" y="235655"/>
                  <a:pt x="389467" y="169333"/>
                </a:cubicBezTo>
                <a:cubicBezTo>
                  <a:pt x="413456" y="103011"/>
                  <a:pt x="423333" y="0"/>
                  <a:pt x="423333" y="0"/>
                </a:cubicBezTo>
                <a:lnTo>
                  <a:pt x="423333" y="0"/>
                </a:lnTo>
                <a:lnTo>
                  <a:pt x="42333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0DFD08-FB83-4AF0-8B4F-325DE6207BEC}"/>
              </a:ext>
            </a:extLst>
          </p:cNvPr>
          <p:cNvSpPr txBox="1"/>
          <p:nvPr/>
        </p:nvSpPr>
        <p:spPr>
          <a:xfrm>
            <a:off x="6773333" y="770467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被保护，</a:t>
            </a:r>
            <a:r>
              <a:rPr lang="en-US" altLang="zh-CN">
                <a:solidFill>
                  <a:srgbClr val="7030A0"/>
                </a:solidFill>
              </a:rPr>
              <a:t>CPSR_c</a:t>
            </a:r>
            <a:r>
              <a:rPr lang="en-US" altLang="zh-CN"/>
              <a:t>:1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C7B24F-2341-41C0-8CDE-8F5515FC9373}"/>
              </a:ext>
            </a:extLst>
          </p:cNvPr>
          <p:cNvSpPr txBox="1"/>
          <p:nvPr/>
        </p:nvSpPr>
        <p:spPr>
          <a:xfrm rot="19622297">
            <a:off x="7321089" y="2319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关中断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73A8277-7972-43EF-AE31-81DE73C3C40C}"/>
              </a:ext>
            </a:extLst>
          </p:cNvPr>
          <p:cNvCxnSpPr/>
          <p:nvPr/>
        </p:nvCxnSpPr>
        <p:spPr>
          <a:xfrm>
            <a:off x="9206502" y="3031067"/>
            <a:ext cx="4708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E4275D5-3E26-44AE-A3CA-98F0AD09E9C6}"/>
              </a:ext>
            </a:extLst>
          </p:cNvPr>
          <p:cNvSpPr txBox="1"/>
          <p:nvPr/>
        </p:nvSpPr>
        <p:spPr>
          <a:xfrm>
            <a:off x="9660923" y="284640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被保护，</a:t>
            </a:r>
            <a:r>
              <a:rPr lang="en-US" altLang="zh-CN">
                <a:solidFill>
                  <a:schemeClr val="accent2">
                    <a:lumMod val="50000"/>
                  </a:schemeClr>
                </a:solidFill>
              </a:rPr>
              <a:t>CPSR_c</a:t>
            </a:r>
            <a:r>
              <a:rPr lang="en-US" altLang="zh-CN"/>
              <a:t>:1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E05146-5AE4-4BD2-86EC-5548CBB43686}"/>
              </a:ext>
            </a:extLst>
          </p:cNvPr>
          <p:cNvSpPr txBox="1"/>
          <p:nvPr/>
        </p:nvSpPr>
        <p:spPr>
          <a:xfrm rot="1549878">
            <a:off x="7479369" y="40328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开中断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DE81D09-F11C-46AD-A2BA-4A31D52C972E}"/>
              </a:ext>
            </a:extLst>
          </p:cNvPr>
          <p:cNvSpPr/>
          <p:nvPr/>
        </p:nvSpPr>
        <p:spPr>
          <a:xfrm flipV="1">
            <a:off x="6710678" y="4296678"/>
            <a:ext cx="586487" cy="891789"/>
          </a:xfrm>
          <a:custGeom>
            <a:avLst/>
            <a:gdLst>
              <a:gd name="connsiteX0" fmla="*/ 0 w 423333"/>
              <a:gd name="connsiteY0" fmla="*/ 618066 h 618066"/>
              <a:gd name="connsiteX1" fmla="*/ 152400 w 423333"/>
              <a:gd name="connsiteY1" fmla="*/ 550333 h 618066"/>
              <a:gd name="connsiteX2" fmla="*/ 279400 w 423333"/>
              <a:gd name="connsiteY2" fmla="*/ 397933 h 618066"/>
              <a:gd name="connsiteX3" fmla="*/ 389467 w 423333"/>
              <a:gd name="connsiteY3" fmla="*/ 169333 h 618066"/>
              <a:gd name="connsiteX4" fmla="*/ 423333 w 423333"/>
              <a:gd name="connsiteY4" fmla="*/ 0 h 618066"/>
              <a:gd name="connsiteX5" fmla="*/ 423333 w 423333"/>
              <a:gd name="connsiteY5" fmla="*/ 0 h 618066"/>
              <a:gd name="connsiteX6" fmla="*/ 423333 w 423333"/>
              <a:gd name="connsiteY6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33" h="618066">
                <a:moveTo>
                  <a:pt x="0" y="618066"/>
                </a:moveTo>
                <a:cubicBezTo>
                  <a:pt x="52917" y="602544"/>
                  <a:pt x="105834" y="587022"/>
                  <a:pt x="152400" y="550333"/>
                </a:cubicBezTo>
                <a:cubicBezTo>
                  <a:pt x="198966" y="513644"/>
                  <a:pt x="239889" y="461433"/>
                  <a:pt x="279400" y="397933"/>
                </a:cubicBezTo>
                <a:cubicBezTo>
                  <a:pt x="318911" y="334433"/>
                  <a:pt x="365478" y="235655"/>
                  <a:pt x="389467" y="169333"/>
                </a:cubicBezTo>
                <a:cubicBezTo>
                  <a:pt x="413456" y="103011"/>
                  <a:pt x="423333" y="0"/>
                  <a:pt x="423333" y="0"/>
                </a:cubicBezTo>
                <a:lnTo>
                  <a:pt x="423333" y="0"/>
                </a:lnTo>
                <a:lnTo>
                  <a:pt x="423333" y="0"/>
                </a:lnTo>
              </a:path>
            </a:pathLst>
          </a:cu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6BBD40-32A7-47EE-90FC-3D7960B89E86}"/>
              </a:ext>
            </a:extLst>
          </p:cNvPr>
          <p:cNvSpPr txBox="1"/>
          <p:nvPr/>
        </p:nvSpPr>
        <p:spPr>
          <a:xfrm>
            <a:off x="6710678" y="5188066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被保护，</a:t>
            </a:r>
            <a:r>
              <a:rPr lang="en-US" altLang="zh-CN">
                <a:solidFill>
                  <a:srgbClr val="7030A0"/>
                </a:solidFill>
              </a:rPr>
              <a:t>CPSR_c</a:t>
            </a:r>
            <a:r>
              <a:rPr lang="en-US" altLang="zh-CN">
                <a:solidFill>
                  <a:srgbClr val="FF0000"/>
                </a:solidFill>
              </a:rPr>
              <a:t>:1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4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7D265D85-B5D8-4DA9-B1F6-5069E1C8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500" y="5391093"/>
            <a:ext cx="500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6BFDAFB-A4AC-45DD-BD01-53500F400200}"/>
              </a:ext>
            </a:extLst>
          </p:cNvPr>
          <p:cNvSpPr/>
          <p:nvPr/>
        </p:nvSpPr>
        <p:spPr>
          <a:xfrm>
            <a:off x="178248" y="821299"/>
            <a:ext cx="3806872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#elseif   OS_CRITICAL_METHOD == 2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1200" i="1">
                <a:latin typeface="Tahoma" panose="020B0604030504040204" pitchFamily="34" charset="0"/>
              </a:rPr>
              <a:t>#define  OS_ENTER_CRITICAL()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PushAndCli()</a:t>
            </a:r>
            <a:r>
              <a:rPr lang="en-US" altLang="zh-CN" sz="1200" i="1">
                <a:latin typeface="Tahoma" panose="020B0604030504040204" pitchFamily="34" charset="0"/>
              </a:rPr>
              <a:t>)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OS_EXIT_CRITICAL()  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Pop()</a:t>
            </a:r>
            <a:r>
              <a:rPr lang="en-US" altLang="zh-CN" sz="1200" i="1">
                <a:latin typeface="Tahoma" panose="020B0604030504040204" pitchFamily="34" charset="0"/>
              </a:rPr>
              <a:t>)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E66BBF8-A6CF-4131-BE0A-D63851FC3D8A}"/>
              </a:ext>
            </a:extLst>
          </p:cNvPr>
          <p:cNvSpPr/>
          <p:nvPr/>
        </p:nvSpPr>
        <p:spPr>
          <a:xfrm>
            <a:off x="10737500" y="1020619"/>
            <a:ext cx="808878" cy="475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E3A894-5E25-4F3C-AB97-631E54CF8693}"/>
              </a:ext>
            </a:extLst>
          </p:cNvPr>
          <p:cNvSpPr/>
          <p:nvPr/>
        </p:nvSpPr>
        <p:spPr>
          <a:xfrm>
            <a:off x="10737500" y="544947"/>
            <a:ext cx="808878" cy="475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78709ED-DA1F-405D-AA1E-C602A7B73CFC}"/>
              </a:ext>
            </a:extLst>
          </p:cNvPr>
          <p:cNvCxnSpPr>
            <a:cxnSpLocks/>
          </p:cNvCxnSpPr>
          <p:nvPr/>
        </p:nvCxnSpPr>
        <p:spPr>
          <a:xfrm flipV="1">
            <a:off x="10737500" y="241069"/>
            <a:ext cx="0" cy="303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F9A0D8B-075B-4B11-877E-62958DB0CB9B}"/>
              </a:ext>
            </a:extLst>
          </p:cNvPr>
          <p:cNvCxnSpPr/>
          <p:nvPr/>
        </p:nvCxnSpPr>
        <p:spPr>
          <a:xfrm flipV="1">
            <a:off x="11546378" y="241069"/>
            <a:ext cx="0" cy="303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9D19FE7-70DE-443A-9B36-512035AA40CC}"/>
              </a:ext>
            </a:extLst>
          </p:cNvPr>
          <p:cNvCxnSpPr>
            <a:cxnSpLocks/>
          </p:cNvCxnSpPr>
          <p:nvPr/>
        </p:nvCxnSpPr>
        <p:spPr>
          <a:xfrm>
            <a:off x="10737500" y="393008"/>
            <a:ext cx="269242" cy="1336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D27A389-41EF-4E70-B282-60CFC0C1AB22}"/>
              </a:ext>
            </a:extLst>
          </p:cNvPr>
          <p:cNvCxnSpPr>
            <a:cxnSpLocks/>
          </p:cNvCxnSpPr>
          <p:nvPr/>
        </p:nvCxnSpPr>
        <p:spPr>
          <a:xfrm>
            <a:off x="10737500" y="247352"/>
            <a:ext cx="558848" cy="310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88E752-15BF-41E1-8115-E5ED68E13CBD}"/>
              </a:ext>
            </a:extLst>
          </p:cNvPr>
          <p:cNvCxnSpPr>
            <a:cxnSpLocks/>
          </p:cNvCxnSpPr>
          <p:nvPr/>
        </p:nvCxnSpPr>
        <p:spPr>
          <a:xfrm>
            <a:off x="10993300" y="241069"/>
            <a:ext cx="451431" cy="303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981D3CE-A4D3-41F6-94DA-493B1D6B1D78}"/>
              </a:ext>
            </a:extLst>
          </p:cNvPr>
          <p:cNvCxnSpPr>
            <a:cxnSpLocks/>
          </p:cNvCxnSpPr>
          <p:nvPr/>
        </p:nvCxnSpPr>
        <p:spPr>
          <a:xfrm>
            <a:off x="11213911" y="226509"/>
            <a:ext cx="332467" cy="2855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29DD1C4-9B2D-4858-B3DF-B315E8B94C1C}"/>
              </a:ext>
            </a:extLst>
          </p:cNvPr>
          <p:cNvCxnSpPr>
            <a:cxnSpLocks/>
          </p:cNvCxnSpPr>
          <p:nvPr/>
        </p:nvCxnSpPr>
        <p:spPr>
          <a:xfrm flipV="1">
            <a:off x="10737500" y="1496763"/>
            <a:ext cx="0" cy="303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DDA7243-97C9-4C0A-91BF-B2D9EA652656}"/>
              </a:ext>
            </a:extLst>
          </p:cNvPr>
          <p:cNvCxnSpPr/>
          <p:nvPr/>
        </p:nvCxnSpPr>
        <p:spPr>
          <a:xfrm flipV="1">
            <a:off x="11546378" y="1496763"/>
            <a:ext cx="0" cy="303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9930B2F5-D02C-47B7-8BE9-3FBF7DA25DB4}"/>
              </a:ext>
            </a:extLst>
          </p:cNvPr>
          <p:cNvCxnSpPr>
            <a:cxnSpLocks/>
          </p:cNvCxnSpPr>
          <p:nvPr/>
        </p:nvCxnSpPr>
        <p:spPr>
          <a:xfrm>
            <a:off x="10737500" y="1648702"/>
            <a:ext cx="269242" cy="1336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3712FA9-01AF-4A68-BFC6-E97B99E06407}"/>
              </a:ext>
            </a:extLst>
          </p:cNvPr>
          <p:cNvCxnSpPr>
            <a:cxnSpLocks/>
          </p:cNvCxnSpPr>
          <p:nvPr/>
        </p:nvCxnSpPr>
        <p:spPr>
          <a:xfrm>
            <a:off x="10737500" y="1503046"/>
            <a:ext cx="558848" cy="3106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4DEBB98-68DA-41F0-8A13-B14A3332839F}"/>
              </a:ext>
            </a:extLst>
          </p:cNvPr>
          <p:cNvCxnSpPr>
            <a:cxnSpLocks/>
          </p:cNvCxnSpPr>
          <p:nvPr/>
        </p:nvCxnSpPr>
        <p:spPr>
          <a:xfrm>
            <a:off x="10993300" y="1496763"/>
            <a:ext cx="451431" cy="3038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EA90DEE-9789-4270-A1EA-2A00A02C2C88}"/>
              </a:ext>
            </a:extLst>
          </p:cNvPr>
          <p:cNvCxnSpPr>
            <a:cxnSpLocks/>
          </p:cNvCxnSpPr>
          <p:nvPr/>
        </p:nvCxnSpPr>
        <p:spPr>
          <a:xfrm>
            <a:off x="11213911" y="1482203"/>
            <a:ext cx="332467" cy="2855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CF36C2B-8531-411D-A119-244EFF0E0FCD}"/>
              </a:ext>
            </a:extLst>
          </p:cNvPr>
          <p:cNvSpPr txBox="1"/>
          <p:nvPr/>
        </p:nvSpPr>
        <p:spPr>
          <a:xfrm>
            <a:off x="10769824" y="111225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CPSR_c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C20A5E1-6188-4038-8FC3-E7D5A0109C68}"/>
              </a:ext>
            </a:extLst>
          </p:cNvPr>
          <p:cNvSpPr txBox="1"/>
          <p:nvPr/>
        </p:nvSpPr>
        <p:spPr>
          <a:xfrm>
            <a:off x="10769824" y="63196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00B050"/>
                </a:solidFill>
              </a:rPr>
              <a:t>CPSR_c</a:t>
            </a:r>
            <a:endParaRPr lang="zh-CN" altLang="en-US" sz="1200">
              <a:solidFill>
                <a:srgbClr val="00B050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4862286-3AFA-4E65-803F-C96FAC81ED9D}"/>
              </a:ext>
            </a:extLst>
          </p:cNvPr>
          <p:cNvCxnSpPr/>
          <p:nvPr/>
        </p:nvCxnSpPr>
        <p:spPr>
          <a:xfrm>
            <a:off x="10171522" y="544947"/>
            <a:ext cx="56597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6B7436FB-0150-4DDD-A901-50A77FF48270}"/>
              </a:ext>
            </a:extLst>
          </p:cNvPr>
          <p:cNvSpPr txBox="1"/>
          <p:nvPr/>
        </p:nvSpPr>
        <p:spPr>
          <a:xfrm rot="2085325">
            <a:off x="4974232" y="4253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开中断</a:t>
            </a:r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688D3B0B-BF1C-4929-B7D8-063AC2CD66A2}"/>
              </a:ext>
            </a:extLst>
          </p:cNvPr>
          <p:cNvSpPr/>
          <p:nvPr/>
        </p:nvSpPr>
        <p:spPr>
          <a:xfrm flipV="1">
            <a:off x="4456238" y="4945198"/>
            <a:ext cx="586487" cy="891789"/>
          </a:xfrm>
          <a:custGeom>
            <a:avLst/>
            <a:gdLst>
              <a:gd name="connsiteX0" fmla="*/ 0 w 423333"/>
              <a:gd name="connsiteY0" fmla="*/ 618066 h 618066"/>
              <a:gd name="connsiteX1" fmla="*/ 152400 w 423333"/>
              <a:gd name="connsiteY1" fmla="*/ 550333 h 618066"/>
              <a:gd name="connsiteX2" fmla="*/ 279400 w 423333"/>
              <a:gd name="connsiteY2" fmla="*/ 397933 h 618066"/>
              <a:gd name="connsiteX3" fmla="*/ 389467 w 423333"/>
              <a:gd name="connsiteY3" fmla="*/ 169333 h 618066"/>
              <a:gd name="connsiteX4" fmla="*/ 423333 w 423333"/>
              <a:gd name="connsiteY4" fmla="*/ 0 h 618066"/>
              <a:gd name="connsiteX5" fmla="*/ 423333 w 423333"/>
              <a:gd name="connsiteY5" fmla="*/ 0 h 618066"/>
              <a:gd name="connsiteX6" fmla="*/ 423333 w 423333"/>
              <a:gd name="connsiteY6" fmla="*/ 0 h 61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33" h="618066">
                <a:moveTo>
                  <a:pt x="0" y="618066"/>
                </a:moveTo>
                <a:cubicBezTo>
                  <a:pt x="52917" y="602544"/>
                  <a:pt x="105834" y="587022"/>
                  <a:pt x="152400" y="550333"/>
                </a:cubicBezTo>
                <a:cubicBezTo>
                  <a:pt x="198966" y="513644"/>
                  <a:pt x="239889" y="461433"/>
                  <a:pt x="279400" y="397933"/>
                </a:cubicBezTo>
                <a:cubicBezTo>
                  <a:pt x="318911" y="334433"/>
                  <a:pt x="365478" y="235655"/>
                  <a:pt x="389467" y="169333"/>
                </a:cubicBezTo>
                <a:cubicBezTo>
                  <a:pt x="413456" y="103011"/>
                  <a:pt x="423333" y="0"/>
                  <a:pt x="423333" y="0"/>
                </a:cubicBezTo>
                <a:lnTo>
                  <a:pt x="423333" y="0"/>
                </a:lnTo>
                <a:lnTo>
                  <a:pt x="423333" y="0"/>
                </a:lnTo>
              </a:path>
            </a:pathLst>
          </a:cu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7AC3662-250F-48E7-8DD8-DBE4B2559C91}"/>
              </a:ext>
            </a:extLst>
          </p:cNvPr>
          <p:cNvSpPr txBox="1"/>
          <p:nvPr/>
        </p:nvSpPr>
        <p:spPr>
          <a:xfrm>
            <a:off x="4417292" y="583366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CPSR_c</a:t>
            </a:r>
            <a:r>
              <a:rPr lang="en-US" altLang="zh-CN"/>
              <a:t>:0</a:t>
            </a:r>
            <a:r>
              <a:rPr lang="zh-CN" altLang="en-US"/>
              <a:t>，允许中断</a:t>
            </a:r>
          </a:p>
        </p:txBody>
      </p:sp>
    </p:spTree>
    <p:extLst>
      <p:ext uri="{BB962C8B-B14F-4D97-AF65-F5344CB8AC3E}">
        <p14:creationId xmlns:p14="http://schemas.microsoft.com/office/powerpoint/2010/main" val="19011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1.875E-6 0.0694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6944 L -1.875E-6 0.139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13981 L -1.875E-6 0.0694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6944 L 4.375E-6 1.85185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/>
      <p:bldP spid="18" grpId="0"/>
      <p:bldP spid="20" grpId="0"/>
      <p:bldP spid="21" grpId="0"/>
      <p:bldP spid="22" grpId="0" animBg="1"/>
      <p:bldP spid="23" grpId="0"/>
      <p:bldP spid="64" grpId="0"/>
      <p:bldP spid="64" grpId="1"/>
      <p:bldP spid="65" grpId="0"/>
      <p:bldP spid="65" grpId="1"/>
      <p:bldP spid="100" grpId="0"/>
      <p:bldP spid="105" grpId="0" animBg="1"/>
      <p:bldP spid="1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DD501-6B75-4512-B44E-1839ADF13C11}"/>
              </a:ext>
            </a:extLst>
          </p:cNvPr>
          <p:cNvSpPr txBox="1"/>
          <p:nvPr/>
        </p:nvSpPr>
        <p:spPr>
          <a:xfrm>
            <a:off x="1151119" y="2203184"/>
            <a:ext cx="28055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OSCPUSaveSR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MRS    </a:t>
            </a:r>
            <a:r>
              <a:rPr lang="en-US" altLang="zh-CN" sz="2000" i="1">
                <a:solidFill>
                  <a:schemeClr val="accent1"/>
                </a:solidFill>
                <a:latin typeface="Tahoma" panose="020B0604030504040204" pitchFamily="34" charset="0"/>
              </a:rPr>
              <a:t>R0</a:t>
            </a:r>
            <a:r>
              <a:rPr lang="en-US" altLang="zh-CN" sz="2000" i="1">
                <a:latin typeface="Tahoma" panose="020B0604030504040204" pitchFamily="34" charset="0"/>
              </a:rPr>
              <a:t>,CPSR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ORR    R1,R0,#0x80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   CPSR_c,R1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38A375-C2CE-4D61-AADC-3452A9A7392F}"/>
              </a:ext>
            </a:extLst>
          </p:cNvPr>
          <p:cNvSpPr txBox="1"/>
          <p:nvPr/>
        </p:nvSpPr>
        <p:spPr>
          <a:xfrm>
            <a:off x="1151119" y="4806790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OSCPURestoreSR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MSR CPSR_c,</a:t>
            </a:r>
            <a:r>
              <a:rPr lang="en-US" altLang="zh-CN" sz="2000" i="1">
                <a:solidFill>
                  <a:schemeClr val="accent1"/>
                </a:solidFill>
                <a:latin typeface="Tahoma" panose="020B0604030504040204" pitchFamily="34" charset="0"/>
              </a:rPr>
              <a:t>R0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  <a:endParaRPr lang="zh-CN" altLang="en-US" sz="2000" i="1">
              <a:latin typeface="Tahoma" panose="020B060403050404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AE939B-F801-4BF1-BE1F-A0FE4A3BF1C3}"/>
              </a:ext>
            </a:extLst>
          </p:cNvPr>
          <p:cNvSpPr/>
          <p:nvPr/>
        </p:nvSpPr>
        <p:spPr>
          <a:xfrm>
            <a:off x="159197" y="978870"/>
            <a:ext cx="462222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solidFill>
                  <a:srgbClr val="575999"/>
                </a:solidFill>
                <a:latin typeface="Tahoma" panose="020B0604030504040204" pitchFamily="34" charset="0"/>
              </a:rPr>
              <a:t>#elseif   OS_CRITICAL_METHOD == 3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OS_ENTER_CRITICAL()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cpu_sr = OSCPUSaveSR()</a:t>
            </a:r>
            <a:r>
              <a:rPr lang="en-US" altLang="zh-CN" sz="1200" i="1">
                <a:latin typeface="Tahoma" panose="020B0604030504040204" pitchFamily="34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     #define  OS_EXIT_CRITICAL()   (</a:t>
            </a:r>
            <a:r>
              <a:rPr lang="en-US" altLang="zh-CN" sz="1200" i="1">
                <a:solidFill>
                  <a:schemeClr val="hlink"/>
                </a:solidFill>
                <a:latin typeface="Tahoma" panose="020B0604030504040204" pitchFamily="34" charset="0"/>
              </a:rPr>
              <a:t>OSCPURestoreSR(cpu_sr)</a:t>
            </a:r>
            <a:r>
              <a:rPr lang="en-US" altLang="zh-CN" sz="1200" i="1">
                <a:latin typeface="Tahoma" panose="020B0604030504040204" pitchFamily="34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>
                <a:latin typeface="Tahoma" panose="020B0604030504040204" pitchFamily="34" charset="0"/>
              </a:rPr>
              <a:t>#endif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49F4D723-DE3A-4D36-A462-84E708A99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035" y="2208616"/>
            <a:ext cx="5316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编译器为函数 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AddInt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1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的参数分配寄存器的示意图如下：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F8D3DE-A0B2-409D-9A82-F13EE79C2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589" y="2969684"/>
            <a:ext cx="5207479" cy="293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530E473A-96D0-42B9-A979-228F4B65D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500" y="5391093"/>
            <a:ext cx="5000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7CD404-24BC-4233-8ECA-B7692C9112A1}"/>
              </a:ext>
            </a:extLst>
          </p:cNvPr>
          <p:cNvSpPr txBox="1"/>
          <p:nvPr/>
        </p:nvSpPr>
        <p:spPr>
          <a:xfrm>
            <a:off x="6693646" y="720337"/>
            <a:ext cx="23775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>
                <a:latin typeface="Tahoma" panose="020B0604030504040204" pitchFamily="34" charset="0"/>
              </a:rPr>
              <a:t>AddInt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zh-CN" altLang="en-US" sz="2000" i="1">
                <a:latin typeface="Tahoma" panose="020B0604030504040204" pitchFamily="34" charset="0"/>
              </a:rPr>
              <a:t>   </a:t>
            </a:r>
            <a:r>
              <a:rPr lang="en-US" altLang="zh-CN" sz="2000" i="1">
                <a:latin typeface="Tahoma" panose="020B0604030504040204" pitchFamily="34" charset="0"/>
              </a:rPr>
              <a:t>ADD</a:t>
            </a:r>
            <a:r>
              <a:rPr lang="zh-CN" altLang="en-US" sz="2000" i="1">
                <a:latin typeface="Tahoma" panose="020B0604030504040204" pitchFamily="34" charset="0"/>
              </a:rPr>
              <a:t>    </a:t>
            </a:r>
            <a:r>
              <a:rPr lang="en-US" altLang="zh-CN" sz="2000" i="1">
                <a:latin typeface="Tahoma" panose="020B0604030504040204" pitchFamily="34" charset="0"/>
              </a:rPr>
              <a:t>R0,R0,R1</a:t>
            </a:r>
          </a:p>
          <a:p>
            <a:r>
              <a:rPr lang="en-US" altLang="zh-CN" sz="2000" i="1">
                <a:latin typeface="Tahoma" panose="020B0604030504040204" pitchFamily="34" charset="0"/>
              </a:rPr>
              <a:t>    MOV   PC,LR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D6BE5-B0E8-4A2A-B373-4D0967436EBD}"/>
              </a:ext>
            </a:extLst>
          </p:cNvPr>
          <p:cNvSpPr/>
          <p:nvPr/>
        </p:nvSpPr>
        <p:spPr>
          <a:xfrm>
            <a:off x="159197" y="174670"/>
            <a:ext cx="3196977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solidFill>
                  <a:schemeClr val="hlink"/>
                </a:solidFill>
                <a:latin typeface="Tahoma" panose="020B0604030504040204" pitchFamily="34" charset="0"/>
              </a:rPr>
              <a:t>#if OS_CRITICAL_METHOD == 3</a:t>
            </a:r>
            <a:r>
              <a:rPr lang="en-US" altLang="zh-CN" sz="1400" i="1">
                <a:latin typeface="Tahoma" panose="020B0604030504040204" pitchFamily="34" charset="0"/>
              </a:rPr>
              <a:t>            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latin typeface="Tahoma" panose="020B0604030504040204" pitchFamily="34" charset="0"/>
              </a:rPr>
              <a:t>     </a:t>
            </a:r>
            <a:r>
              <a:rPr lang="pt-BR" altLang="zh-CN" sz="1400" i="1">
                <a:latin typeface="Tahoma" panose="020B0604030504040204" pitchFamily="34" charset="0"/>
              </a:rPr>
              <a:t>OS_CPU_SR  cpu_sr = 0;</a:t>
            </a:r>
            <a:endParaRPr lang="en-US" altLang="zh-CN" sz="1400" i="1">
              <a:latin typeface="Tahom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>
                <a:latin typeface="Tahoma" panose="020B0604030504040204" pitchFamily="34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93372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617B22-6558-401D-A189-D6082B83A34A}"/>
              </a:ext>
            </a:extLst>
          </p:cNvPr>
          <p:cNvSpPr/>
          <p:nvPr/>
        </p:nvSpPr>
        <p:spPr>
          <a:xfrm>
            <a:off x="1046018" y="1874728"/>
            <a:ext cx="100999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“但是，用户在使用这种方法的时候还得十分小心，因为如果用户在调用象</a:t>
            </a:r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OSTimeDly()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之类的服务之前就禁止中断，很有可能用户的应用程序会崩溃。发生这种情况的原因是任务被挂起直到时间期满，而中断是禁止的，因而用户不可能获得节拍中断！很明显，所有的</a:t>
            </a:r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PEND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调用都会涉及到这个问题，用户得十分小心。一个通用的办法是用户应该在中断允许的情况下调用</a:t>
            </a:r>
            <a:r>
              <a:rPr lang="en-US" altLang="zh-CN" sz="280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µC/OS-Ⅱ</a:t>
            </a:r>
            <a:r>
              <a:rPr lang="zh-CN" altLang="en-US" sz="280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的系统服务！”</a:t>
            </a:r>
            <a:endParaRPr lang="zh-CN" altLang="en-US" sz="2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矩形 4">
            <a:hlinkClick r:id="rId2"/>
            <a:extLst>
              <a:ext uri="{FF2B5EF4-FFF2-40B4-BE49-F238E27FC236}">
                <a16:creationId xmlns:a16="http://schemas.microsoft.com/office/drawing/2014/main" id="{4C02F17B-4C4F-4DCC-96AA-88C72969830A}"/>
              </a:ext>
            </a:extLst>
          </p:cNvPr>
          <p:cNvSpPr/>
          <p:nvPr/>
        </p:nvSpPr>
        <p:spPr>
          <a:xfrm>
            <a:off x="2875040" y="5389018"/>
            <a:ext cx="5660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https://blog.csdn.net/yuntongsf/article/details/8828304</a:t>
            </a:r>
          </a:p>
        </p:txBody>
      </p:sp>
    </p:spTree>
    <p:extLst>
      <p:ext uri="{BB962C8B-B14F-4D97-AF65-F5344CB8AC3E}">
        <p14:creationId xmlns:p14="http://schemas.microsoft.com/office/powerpoint/2010/main" val="21140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940</Words>
  <Application>Microsoft Office PowerPoint</Application>
  <PresentationFormat>宽屏</PresentationFormat>
  <Paragraphs>131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黑体</vt:lpstr>
      <vt:lpstr>宋体</vt:lpstr>
      <vt:lpstr>Microsoft YaHei</vt:lpstr>
      <vt:lpstr>Arial</vt:lpstr>
      <vt:lpstr>Tahoma</vt:lpstr>
      <vt:lpstr>Office 主题​​</vt:lpstr>
      <vt:lpstr>ucosii三种关中断方式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嵘</dc:creator>
  <cp:lastModifiedBy>杨 嵘</cp:lastModifiedBy>
  <cp:revision>31</cp:revision>
  <dcterms:created xsi:type="dcterms:W3CDTF">2019-03-24T07:23:39Z</dcterms:created>
  <dcterms:modified xsi:type="dcterms:W3CDTF">2019-07-22T12:41:31Z</dcterms:modified>
</cp:coreProperties>
</file>