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3" r:id="rId2"/>
    <p:sldId id="305" r:id="rId3"/>
  </p:sldIdLst>
  <p:sldSz cx="12190413" cy="6859588"/>
  <p:notesSz cx="6858000" cy="9144000"/>
  <p:custDataLst>
    <p:tags r:id="rId5"/>
  </p:custDataLst>
  <p:defaultTextStyle>
    <a:defPPr>
      <a:defRPr lang="zh-CN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84807"/>
    <a:srgbClr val="CC3300"/>
    <a:srgbClr val="8A0000"/>
    <a:srgbClr val="660066"/>
    <a:srgbClr val="401B5B"/>
    <a:srgbClr val="003A00"/>
    <a:srgbClr val="003366"/>
    <a:srgbClr val="006600"/>
    <a:srgbClr val="1B2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36" autoAdjust="0"/>
  </p:normalViewPr>
  <p:slideViewPr>
    <p:cSldViewPr>
      <p:cViewPr varScale="1">
        <p:scale>
          <a:sx n="54" d="100"/>
          <a:sy n="54" d="100"/>
        </p:scale>
        <p:origin x="-1224" y="-8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D1CB4-34CB-4107-90D0-8392BD3483CF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8F3E2-0990-45E9-9493-41ED8EEAD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0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8F3E2-0990-45E9-9493-41ED8EEADB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6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reeform 6"/>
          <p:cNvSpPr>
            <a:spLocks/>
          </p:cNvSpPr>
          <p:nvPr userDrawn="1"/>
        </p:nvSpPr>
        <p:spPr bwMode="auto">
          <a:xfrm rot="16200000">
            <a:off x="4747265" y="-529373"/>
            <a:ext cx="2664296" cy="12222000"/>
          </a:xfrm>
          <a:custGeom>
            <a:avLst/>
            <a:gdLst>
              <a:gd name="T0" fmla="*/ 606 w 606"/>
              <a:gd name="T1" fmla="*/ 335 h 697"/>
              <a:gd name="T2" fmla="*/ 464 w 606"/>
              <a:gd name="T3" fmla="*/ 0 h 697"/>
              <a:gd name="T4" fmla="*/ 0 w 606"/>
              <a:gd name="T5" fmla="*/ 0 h 697"/>
              <a:gd name="T6" fmla="*/ 0 w 606"/>
              <a:gd name="T7" fmla="*/ 697 h 697"/>
              <a:gd name="T8" fmla="*/ 432 w 606"/>
              <a:gd name="T9" fmla="*/ 697 h 697"/>
              <a:gd name="T10" fmla="*/ 606 w 606"/>
              <a:gd name="T11" fmla="*/ 335 h 697"/>
              <a:gd name="connsiteX0" fmla="*/ 18141 w 18141"/>
              <a:gd name="connsiteY0" fmla="*/ 4806 h 10000"/>
              <a:gd name="connsiteX1" fmla="*/ 15798 w 18141"/>
              <a:gd name="connsiteY1" fmla="*/ 0 h 10000"/>
              <a:gd name="connsiteX2" fmla="*/ 0 w 18141"/>
              <a:gd name="connsiteY2" fmla="*/ 0 h 10000"/>
              <a:gd name="connsiteX3" fmla="*/ 8141 w 18141"/>
              <a:gd name="connsiteY3" fmla="*/ 10000 h 10000"/>
              <a:gd name="connsiteX4" fmla="*/ 15270 w 18141"/>
              <a:gd name="connsiteY4" fmla="*/ 10000 h 10000"/>
              <a:gd name="connsiteX5" fmla="*/ 18141 w 18141"/>
              <a:gd name="connsiteY5" fmla="*/ 4806 h 10000"/>
              <a:gd name="connsiteX0" fmla="*/ 19334 w 19334"/>
              <a:gd name="connsiteY0" fmla="*/ 5546 h 10740"/>
              <a:gd name="connsiteX1" fmla="*/ 16991 w 19334"/>
              <a:gd name="connsiteY1" fmla="*/ 740 h 10740"/>
              <a:gd name="connsiteX2" fmla="*/ 1193 w 19334"/>
              <a:gd name="connsiteY2" fmla="*/ 740 h 10740"/>
              <a:gd name="connsiteX3" fmla="*/ 1125 w 19334"/>
              <a:gd name="connsiteY3" fmla="*/ 10740 h 10740"/>
              <a:gd name="connsiteX4" fmla="*/ 16463 w 19334"/>
              <a:gd name="connsiteY4" fmla="*/ 10740 h 10740"/>
              <a:gd name="connsiteX5" fmla="*/ 19334 w 19334"/>
              <a:gd name="connsiteY5" fmla="*/ 5546 h 10740"/>
              <a:gd name="connsiteX0" fmla="*/ 19434 w 19434"/>
              <a:gd name="connsiteY0" fmla="*/ 4806 h 10000"/>
              <a:gd name="connsiteX1" fmla="*/ 17091 w 19434"/>
              <a:gd name="connsiteY1" fmla="*/ 0 h 10000"/>
              <a:gd name="connsiteX2" fmla="*/ 1293 w 19434"/>
              <a:gd name="connsiteY2" fmla="*/ 0 h 10000"/>
              <a:gd name="connsiteX3" fmla="*/ 1225 w 19434"/>
              <a:gd name="connsiteY3" fmla="*/ 10000 h 10000"/>
              <a:gd name="connsiteX4" fmla="*/ 16563 w 19434"/>
              <a:gd name="connsiteY4" fmla="*/ 10000 h 10000"/>
              <a:gd name="connsiteX5" fmla="*/ 19434 w 19434"/>
              <a:gd name="connsiteY5" fmla="*/ 4806 h 10000"/>
              <a:gd name="connsiteX0" fmla="*/ 18216 w 18216"/>
              <a:gd name="connsiteY0" fmla="*/ 4806 h 10000"/>
              <a:gd name="connsiteX1" fmla="*/ 15873 w 18216"/>
              <a:gd name="connsiteY1" fmla="*/ 0 h 10000"/>
              <a:gd name="connsiteX2" fmla="*/ 2606 w 18216"/>
              <a:gd name="connsiteY2" fmla="*/ 0 h 10000"/>
              <a:gd name="connsiteX3" fmla="*/ 7 w 18216"/>
              <a:gd name="connsiteY3" fmla="*/ 10000 h 10000"/>
              <a:gd name="connsiteX4" fmla="*/ 15345 w 18216"/>
              <a:gd name="connsiteY4" fmla="*/ 10000 h 10000"/>
              <a:gd name="connsiteX5" fmla="*/ 18216 w 18216"/>
              <a:gd name="connsiteY5" fmla="*/ 4806 h 10000"/>
              <a:gd name="connsiteX0" fmla="*/ 18209 w 18209"/>
              <a:gd name="connsiteY0" fmla="*/ 5046 h 10240"/>
              <a:gd name="connsiteX1" fmla="*/ 15866 w 18209"/>
              <a:gd name="connsiteY1" fmla="*/ 240 h 10240"/>
              <a:gd name="connsiteX2" fmla="*/ 2599 w 18209"/>
              <a:gd name="connsiteY2" fmla="*/ 240 h 10240"/>
              <a:gd name="connsiteX3" fmla="*/ 0 w 18209"/>
              <a:gd name="connsiteY3" fmla="*/ 10240 h 10240"/>
              <a:gd name="connsiteX4" fmla="*/ 15338 w 18209"/>
              <a:gd name="connsiteY4" fmla="*/ 10240 h 10240"/>
              <a:gd name="connsiteX5" fmla="*/ 18209 w 18209"/>
              <a:gd name="connsiteY5" fmla="*/ 5046 h 10240"/>
              <a:gd name="connsiteX0" fmla="*/ 18209 w 18209"/>
              <a:gd name="connsiteY0" fmla="*/ 4807 h 10001"/>
              <a:gd name="connsiteX1" fmla="*/ 15866 w 18209"/>
              <a:gd name="connsiteY1" fmla="*/ 1 h 10001"/>
              <a:gd name="connsiteX2" fmla="*/ 2599 w 18209"/>
              <a:gd name="connsiteY2" fmla="*/ 1 h 10001"/>
              <a:gd name="connsiteX3" fmla="*/ 0 w 18209"/>
              <a:gd name="connsiteY3" fmla="*/ 10001 h 10001"/>
              <a:gd name="connsiteX4" fmla="*/ 15338 w 18209"/>
              <a:gd name="connsiteY4" fmla="*/ 10001 h 10001"/>
              <a:gd name="connsiteX5" fmla="*/ 18209 w 18209"/>
              <a:gd name="connsiteY5" fmla="*/ 4807 h 10001"/>
              <a:gd name="connsiteX0" fmla="*/ 18209 w 18209"/>
              <a:gd name="connsiteY0" fmla="*/ 4806 h 10000"/>
              <a:gd name="connsiteX1" fmla="*/ 15866 w 18209"/>
              <a:gd name="connsiteY1" fmla="*/ 0 h 10000"/>
              <a:gd name="connsiteX2" fmla="*/ 136 w 18209"/>
              <a:gd name="connsiteY2" fmla="*/ 11 h 10000"/>
              <a:gd name="connsiteX3" fmla="*/ 0 w 18209"/>
              <a:gd name="connsiteY3" fmla="*/ 10000 h 10000"/>
              <a:gd name="connsiteX4" fmla="*/ 15338 w 18209"/>
              <a:gd name="connsiteY4" fmla="*/ 10000 h 10000"/>
              <a:gd name="connsiteX5" fmla="*/ 18209 w 18209"/>
              <a:gd name="connsiteY5" fmla="*/ 4806 h 10000"/>
              <a:gd name="connsiteX0" fmla="*/ 18423 w 18423"/>
              <a:gd name="connsiteY0" fmla="*/ 4827 h 10021"/>
              <a:gd name="connsiteX1" fmla="*/ 16080 w 18423"/>
              <a:gd name="connsiteY1" fmla="*/ 21 h 10021"/>
              <a:gd name="connsiteX2" fmla="*/ 8 w 18423"/>
              <a:gd name="connsiteY2" fmla="*/ 0 h 10021"/>
              <a:gd name="connsiteX3" fmla="*/ 214 w 18423"/>
              <a:gd name="connsiteY3" fmla="*/ 10021 h 10021"/>
              <a:gd name="connsiteX4" fmla="*/ 15552 w 18423"/>
              <a:gd name="connsiteY4" fmla="*/ 10021 h 10021"/>
              <a:gd name="connsiteX5" fmla="*/ 18423 w 18423"/>
              <a:gd name="connsiteY5" fmla="*/ 4827 h 1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23" h="10021">
                <a:moveTo>
                  <a:pt x="18423" y="4827"/>
                </a:moveTo>
                <a:cubicBezTo>
                  <a:pt x="18423" y="2933"/>
                  <a:pt x="17515" y="1241"/>
                  <a:pt x="16080" y="21"/>
                </a:cubicBezTo>
                <a:lnTo>
                  <a:pt x="8" y="0"/>
                </a:lnTo>
                <a:cubicBezTo>
                  <a:pt x="-49" y="-31"/>
                  <a:pt x="214" y="10021"/>
                  <a:pt x="214" y="10021"/>
                </a:cubicBezTo>
                <a:lnTo>
                  <a:pt x="15552" y="10021"/>
                </a:lnTo>
                <a:cubicBezTo>
                  <a:pt x="17301" y="8801"/>
                  <a:pt x="18423" y="6922"/>
                  <a:pt x="18423" y="4827"/>
                </a:cubicBezTo>
                <a:close/>
              </a:path>
            </a:pathLst>
          </a:custGeom>
          <a:solidFill>
            <a:srgbClr val="7A1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5" y="164678"/>
            <a:ext cx="3856827" cy="1265480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7850476" y="401374"/>
            <a:ext cx="4293402" cy="792088"/>
            <a:chOff x="6202700" y="248396"/>
            <a:chExt cx="4520541" cy="833992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71"/>
            <a:stretch/>
          </p:blipFill>
          <p:spPr>
            <a:xfrm>
              <a:off x="9309504" y="248396"/>
              <a:ext cx="1413737" cy="83309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81" y="248396"/>
              <a:ext cx="1413737" cy="83309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46"/>
            <a:stretch/>
          </p:blipFill>
          <p:spPr>
            <a:xfrm>
              <a:off x="6202700" y="248396"/>
              <a:ext cx="1413738" cy="83399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F:\幻灯片模板-图标\校园风光-校徽\校徽透明边缘 拷贝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2" y="117426"/>
            <a:ext cx="729549" cy="70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51" indent="0">
              <a:buNone/>
              <a:defRPr sz="3300"/>
            </a:lvl2pPr>
            <a:lvl3pPr marL="1088502" indent="0">
              <a:buNone/>
              <a:defRPr sz="2900"/>
            </a:lvl3pPr>
            <a:lvl4pPr marL="1632753" indent="0">
              <a:buNone/>
              <a:defRPr sz="2400"/>
            </a:lvl4pPr>
            <a:lvl5pPr marL="2177004" indent="0">
              <a:buNone/>
              <a:defRPr sz="2400"/>
            </a:lvl5pPr>
            <a:lvl6pPr marL="2721254" indent="0">
              <a:buNone/>
              <a:defRPr sz="2400"/>
            </a:lvl6pPr>
            <a:lvl7pPr marL="3265505" indent="0">
              <a:buNone/>
              <a:defRPr sz="2400"/>
            </a:lvl7pPr>
            <a:lvl8pPr marL="3809756" indent="0">
              <a:buNone/>
              <a:defRPr sz="2400"/>
            </a:lvl8pPr>
            <a:lvl9pPr marL="4354007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51" indent="0">
              <a:buNone/>
              <a:defRPr sz="1400"/>
            </a:lvl2pPr>
            <a:lvl3pPr marL="1088502" indent="0">
              <a:buNone/>
              <a:defRPr sz="1200"/>
            </a:lvl3pPr>
            <a:lvl4pPr marL="1632753" indent="0">
              <a:buNone/>
              <a:defRPr sz="1100"/>
            </a:lvl4pPr>
            <a:lvl5pPr marL="2177004" indent="0">
              <a:buNone/>
              <a:defRPr sz="1100"/>
            </a:lvl5pPr>
            <a:lvl6pPr marL="2721254" indent="0">
              <a:buNone/>
              <a:defRPr sz="1100"/>
            </a:lvl6pPr>
            <a:lvl7pPr marL="3265505" indent="0">
              <a:buNone/>
              <a:defRPr sz="1100"/>
            </a:lvl7pPr>
            <a:lvl8pPr marL="3809756" indent="0">
              <a:buNone/>
              <a:defRPr sz="1100"/>
            </a:lvl8pPr>
            <a:lvl9pPr marL="4354007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50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88" indent="-408188" algn="l" defTabSz="108850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408" indent="-340157" algn="l" defTabSz="1088502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627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indent="-272125" algn="l" defTabSz="108850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29" indent="-272125" algn="l" defTabSz="1088502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8" y="1323938"/>
            <a:ext cx="11737303" cy="449493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27143" y="837506"/>
            <a:ext cx="9814420" cy="486431"/>
            <a:chOff x="427143" y="1863242"/>
            <a:chExt cx="5408677" cy="486431"/>
          </a:xfrm>
        </p:grpSpPr>
        <p:sp>
          <p:nvSpPr>
            <p:cNvPr id="9" name="矩形 8"/>
            <p:cNvSpPr/>
            <p:nvPr/>
          </p:nvSpPr>
          <p:spPr>
            <a:xfrm>
              <a:off x="1054646" y="1863242"/>
              <a:ext cx="47811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zh-CN" altLang="en-US" sz="2400" b="1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阶式挑战性课程设计</a:t>
              </a:r>
              <a:r>
                <a:rPr lang="en-US" altLang="zh-CN" sz="2400" b="1" kern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I/II/III    —— </a:t>
              </a:r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多旋翼飞行器设计与实现</a:t>
              </a:r>
              <a:endPara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7143" y="1882406"/>
              <a:ext cx="483487" cy="467267"/>
              <a:chOff x="26893" y="1882406"/>
              <a:chExt cx="559990" cy="541204"/>
            </a:xfrm>
          </p:grpSpPr>
          <p:sp>
            <p:nvSpPr>
              <p:cNvPr id="11" name="Rounded Rectangle 8"/>
              <p:cNvSpPr/>
              <p:nvPr/>
            </p:nvSpPr>
            <p:spPr>
              <a:xfrm>
                <a:off x="26893" y="1882406"/>
                <a:ext cx="559990" cy="541204"/>
              </a:xfrm>
              <a:prstGeom prst="roundRect">
                <a:avLst>
                  <a:gd name="adj" fmla="val 744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79241" y="2043859"/>
                <a:ext cx="255294" cy="245909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262558" y="5878066"/>
            <a:ext cx="11593288" cy="864096"/>
          </a:xfrm>
          <a:prstGeom prst="rect">
            <a:avLst/>
          </a:prstGeom>
          <a:solidFill>
            <a:srgbClr val="FF4900"/>
          </a:solidFill>
          <a:ln w="19050" cmpd="sng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146050">
            <a:bevelT w="0"/>
            <a:bevelB w="0"/>
            <a:extrusionClr>
              <a:schemeClr val="bg1">
                <a:lumMod val="85000"/>
              </a:schemeClr>
            </a:extrusionClr>
          </a:sp3d>
        </p:spPr>
        <p:txBody>
          <a:bodyPr lIns="144000" tIns="180000"/>
          <a:lstStyle/>
          <a:p>
            <a:pPr algn="just"/>
            <a:r>
              <a:rPr lang="zh-CN" altLang="en-US" sz="2200" b="1" dirty="0">
                <a:solidFill>
                  <a:schemeClr val="bg1"/>
                </a:solidFill>
                <a:ea typeface="宋体" pitchFamily="2" charset="-122"/>
              </a:rPr>
              <a:t>多旋翼飞行器设计</a:t>
            </a:r>
            <a:r>
              <a:rPr lang="zh-CN" altLang="en-US" sz="2200" b="1" dirty="0">
                <a:solidFill>
                  <a:srgbClr val="002060"/>
                </a:solidFill>
                <a:ea typeface="宋体" pitchFamily="2" charset="-122"/>
              </a:rPr>
              <a:t>贯穿</a:t>
            </a:r>
            <a:r>
              <a:rPr lang="en-US" altLang="zh-CN" sz="2200" b="1" dirty="0">
                <a:solidFill>
                  <a:srgbClr val="002060"/>
                </a:solidFill>
                <a:ea typeface="宋体" pitchFamily="2" charset="-122"/>
              </a:rPr>
              <a:t>1.5</a:t>
            </a:r>
            <a:r>
              <a:rPr lang="zh-CN" altLang="en-US" sz="2200" b="1" dirty="0">
                <a:solidFill>
                  <a:srgbClr val="002060"/>
                </a:solidFill>
                <a:ea typeface="宋体" pitchFamily="2" charset="-122"/>
              </a:rPr>
              <a:t>年</a:t>
            </a:r>
            <a:r>
              <a:rPr lang="zh-CN" altLang="en-US" sz="2200" b="1" dirty="0">
                <a:solidFill>
                  <a:schemeClr val="bg1"/>
                </a:solidFill>
                <a:ea typeface="宋体" pitchFamily="2" charset="-122"/>
              </a:rPr>
              <a:t>，分阶段实施，</a:t>
            </a:r>
            <a:r>
              <a:rPr lang="zh-CN" altLang="zh-CN" sz="2200" b="1" dirty="0">
                <a:solidFill>
                  <a:schemeClr val="bg1"/>
                </a:solidFill>
                <a:ea typeface="宋体" pitchFamily="2" charset="-122"/>
              </a:rPr>
              <a:t>后续阶段依赖前续阶段成果，各阶段综合应用相应阶段课程知识点，</a:t>
            </a:r>
            <a:r>
              <a:rPr lang="zh-CN" altLang="zh-CN" sz="2200" b="1" dirty="0">
                <a:solidFill>
                  <a:srgbClr val="002060"/>
                </a:solidFill>
                <a:ea typeface="宋体" pitchFamily="2" charset="-122"/>
              </a:rPr>
              <a:t>逐步进阶</a:t>
            </a:r>
            <a:r>
              <a:rPr lang="zh-CN" altLang="en-US" sz="2200" b="1" dirty="0">
                <a:solidFill>
                  <a:schemeClr val="bg1"/>
                </a:solidFill>
                <a:ea typeface="宋体" pitchFamily="2" charset="-122"/>
              </a:rPr>
              <a:t>，最终实现</a:t>
            </a:r>
            <a:r>
              <a:rPr lang="zh-CN" altLang="en-US" sz="2200" b="1" dirty="0">
                <a:solidFill>
                  <a:srgbClr val="002060"/>
                </a:solidFill>
                <a:ea typeface="宋体" pitchFamily="2" charset="-122"/>
              </a:rPr>
              <a:t>具跨学科特性</a:t>
            </a:r>
            <a:r>
              <a:rPr lang="zh-CN" altLang="en-US" sz="2200" b="1" dirty="0">
                <a:solidFill>
                  <a:schemeClr val="bg1"/>
                </a:solidFill>
                <a:ea typeface="宋体" pitchFamily="2" charset="-122"/>
              </a:rPr>
              <a:t>的多旋翼飞行器系统。</a:t>
            </a:r>
            <a:endParaRPr lang="en-US" altLang="zh-CN" sz="2200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4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27143" y="837506"/>
            <a:ext cx="9814420" cy="486431"/>
            <a:chOff x="427143" y="1863242"/>
            <a:chExt cx="5408677" cy="486431"/>
          </a:xfrm>
        </p:grpSpPr>
        <p:sp>
          <p:nvSpPr>
            <p:cNvPr id="9" name="矩形 8"/>
            <p:cNvSpPr/>
            <p:nvPr/>
          </p:nvSpPr>
          <p:spPr>
            <a:xfrm>
              <a:off x="1054646" y="1863242"/>
              <a:ext cx="47811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</a:t>
              </a:r>
              <a:r>
                <a:rPr lang="zh-CN" altLang="en-US" sz="2400" b="1" kern="1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阶式挑战性课程设计</a:t>
              </a:r>
              <a:r>
                <a:rPr lang="en-US" altLang="zh-CN" sz="2400" b="1" kern="1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I/II/III    —— </a:t>
              </a:r>
              <a:r>
                <a:rPr lang="zh-CN" altLang="en-US" sz="24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多旋翼飞行器设计与实现</a:t>
              </a:r>
              <a:endParaRPr lang="zh-CN" altLang="en-US" sz="2400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7143" y="1882406"/>
              <a:ext cx="483487" cy="467267"/>
              <a:chOff x="26893" y="1882406"/>
              <a:chExt cx="559990" cy="541204"/>
            </a:xfrm>
          </p:grpSpPr>
          <p:sp>
            <p:nvSpPr>
              <p:cNvPr id="11" name="Rounded Rectangle 8"/>
              <p:cNvSpPr/>
              <p:nvPr/>
            </p:nvSpPr>
            <p:spPr>
              <a:xfrm>
                <a:off x="26893" y="1882406"/>
                <a:ext cx="559990" cy="541204"/>
              </a:xfrm>
              <a:prstGeom prst="roundRect">
                <a:avLst>
                  <a:gd name="adj" fmla="val 7442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6"/>
              <p:cNvSpPr>
                <a:spLocks noEditPoints="1"/>
              </p:cNvSpPr>
              <p:nvPr/>
            </p:nvSpPr>
            <p:spPr bwMode="auto">
              <a:xfrm>
                <a:off x="179241" y="2043859"/>
                <a:ext cx="255294" cy="245909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5" name="Picture 2" descr="C:\Users\Alan\Desktop\DJI-电子科技大学教改项目-多旋翼飞行器应用开发\3 照片\QQ图片201610311028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1557586"/>
            <a:ext cx="2541471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26" y="3213770"/>
            <a:ext cx="2541471" cy="172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 bwMode="auto">
          <a:xfrm>
            <a:off x="454004" y="5013970"/>
            <a:ext cx="215900" cy="215900"/>
          </a:xfrm>
          <a:prstGeom prst="rect">
            <a:avLst/>
          </a:prstGeom>
          <a:solidFill>
            <a:srgbClr val="FA326B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74024" y="4869954"/>
            <a:ext cx="7833622" cy="530994"/>
          </a:xfrm>
          <a:prstGeom prst="rect">
            <a:avLst/>
          </a:prstGeom>
          <a:solidFill>
            <a:srgbClr val="FF4900"/>
          </a:solidFill>
          <a:ln w="19050" cmpd="sng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146050">
            <a:bevelT w="0"/>
            <a:bevelB w="0"/>
            <a:extrusionClr>
              <a:schemeClr val="bg1">
                <a:lumMod val="85000"/>
              </a:schemeClr>
            </a:extrusionClr>
          </a:sp3d>
          <a:extLst/>
        </p:spPr>
        <p:txBody>
          <a:bodyPr lIns="144000" tIns="180000"/>
          <a:lstStyle/>
          <a:p>
            <a:pPr algn="just">
              <a:defRPr/>
            </a:pP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深度产学合作：“</a:t>
            </a:r>
            <a:r>
              <a:rPr lang="en-US" altLang="zh-CN" sz="2200" b="1" dirty="0" smtClean="0">
                <a:solidFill>
                  <a:schemeClr val="bg1"/>
                </a:solidFill>
                <a:ea typeface="宋体" pitchFamily="2" charset="-122"/>
              </a:rPr>
              <a:t>2016</a:t>
            </a: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教育部</a:t>
            </a:r>
            <a:r>
              <a:rPr lang="en-US" altLang="zh-CN" sz="2200" b="1" dirty="0" smtClean="0">
                <a:solidFill>
                  <a:schemeClr val="bg1"/>
                </a:solidFill>
                <a:ea typeface="宋体" pitchFamily="2" charset="-122"/>
              </a:rPr>
              <a:t>-</a:t>
            </a: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大疆产学</a:t>
            </a:r>
            <a:r>
              <a:rPr lang="zh-CN" altLang="en-US" sz="2200" b="1" dirty="0">
                <a:solidFill>
                  <a:schemeClr val="bg1"/>
                </a:solidFill>
                <a:ea typeface="宋体" pitchFamily="2" charset="-122"/>
              </a:rPr>
              <a:t>合作”等</a:t>
            </a: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项目支持</a:t>
            </a:r>
            <a:endParaRPr lang="en-US" altLang="zh-CN" sz="2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54004" y="5662042"/>
            <a:ext cx="215900" cy="217488"/>
          </a:xfrm>
          <a:prstGeom prst="rect">
            <a:avLst/>
          </a:prstGeom>
          <a:solidFill>
            <a:srgbClr val="0DC31E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16" y="1557586"/>
            <a:ext cx="8348829" cy="3230133"/>
          </a:xfrm>
          <a:prstGeom prst="rect">
            <a:avLst/>
          </a:prstGeom>
        </p:spPr>
      </p:pic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874023" y="5518361"/>
            <a:ext cx="7833621" cy="504850"/>
          </a:xfrm>
          <a:prstGeom prst="rect">
            <a:avLst/>
          </a:prstGeom>
          <a:solidFill>
            <a:srgbClr val="FA326B"/>
          </a:solidFill>
          <a:ln w="19050" cmpd="sng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146050">
            <a:bevelT w="0"/>
            <a:bevelB w="0"/>
            <a:extrusionClr>
              <a:schemeClr val="bg1">
                <a:lumMod val="85000"/>
              </a:schemeClr>
            </a:extrusionClr>
          </a:sp3d>
          <a:extLst/>
        </p:spPr>
        <p:txBody>
          <a:bodyPr lIns="144000" tIns="180000"/>
          <a:lstStyle/>
          <a:p>
            <a:pPr eaLnBrk="1" hangingPunct="1">
              <a:lnSpc>
                <a:spcPts val="2600"/>
              </a:lnSpc>
              <a:spcBef>
                <a:spcPts val="300"/>
              </a:spcBef>
              <a:buClr>
                <a:schemeClr val="bg1"/>
              </a:buClr>
              <a:buSzPct val="80000"/>
              <a:defRPr/>
            </a:pP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全国第一届软件工程教学案例竞赛一等奖，并将列入案例库</a:t>
            </a:r>
            <a:endParaRPr lang="en-US" altLang="zh-CN" sz="2200" b="1" dirty="0">
              <a:solidFill>
                <a:schemeClr val="bg1"/>
              </a:solidFill>
              <a:ea typeface="宋体" pitchFamily="2" charset="-122"/>
            </a:endParaRPr>
          </a:p>
          <a:p>
            <a:pPr eaLnBrk="1" hangingPunct="1">
              <a:lnSpc>
                <a:spcPts val="2600"/>
              </a:lnSpc>
              <a:spcBef>
                <a:spcPts val="300"/>
              </a:spcBef>
              <a:buClr>
                <a:schemeClr val="bg1"/>
              </a:buClr>
              <a:buSzPct val="80000"/>
              <a:defRPr/>
            </a:pPr>
            <a:endParaRPr lang="en-US" altLang="zh-CN" sz="22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35843" y="6310114"/>
            <a:ext cx="215900" cy="215900"/>
          </a:xfrm>
          <a:prstGeom prst="rect">
            <a:avLst/>
          </a:prstGeom>
          <a:solidFill>
            <a:srgbClr val="FF4900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74024" y="6179704"/>
            <a:ext cx="7833620" cy="490450"/>
          </a:xfrm>
          <a:prstGeom prst="rect">
            <a:avLst/>
          </a:prstGeom>
          <a:solidFill>
            <a:srgbClr val="0DC31E"/>
          </a:solidFill>
          <a:ln w="19050" cmpd="sng">
            <a:solidFill>
              <a:schemeClr val="bg1">
                <a:lumMod val="85000"/>
              </a:schemeClr>
            </a:solidFill>
          </a:ln>
          <a:scene3d>
            <a:camera prst="orthographicFront"/>
            <a:lightRig rig="threePt" dir="t"/>
          </a:scene3d>
          <a:sp3d extrusionH="146050">
            <a:bevelT w="0"/>
            <a:bevelB w="0"/>
            <a:extrusionClr>
              <a:schemeClr val="bg1">
                <a:lumMod val="85000"/>
              </a:schemeClr>
            </a:extrusionClr>
          </a:sp3d>
          <a:extLst/>
        </p:spPr>
        <p:txBody>
          <a:bodyPr lIns="144000" tIns="180000"/>
          <a:lstStyle/>
          <a:p>
            <a:pPr algn="just" eaLnBrk="1" hangingPunct="1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80000"/>
              <a:defRPr/>
            </a:pPr>
            <a:r>
              <a:rPr lang="en-US" altLang="zh-CN" sz="2200" b="1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该案例已应用在法国工程师院校</a:t>
            </a:r>
            <a:r>
              <a:rPr lang="en-US" altLang="zh-CN" sz="2200" b="1" dirty="0" smtClean="0">
                <a:solidFill>
                  <a:schemeClr val="bg1"/>
                </a:solidFill>
                <a:ea typeface="宋体" pitchFamily="2" charset="-122"/>
              </a:rPr>
              <a:t>ESIGELEC</a:t>
            </a:r>
            <a:r>
              <a:rPr lang="zh-CN" altLang="en-US" sz="2200" b="1" dirty="0" smtClean="0">
                <a:solidFill>
                  <a:schemeClr val="bg1"/>
                </a:solidFill>
                <a:ea typeface="宋体" pitchFamily="2" charset="-122"/>
              </a:rPr>
              <a:t>教学中</a:t>
            </a:r>
            <a:endParaRPr lang="en-US" altLang="zh-CN" sz="2200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56" y="5013971"/>
            <a:ext cx="2535741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59,260,"/>
  <p:tag name="MH_CONTENTSID" val="25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122</Words>
  <Application>Microsoft Office PowerPoint</Application>
  <PresentationFormat>自定义</PresentationFormat>
  <Paragraphs>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Alan</cp:lastModifiedBy>
  <cp:revision>381</cp:revision>
  <dcterms:created xsi:type="dcterms:W3CDTF">2018-09-21T03:08:17Z</dcterms:created>
  <dcterms:modified xsi:type="dcterms:W3CDTF">2019-05-14T06:54:29Z</dcterms:modified>
</cp:coreProperties>
</file>