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95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39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671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267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116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915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969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48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58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08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4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28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25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55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94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57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40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94A437-B4A6-4A2E-B0F0-7B1DBA305DC4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2A283-29A1-4A29-89BE-4740344A7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483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55055" y="1190625"/>
            <a:ext cx="8825658" cy="3329581"/>
          </a:xfrm>
        </p:spPr>
        <p:txBody>
          <a:bodyPr/>
          <a:lstStyle/>
          <a:p>
            <a:r>
              <a:rPr lang="ru-RU" dirty="0"/>
              <a:t>История искусственного </a:t>
            </a:r>
            <a:r>
              <a:rPr lang="ru-RU" dirty="0" smtClean="0"/>
              <a:t>интеллекта </a:t>
            </a:r>
            <a:r>
              <a:rPr lang="ru-RU" sz="3200" dirty="0" smtClean="0"/>
              <a:t>(+Сильные ИИ)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5055" y="4815479"/>
            <a:ext cx="8825658" cy="1309095"/>
          </a:xfrm>
        </p:spPr>
        <p:txBody>
          <a:bodyPr/>
          <a:lstStyle/>
          <a:p>
            <a:r>
              <a:rPr lang="ru-RU" b="1" dirty="0" smtClean="0"/>
              <a:t>Дисциплина</a:t>
            </a:r>
            <a:r>
              <a:rPr lang="ru-RU" dirty="0" smtClean="0"/>
              <a:t>: Интеллектуальные системы</a:t>
            </a:r>
            <a:endParaRPr lang="en-US" dirty="0" smtClean="0"/>
          </a:p>
          <a:p>
            <a:r>
              <a:rPr lang="ru-RU" b="1" dirty="0" smtClean="0"/>
              <a:t>Выполнил студент</a:t>
            </a:r>
            <a:r>
              <a:rPr lang="en-US" dirty="0" smtClean="0"/>
              <a:t>:</a:t>
            </a:r>
            <a:r>
              <a:rPr lang="ru-RU" dirty="0" smtClean="0"/>
              <a:t> Смирнов М.И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гр</a:t>
            </a:r>
            <a:r>
              <a:rPr lang="ru-RU" dirty="0"/>
              <a:t>. </a:t>
            </a:r>
            <a:r>
              <a:rPr lang="ru-RU" dirty="0" smtClean="0"/>
              <a:t>13541/1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650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9087" y="429638"/>
            <a:ext cx="9404723" cy="1400530"/>
          </a:xfrm>
        </p:spPr>
        <p:txBody>
          <a:bodyPr/>
          <a:lstStyle/>
          <a:p>
            <a:pPr algn="ctr"/>
            <a:r>
              <a:rPr lang="ru-RU" sz="5400" dirty="0" smtClean="0"/>
              <a:t>Вывод</a:t>
            </a:r>
            <a:endParaRPr lang="ru-RU" sz="5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48"/>
          <a:stretch/>
        </p:blipFill>
        <p:spPr>
          <a:xfrm>
            <a:off x="1050980" y="1830168"/>
            <a:ext cx="4856158" cy="21036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39" b="50000"/>
          <a:stretch/>
        </p:blipFill>
        <p:spPr>
          <a:xfrm>
            <a:off x="6223374" y="1830168"/>
            <a:ext cx="4856158" cy="20959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61" b="25139"/>
          <a:stretch/>
        </p:blipFill>
        <p:spPr>
          <a:xfrm>
            <a:off x="1050980" y="4280500"/>
            <a:ext cx="4856158" cy="21077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39"/>
          <a:stretch/>
        </p:blipFill>
        <p:spPr>
          <a:xfrm>
            <a:off x="6223374" y="4280500"/>
            <a:ext cx="4856158" cy="209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1895" y="427622"/>
            <a:ext cx="9404723" cy="1400530"/>
          </a:xfrm>
        </p:spPr>
        <p:txBody>
          <a:bodyPr/>
          <a:lstStyle/>
          <a:p>
            <a:pPr algn="ctr"/>
            <a:r>
              <a:rPr lang="ru-RU" sz="4800" b="1" dirty="0"/>
              <a:t>Предпосылки</a:t>
            </a:r>
            <a:r>
              <a:rPr lang="ru-RU" sz="4800" dirty="0"/>
              <a:t/>
            </a:r>
            <a:br>
              <a:rPr lang="ru-RU" sz="4800" dirty="0"/>
            </a:br>
            <a:endParaRPr lang="ru-RU" sz="4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06" y="1290549"/>
            <a:ext cx="5353159" cy="27385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06" y="2196334"/>
            <a:ext cx="2457571" cy="4152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1" y="3448050"/>
            <a:ext cx="3314273" cy="3219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575" y="1253445"/>
            <a:ext cx="3737849" cy="28127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6292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3584" y="490004"/>
            <a:ext cx="9404723" cy="1400530"/>
          </a:xfrm>
        </p:spPr>
        <p:txBody>
          <a:bodyPr/>
          <a:lstStyle/>
          <a:p>
            <a:pPr algn="ctr"/>
            <a:r>
              <a:rPr lang="ru-RU" b="1" dirty="0"/>
              <a:t>Искусственный интеллект в современном мире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84" y="2476024"/>
            <a:ext cx="5177782" cy="3579951"/>
          </a:xfrm>
        </p:spPr>
      </p:pic>
      <p:sp>
        <p:nvSpPr>
          <p:cNvPr id="5" name="TextBox 4"/>
          <p:cNvSpPr txBox="1"/>
          <p:nvPr/>
        </p:nvSpPr>
        <p:spPr>
          <a:xfrm>
            <a:off x="775961" y="1890534"/>
            <a:ext cx="623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/>
              <a:t>40-е годы </a:t>
            </a:r>
            <a:r>
              <a:rPr lang="en-US" sz="2400" b="1" dirty="0"/>
              <a:t>XX </a:t>
            </a:r>
            <a:r>
              <a:rPr lang="ru-RU" sz="2400" b="1" dirty="0" smtClean="0"/>
              <a:t>века </a:t>
            </a:r>
            <a:r>
              <a:rPr lang="ru-RU" sz="2400" dirty="0" smtClean="0"/>
              <a:t>– создание ЭВМ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639161" y="2734149"/>
            <a:ext cx="53335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5</a:t>
            </a:r>
            <a:r>
              <a:rPr lang="ru-RU" sz="2400" b="1" dirty="0" smtClean="0"/>
              <a:t>0-е </a:t>
            </a:r>
            <a:r>
              <a:rPr lang="ru-RU" sz="2400" b="1" dirty="0"/>
              <a:t>годы </a:t>
            </a:r>
            <a:r>
              <a:rPr lang="en-US" sz="2400" b="1" dirty="0"/>
              <a:t>XX </a:t>
            </a:r>
            <a:r>
              <a:rPr lang="ru-RU" sz="2400" b="1" dirty="0"/>
              <a:t>века </a:t>
            </a:r>
            <a:r>
              <a:rPr lang="ru-RU" sz="2400" dirty="0" smtClean="0"/>
              <a:t>–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ru-RU" sz="2400" dirty="0" smtClean="0"/>
              <a:t>предложен термин</a:t>
            </a:r>
            <a:endParaRPr lang="en-US" sz="2400" dirty="0" smtClean="0"/>
          </a:p>
          <a:p>
            <a:pPr lvl="2"/>
            <a:r>
              <a:rPr lang="en-US" sz="2400" u="sng" dirty="0" smtClean="0"/>
              <a:t>“</a:t>
            </a:r>
            <a:r>
              <a:rPr lang="ru-RU" sz="2400" u="sng" dirty="0" smtClean="0"/>
              <a:t>искусственный интеллект</a:t>
            </a:r>
            <a:r>
              <a:rPr lang="en-US" sz="2400" u="sng" dirty="0" smtClean="0"/>
              <a:t>”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639161" y="417792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6</a:t>
            </a:r>
            <a:r>
              <a:rPr lang="ru-RU" sz="2400" b="1" dirty="0" smtClean="0"/>
              <a:t>0-е годы </a:t>
            </a:r>
            <a:r>
              <a:rPr lang="en-US" sz="2400" b="1" dirty="0" smtClean="0"/>
              <a:t>XX </a:t>
            </a:r>
            <a:r>
              <a:rPr lang="ru-RU" sz="2400" b="1" dirty="0" smtClean="0"/>
              <a:t>века </a:t>
            </a:r>
            <a:r>
              <a:rPr lang="ru-RU" sz="2400" dirty="0" smtClean="0"/>
              <a:t>– </a:t>
            </a:r>
            <a:endParaRPr lang="en-US" sz="2400" dirty="0" smtClean="0"/>
          </a:p>
          <a:p>
            <a:r>
              <a:rPr lang="en-US" sz="2400" dirty="0" smtClean="0"/>
              <a:t>      </a:t>
            </a:r>
            <a:r>
              <a:rPr lang="ru-RU" sz="2400" dirty="0" smtClean="0"/>
              <a:t>зарождению </a:t>
            </a:r>
            <a:r>
              <a:rPr lang="ru-RU" sz="2400" dirty="0"/>
              <a:t>эвристического </a:t>
            </a:r>
            <a:r>
              <a:rPr lang="en-US" sz="2400" dirty="0" smtClean="0"/>
              <a:t>		            </a:t>
            </a:r>
            <a:r>
              <a:rPr lang="ru-RU" sz="2400" dirty="0" smtClean="0"/>
              <a:t>программирования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1757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9903" y="462657"/>
            <a:ext cx="9404723" cy="1400530"/>
          </a:xfrm>
        </p:spPr>
        <p:txBody>
          <a:bodyPr/>
          <a:lstStyle/>
          <a:p>
            <a:pPr algn="ctr"/>
            <a:r>
              <a:rPr lang="ru-RU" b="1" dirty="0" smtClean="0"/>
              <a:t>Эвристическое программирование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9903" y="2023101"/>
            <a:ext cx="8946541" cy="4195481"/>
          </a:xfrm>
        </p:spPr>
        <p:txBody>
          <a:bodyPr/>
          <a:lstStyle/>
          <a:p>
            <a:pPr algn="just"/>
            <a:r>
              <a:rPr lang="ru-RU" sz="2400" u="sng" dirty="0"/>
              <a:t>Эвристика</a:t>
            </a:r>
            <a:r>
              <a:rPr lang="ru-RU" sz="2400" dirty="0"/>
              <a:t> – это не обоснованное правило, которое позволяет уменьшить количество подбора верного варианта в пространстве потенциальных ответов. </a:t>
            </a:r>
          </a:p>
          <a:p>
            <a:pPr algn="just"/>
            <a:r>
              <a:rPr lang="ru-RU" sz="2400" u="sng" dirty="0"/>
              <a:t>Эвристическое программирование</a:t>
            </a:r>
            <a:r>
              <a:rPr lang="ru-RU" sz="2400" dirty="0"/>
              <a:t> – это программирование, занимающееся разработкой плана действий на основе аналогичных или прецедентных случаев. Можно сказать, что в истории искусственного интеллекта 50-60гг. </a:t>
            </a:r>
            <a:r>
              <a:rPr lang="en-US" sz="2400" dirty="0"/>
              <a:t>XX </a:t>
            </a:r>
            <a:r>
              <a:rPr lang="ru-RU" sz="2400" dirty="0"/>
              <a:t>века главной задачей стал поиск универсального алгоритма для решения задач разнообразной направленности.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40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3836" y="538443"/>
            <a:ext cx="9404723" cy="1400530"/>
          </a:xfrm>
        </p:spPr>
        <p:txBody>
          <a:bodyPr/>
          <a:lstStyle/>
          <a:p>
            <a:pPr algn="ctr"/>
            <a:r>
              <a:rPr lang="ru-RU" b="1" dirty="0" smtClean="0"/>
              <a:t>Экспертные </a:t>
            </a:r>
            <a:r>
              <a:rPr lang="ru-RU" b="1" dirty="0"/>
              <a:t>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93836" y="1803025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u="sng" dirty="0" smtClean="0"/>
              <a:t>Экспертная система</a:t>
            </a:r>
            <a:r>
              <a:rPr lang="ru-RU" sz="2400" b="1" u="sng" dirty="0"/>
              <a:t> </a:t>
            </a:r>
            <a:r>
              <a:rPr lang="ru-RU" sz="2400" dirty="0" smtClean="0"/>
              <a:t>— </a:t>
            </a:r>
            <a:r>
              <a:rPr lang="ru-RU" sz="2400" dirty="0"/>
              <a:t>компьютерная система, способная частично заменить специалиста-эксперта в разрешении проблемной ситуации.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05025" y="4248148"/>
            <a:ext cx="2847975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/>
              <a:t>«</a:t>
            </a:r>
            <a:r>
              <a:rPr lang="en-US" sz="3600" b="1" dirty="0" smtClean="0"/>
              <a:t>MYCIN</a:t>
            </a:r>
            <a:r>
              <a:rPr lang="ru-RU" sz="3600" b="1" dirty="0" smtClean="0"/>
              <a:t>»</a:t>
            </a:r>
            <a:endParaRPr lang="ru-RU" sz="6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324725" y="4248148"/>
            <a:ext cx="2847975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/>
              <a:t>«DENDRAL»</a:t>
            </a:r>
            <a:endParaRPr lang="ru-RU" sz="6000" b="1" dirty="0"/>
          </a:p>
        </p:txBody>
      </p:sp>
      <p:sp>
        <p:nvSpPr>
          <p:cNvPr id="8" name="Стрелка вниз 7"/>
          <p:cNvSpPr/>
          <p:nvPr/>
        </p:nvSpPr>
        <p:spPr>
          <a:xfrm>
            <a:off x="2686049" y="3381375"/>
            <a:ext cx="1685925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низ 8"/>
          <p:cNvSpPr/>
          <p:nvPr/>
        </p:nvSpPr>
        <p:spPr>
          <a:xfrm>
            <a:off x="7905749" y="3381375"/>
            <a:ext cx="1685925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14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6898" y="499601"/>
            <a:ext cx="9404723" cy="1400530"/>
          </a:xfrm>
        </p:spPr>
        <p:txBody>
          <a:bodyPr/>
          <a:lstStyle/>
          <a:p>
            <a:pPr algn="ctr"/>
            <a:r>
              <a:rPr lang="ru-RU" b="1" dirty="0" smtClean="0"/>
              <a:t>Идея машинного обучения</a:t>
            </a:r>
            <a:endParaRPr lang="ru-RU" b="1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284582" y="1854628"/>
            <a:ext cx="3478214" cy="1026235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Обучающая программа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363407" y="1854629"/>
            <a:ext cx="3478214" cy="1030212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Примеры данных с закономерностями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491222" y="3713327"/>
            <a:ext cx="3086100" cy="885825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Модель закономерности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319772" y="5253914"/>
            <a:ext cx="3429000" cy="1066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Поиск закономерностей в новых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" name="Стрелка вниз 10"/>
          <p:cNvSpPr/>
          <p:nvPr/>
        </p:nvSpPr>
        <p:spPr>
          <a:xfrm rot="1627595">
            <a:off x="7186699" y="2943997"/>
            <a:ext cx="447675" cy="733425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 rot="20059061">
            <a:off x="4533399" y="2944939"/>
            <a:ext cx="447675" cy="733425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>
            <a:off x="5705751" y="4642726"/>
            <a:ext cx="657041" cy="567614"/>
          </a:xfrm>
          <a:prstGeom prst="downArrow">
            <a:avLst>
              <a:gd name="adj1" fmla="val 50000"/>
              <a:gd name="adj2" fmla="val 4664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87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3811" y="452718"/>
            <a:ext cx="9404723" cy="1400530"/>
          </a:xfrm>
        </p:spPr>
        <p:txBody>
          <a:bodyPr/>
          <a:lstStyle/>
          <a:p>
            <a:pPr algn="ctr"/>
            <a:r>
              <a:rPr lang="ru-RU" b="1" dirty="0"/>
              <a:t>Сильный искусственный интеллект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9926638" cy="447170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800" dirty="0" smtClean="0"/>
              <a:t>Сильный ИИ должен уметь:</a:t>
            </a:r>
            <a:endParaRPr lang="ru-RU" sz="2800" dirty="0"/>
          </a:p>
          <a:p>
            <a:pPr lvl="0" algn="just"/>
            <a:r>
              <a:rPr lang="ru-RU" dirty="0"/>
              <a:t>Принимать решения, использовать определенные стратегии, уметь решать головоломки и проблемы, возникающие в условиях неопределенности;</a:t>
            </a:r>
          </a:p>
          <a:p>
            <a:pPr lvl="0" algn="just"/>
            <a:r>
              <a:rPr lang="ru-RU" dirty="0"/>
              <a:t>Представлять знания, в том числе общие представления об окружающей действительности;</a:t>
            </a:r>
          </a:p>
          <a:p>
            <a:pPr lvl="0" algn="just"/>
            <a:r>
              <a:rPr lang="ru-RU" dirty="0"/>
              <a:t>Планировать действия;</a:t>
            </a:r>
          </a:p>
          <a:p>
            <a:pPr lvl="0" algn="just"/>
            <a:r>
              <a:rPr lang="ru-RU" dirty="0"/>
              <a:t>Обладать общими представлениями и знаниями о реальном мире;</a:t>
            </a:r>
          </a:p>
          <a:p>
            <a:pPr lvl="0" algn="just"/>
            <a:r>
              <a:rPr lang="ru-RU" dirty="0"/>
              <a:t>Уметь не только обучаться на основе данных ПО, но и самообучаться, фильтруя информацию из множества источников; </a:t>
            </a:r>
          </a:p>
          <a:p>
            <a:pPr lvl="0" algn="just"/>
            <a:r>
              <a:rPr lang="ru-RU" dirty="0"/>
              <a:t>Свободно общаться и поддерживать любые темы, включая темы с субъективными оценочными явлениями; </a:t>
            </a:r>
          </a:p>
          <a:p>
            <a:pPr lvl="0" algn="just"/>
            <a:r>
              <a:rPr lang="ru-RU" dirty="0"/>
              <a:t>Уметь объединить и применить все выше перечисленные возможности для достижения конкретной цели. </a:t>
            </a: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83831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8586" y="462243"/>
            <a:ext cx="9404723" cy="1400530"/>
          </a:xfrm>
        </p:spPr>
        <p:txBody>
          <a:bodyPr/>
          <a:lstStyle/>
          <a:p>
            <a:pPr algn="ctr"/>
            <a:r>
              <a:rPr lang="ru-RU" b="1" dirty="0"/>
              <a:t>Копирование мозга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479" y="1657350"/>
            <a:ext cx="9594935" cy="4638675"/>
          </a:xfrm>
        </p:spPr>
      </p:pic>
    </p:spTree>
    <p:extLst>
      <p:ext uri="{BB962C8B-B14F-4D97-AF65-F5344CB8AC3E}">
        <p14:creationId xmlns:p14="http://schemas.microsoft.com/office/powerpoint/2010/main" val="191004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5736" y="500343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Примеры исследований </a:t>
            </a:r>
            <a:r>
              <a:rPr lang="ru-RU" dirty="0"/>
              <a:t>в области </a:t>
            </a:r>
            <a:r>
              <a:rPr lang="ru-RU" dirty="0" smtClean="0"/>
              <a:t>ИИ</a:t>
            </a:r>
            <a:r>
              <a:rPr lang="en-US" dirty="0" smtClean="0"/>
              <a:t>: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505576" y="1900873"/>
            <a:ext cx="5276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Созданная программа «</a:t>
            </a:r>
            <a:r>
              <a:rPr lang="ru-RU" dirty="0" err="1"/>
              <a:t>Eugene</a:t>
            </a:r>
            <a:r>
              <a:rPr lang="ru-RU" dirty="0"/>
              <a:t> </a:t>
            </a:r>
            <a:r>
              <a:rPr lang="ru-RU" dirty="0" err="1"/>
              <a:t>Goostman</a:t>
            </a:r>
            <a:r>
              <a:rPr lang="ru-RU" dirty="0"/>
              <a:t>» олицетворяет собой мальчика из Одессы. В 2012 году был проведен первый тест, в ходе которого «мальчик» обманул судей в 20,2% случаев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6" y="3378201"/>
            <a:ext cx="3028950" cy="3028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6727" y="1914774"/>
            <a:ext cx="5362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err="1"/>
              <a:t>Дариус</a:t>
            </a:r>
            <a:r>
              <a:rPr lang="ru-RU" dirty="0"/>
              <a:t> </a:t>
            </a:r>
            <a:r>
              <a:rPr lang="ru-RU" dirty="0" err="1"/>
              <a:t>Казими</a:t>
            </a:r>
            <a:r>
              <a:rPr lang="ru-RU" dirty="0"/>
              <a:t> создал программу, способную генерировать </a:t>
            </a:r>
            <a:r>
              <a:rPr lang="ru-RU" dirty="0" smtClean="0"/>
              <a:t>текст. </a:t>
            </a:r>
            <a:r>
              <a:rPr lang="ru-RU" dirty="0"/>
              <a:t>Спустя три года, в 2016 году, </a:t>
            </a:r>
            <a:r>
              <a:rPr lang="ru-RU" dirty="0" smtClean="0"/>
              <a:t>японские ученые </a:t>
            </a:r>
            <a:r>
              <a:rPr lang="ru-RU" dirty="0"/>
              <a:t>выпустили программу, написавшую </a:t>
            </a:r>
            <a:r>
              <a:rPr lang="ru-RU" dirty="0" smtClean="0"/>
              <a:t>роман, который вышел в финал в литературном конкурсе.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76" y="3392102"/>
            <a:ext cx="5276850" cy="301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308</Words>
  <Application>Microsoft Office PowerPoint</Application>
  <PresentationFormat>Широкоэкранный</PresentationFormat>
  <Paragraphs>37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История искусственного интеллекта (+Сильные ИИ)</vt:lpstr>
      <vt:lpstr>Предпосылки </vt:lpstr>
      <vt:lpstr>Искусственный интеллект в современном мире </vt:lpstr>
      <vt:lpstr>Эвристическое программирование</vt:lpstr>
      <vt:lpstr>Экспертные системы</vt:lpstr>
      <vt:lpstr>Идея машинного обучения</vt:lpstr>
      <vt:lpstr>Сильный искусственный интеллект </vt:lpstr>
      <vt:lpstr>Копирование мозга </vt:lpstr>
      <vt:lpstr>Примеры исследований в области ИИ: 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искусственного интеллекта</dc:title>
  <dc:creator>Максим Смирнов</dc:creator>
  <cp:lastModifiedBy>Максим Смирнов</cp:lastModifiedBy>
  <cp:revision>11</cp:revision>
  <dcterms:created xsi:type="dcterms:W3CDTF">2017-11-21T20:55:45Z</dcterms:created>
  <dcterms:modified xsi:type="dcterms:W3CDTF">2017-11-21T22:14:38Z</dcterms:modified>
</cp:coreProperties>
</file>