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2"/>
  </p:notesMasterIdLst>
  <p:sldIdLst>
    <p:sldId id="256" r:id="rId2"/>
    <p:sldId id="257" r:id="rId3"/>
    <p:sldId id="266" r:id="rId4"/>
    <p:sldId id="267" r:id="rId5"/>
    <p:sldId id="261" r:id="rId6"/>
    <p:sldId id="260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99" autoAdjust="0"/>
    <p:restoredTop sz="94660"/>
  </p:normalViewPr>
  <p:slideViewPr>
    <p:cSldViewPr>
      <p:cViewPr varScale="1">
        <p:scale>
          <a:sx n="103" d="100"/>
          <a:sy n="103" d="100"/>
        </p:scale>
        <p:origin x="-2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6" Type="http://schemas.openxmlformats.org/officeDocument/2006/relationships/image" Target="../media/image9.wmf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D6D53D-48DF-4051-88E3-983A48C85F71}" type="datetimeFigureOut">
              <a:rPr lang="ru-RU" smtClean="0"/>
              <a:pPr/>
              <a:t>16.06.2017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26C001-08FD-4440-8990-E660725AE092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smtClean="0"/>
          </a:p>
        </p:txBody>
      </p:sp>
      <p:sp>
        <p:nvSpPr>
          <p:cNvPr id="1126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B1299F6-60EA-4665-8668-C3103B21B49F}" type="slidenum">
              <a:rPr lang="ru-RU" smtClean="0"/>
              <a:pPr/>
              <a:t>3</a:t>
            </a:fld>
            <a:endParaRPr lang="ru-RU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031C2-9357-48D2-A069-B917E6060C7C}" type="datetime1">
              <a:rPr lang="ru-RU" smtClean="0"/>
              <a:pPr/>
              <a:t>16.06.2017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7FB2A-46FB-4FDD-A30F-E3AB590B131E}" type="datetime1">
              <a:rPr lang="ru-RU" smtClean="0"/>
              <a:pPr/>
              <a:t>16.06.2017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56641-276A-423E-A01C-C61AB7A1978B}" type="datetime1">
              <a:rPr lang="ru-RU" smtClean="0"/>
              <a:pPr/>
              <a:t>16.06.2017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0B83B-EB2A-47B3-A6E7-9A5FB1FE7EC0}" type="datetime1">
              <a:rPr lang="ru-RU" smtClean="0"/>
              <a:pPr/>
              <a:t>16.06.2017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0137F-46BA-48D0-A177-7029496D87A7}" type="datetime1">
              <a:rPr lang="ru-RU" smtClean="0"/>
              <a:pPr/>
              <a:t>16.06.2017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B3C61-897A-4E58-82A2-A5671F2920DB}" type="datetime1">
              <a:rPr lang="ru-RU" smtClean="0"/>
              <a:pPr/>
              <a:t>16.06.2017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9A706-A37D-4B5A-9A4E-7D559753BE07}" type="datetime1">
              <a:rPr lang="ru-RU" smtClean="0"/>
              <a:pPr/>
              <a:t>16.06.2017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E7AC0-6C90-447A-B053-5367B4C89A6D}" type="datetime1">
              <a:rPr lang="ru-RU" smtClean="0"/>
              <a:pPr/>
              <a:t>16.06.2017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11C8E-692E-4C4C-AF33-69C4E9000546}" type="datetime1">
              <a:rPr lang="ru-RU" smtClean="0"/>
              <a:pPr/>
              <a:t>16.06.2017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47212-5978-47B5-AAEC-474D17E3A0FD}" type="datetime1">
              <a:rPr lang="ru-RU" smtClean="0"/>
              <a:pPr/>
              <a:t>16.06.2017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с одним вырезанным скругленным углом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ый треугольник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4A5CE-C15F-4B55-9C45-7228AE15878B}" type="datetime1">
              <a:rPr lang="ru-RU" smtClean="0"/>
              <a:pPr/>
              <a:t>16.06.2017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10" name="Полилиния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Полилиния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352A386-CB69-4D93-B332-88ED57F12B99}" type="datetime1">
              <a:rPr lang="ru-RU" smtClean="0"/>
              <a:pPr/>
              <a:t>16.06.2017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grpSp>
        <p:nvGrpSpPr>
          <p:cNvPr id="2" name="Группа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Полилиния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Полилиния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notesSlide" Target="../notesSlides/notesSlide1.xml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Relationship Id="rId9" Type="http://schemas.openxmlformats.org/officeDocument/2006/relationships/oleObject" Target="../embeddings/oleObject6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214414" y="1714488"/>
            <a:ext cx="684076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 smtClean="0"/>
              <a:t>АВТОМАТИЗАЦИЯ РЕКТИФИКАЦИОНОЙ </a:t>
            </a:r>
            <a:endParaRPr lang="ru-RU" sz="3600" dirty="0" smtClean="0"/>
          </a:p>
          <a:p>
            <a:pPr algn="ctr"/>
            <a:r>
              <a:rPr lang="ru-RU" sz="3600" b="1" dirty="0" smtClean="0"/>
              <a:t>КОЛОННЫ IV-К-2А ГАЗОФРАКЦИОНИРУЮЩЕЙ УСТАНОВКИ</a:t>
            </a:r>
            <a:endParaRPr lang="ru-RU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5857884" y="4929198"/>
            <a:ext cx="28575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Работу выполнил</a:t>
            </a:r>
          </a:p>
          <a:p>
            <a:r>
              <a:rPr lang="ru-RU" dirty="0" smtClean="0"/>
              <a:t>студент группы МА-43</a:t>
            </a:r>
          </a:p>
          <a:p>
            <a:r>
              <a:rPr lang="ru-RU" dirty="0" smtClean="0"/>
              <a:t>М.И. Смирнов </a:t>
            </a:r>
          </a:p>
          <a:p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000100" y="714356"/>
            <a:ext cx="7215238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/>
              <a:t>Выпускная квалификационная работа по направлению подготовки «Управление в технических системах»</a:t>
            </a:r>
          </a:p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2844" y="142852"/>
            <a:ext cx="9144000" cy="571496"/>
          </a:xfrm>
        </p:spPr>
        <p:txBody>
          <a:bodyPr>
            <a:noAutofit/>
          </a:bodyPr>
          <a:lstStyle/>
          <a:p>
            <a:r>
              <a:rPr lang="ru-RU" sz="3000" dirty="0" smtClean="0"/>
              <a:t>Упрощенная схема системы оптимального управления</a:t>
            </a:r>
            <a:endParaRPr lang="ru-RU" sz="30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5436096" y="3861048"/>
            <a:ext cx="1152128" cy="9361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 useBgFill="1">
        <p:nvSpPr>
          <p:cNvPr id="7" name="Прямоугольник 6"/>
          <p:cNvSpPr/>
          <p:nvPr/>
        </p:nvSpPr>
        <p:spPr>
          <a:xfrm>
            <a:off x="3347864" y="1556792"/>
            <a:ext cx="2664296" cy="43204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2915816" y="1916832"/>
            <a:ext cx="1296144" cy="7200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71681" name="Picture 1" descr="D:\Учеба\4 КУРС 2 семестр\Диплом\Диплом Товта\Мой диплом\Оптимальная колонна 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714356"/>
            <a:ext cx="6639121" cy="6143643"/>
          </a:xfrm>
          <a:prstGeom prst="rect">
            <a:avLst/>
          </a:prstGeom>
          <a:noFill/>
        </p:spPr>
      </p:pic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10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1143000"/>
          </a:xfrm>
        </p:spPr>
        <p:txBody>
          <a:bodyPr>
            <a:noAutofit/>
          </a:bodyPr>
          <a:lstStyle/>
          <a:p>
            <a:r>
              <a:rPr lang="ru-RU" sz="3200" dirty="0" smtClean="0"/>
              <a:t>Разработка математической модели колонны</a:t>
            </a:r>
            <a:endParaRPr lang="ru-RU" sz="3200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251520" y="2132856"/>
          <a:ext cx="4968552" cy="1776129"/>
        </p:xfrm>
        <a:graphic>
          <a:graphicData uri="http://schemas.openxmlformats.org/drawingml/2006/table">
            <a:tbl>
              <a:tblPr/>
              <a:tblGrid>
                <a:gridCol w="2320216"/>
                <a:gridCol w="2648336"/>
              </a:tblGrid>
              <a:tr h="38884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2000" dirty="0" smtClean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</a:rPr>
                        <a:t>№ и название </a:t>
                      </a:r>
                      <a:r>
                        <a:rPr lang="ru-RU" sz="20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</a:rPr>
                        <a:t>компонента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</a:rPr>
                        <a:t>,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</a:rPr>
                        <a:t>i</a:t>
                      </a:r>
                      <a:endParaRPr lang="ru-RU" sz="20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</a:rPr>
                        <a:t>состав сырья</a:t>
                      </a:r>
                      <a:r>
                        <a:rPr lang="en-US" sz="200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</a:rPr>
                        <a:t>, z</a:t>
                      </a:r>
                      <a:r>
                        <a:rPr lang="en-US" sz="2000" baseline="-2500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</a:rPr>
                        <a:t>i</a:t>
                      </a:r>
                      <a:endParaRPr lang="ru-RU" sz="2000">
                        <a:solidFill>
                          <a:schemeClr val="tx1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884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  <a:r>
                        <a:rPr lang="ru-RU" sz="2000" dirty="0" smtClean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kumimoji="0" lang="ru-RU" sz="20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–</a:t>
                      </a:r>
                      <a:r>
                        <a:rPr lang="ru-RU" sz="2000" dirty="0" smtClean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</a:rPr>
                        <a:t> пропан</a:t>
                      </a:r>
                      <a:endParaRPr lang="ru-RU" sz="20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</a:rPr>
                        <a:t>0,</a:t>
                      </a:r>
                      <a:r>
                        <a:rPr lang="ru-RU" sz="2000" dirty="0" smtClean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</a:rPr>
                        <a:t>63</a:t>
                      </a:r>
                      <a:endParaRPr lang="ru-RU" sz="20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884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</a:rPr>
                        <a:t>2</a:t>
                      </a:r>
                      <a:r>
                        <a:rPr lang="ru-RU" sz="2000" dirty="0" smtClean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kumimoji="0" lang="ru-RU" sz="20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–</a:t>
                      </a:r>
                      <a:r>
                        <a:rPr lang="ru-RU" sz="2000" dirty="0" smtClean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</a:rPr>
                        <a:t> изобутан</a:t>
                      </a:r>
                      <a:endParaRPr lang="ru-RU" sz="20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</a:rPr>
                        <a:t>0,</a:t>
                      </a:r>
                      <a:r>
                        <a:rPr lang="ru-RU" sz="2000" dirty="0" smtClean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</a:rPr>
                        <a:t>2</a:t>
                      </a:r>
                      <a:endParaRPr lang="ru-RU" sz="20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884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kumimoji="0" lang="en-US" sz="20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3 </a:t>
                      </a:r>
                      <a:r>
                        <a:rPr kumimoji="0" lang="ru-RU" sz="20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– </a:t>
                      </a:r>
                      <a:r>
                        <a:rPr kumimoji="0" lang="ru-RU" sz="2000" kern="120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н-бутан</a:t>
                      </a:r>
                      <a:endParaRPr lang="ru-RU" sz="2400" dirty="0">
                        <a:solidFill>
                          <a:schemeClr val="tx1"/>
                        </a:solidFill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</a:rPr>
                        <a:t>0,</a:t>
                      </a:r>
                      <a:r>
                        <a:rPr lang="ru-RU" sz="2000" dirty="0" smtClean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</a:rPr>
                        <a:t>17</a:t>
                      </a:r>
                      <a:endParaRPr lang="ru-RU" sz="20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51520" y="1628800"/>
            <a:ext cx="2952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Исходные данные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Рисунок 5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64088" y="1484784"/>
            <a:ext cx="3600400" cy="4176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1187624" y="5589240"/>
            <a:ext cx="762407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42900" algn="l"/>
              </a:tabLst>
            </a:pP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Схема внешних материальных потоков ректификационной колонны</a:t>
            </a:r>
            <a:endParaRPr kumimoji="0" 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2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latin typeface="Calibri" pitchFamily="34" charset="0"/>
            </a:endParaRPr>
          </a:p>
        </p:txBody>
      </p:sp>
      <p:sp>
        <p:nvSpPr>
          <p:cNvPr id="103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latin typeface="Calibri" pitchFamily="34" charset="0"/>
            </a:endParaRPr>
          </a:p>
        </p:txBody>
      </p:sp>
      <p:sp>
        <p:nvSpPr>
          <p:cNvPr id="103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latin typeface="Calibri" pitchFamily="34" charset="0"/>
            </a:endParaRPr>
          </a:p>
        </p:txBody>
      </p:sp>
      <p:sp>
        <p:nvSpPr>
          <p:cNvPr id="1035" name="Прямоугольник 15"/>
          <p:cNvSpPr>
            <a:spLocks noChangeArrowheads="1"/>
          </p:cNvSpPr>
          <p:nvPr/>
        </p:nvSpPr>
        <p:spPr bwMode="auto">
          <a:xfrm>
            <a:off x="571472" y="1428736"/>
            <a:ext cx="52863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max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36" name="Прямоугольник 4"/>
          <p:cNvSpPr>
            <a:spLocks noChangeArrowheads="1"/>
          </p:cNvSpPr>
          <p:nvPr/>
        </p:nvSpPr>
        <p:spPr bwMode="auto">
          <a:xfrm>
            <a:off x="714348" y="571480"/>
            <a:ext cx="80010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Постановка задачи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энтропийного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моделирования.</a:t>
            </a:r>
          </a:p>
        </p:txBody>
      </p:sp>
      <p:sp>
        <p:nvSpPr>
          <p:cNvPr id="1037" name="Прямоугольник 15"/>
          <p:cNvSpPr>
            <a:spLocks noChangeArrowheads="1"/>
          </p:cNvSpPr>
          <p:nvPr/>
        </p:nvSpPr>
        <p:spPr bwMode="auto">
          <a:xfrm>
            <a:off x="214313" y="2428875"/>
            <a:ext cx="52863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000">
                <a:latin typeface="Times New Roman" pitchFamily="18" charset="0"/>
                <a:cs typeface="Times New Roman" pitchFamily="18" charset="0"/>
              </a:rPr>
              <a:t>При ограничениях:</a:t>
            </a:r>
          </a:p>
        </p:txBody>
      </p:sp>
      <p:sp>
        <p:nvSpPr>
          <p:cNvPr id="1038" name="Прямоугольник 15"/>
          <p:cNvSpPr>
            <a:spLocks noChangeArrowheads="1"/>
          </p:cNvSpPr>
          <p:nvPr/>
        </p:nvSpPr>
        <p:spPr bwMode="auto">
          <a:xfrm>
            <a:off x="6429375" y="2571750"/>
            <a:ext cx="2071688" cy="193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400" b="1">
                <a:latin typeface="Times New Roman" pitchFamily="18" charset="0"/>
                <a:cs typeface="Times New Roman" pitchFamily="18" charset="0"/>
              </a:rPr>
              <a:t>(2)</a:t>
            </a:r>
          </a:p>
          <a:p>
            <a:endParaRPr lang="ru-RU" sz="2400" b="1">
              <a:latin typeface="Times New Roman" pitchFamily="18" charset="0"/>
              <a:cs typeface="Times New Roman" pitchFamily="18" charset="0"/>
            </a:endParaRPr>
          </a:p>
          <a:p>
            <a:r>
              <a:rPr lang="ru-RU" sz="2400" b="1">
                <a:latin typeface="Times New Roman" pitchFamily="18" charset="0"/>
                <a:cs typeface="Times New Roman" pitchFamily="18" charset="0"/>
              </a:rPr>
              <a:t>(3)</a:t>
            </a:r>
          </a:p>
          <a:p>
            <a:endParaRPr lang="ru-RU" sz="2400" b="1">
              <a:latin typeface="Times New Roman" pitchFamily="18" charset="0"/>
              <a:cs typeface="Times New Roman" pitchFamily="18" charset="0"/>
            </a:endParaRPr>
          </a:p>
          <a:p>
            <a:r>
              <a:rPr lang="ru-RU" sz="2400" b="1">
                <a:latin typeface="Times New Roman" pitchFamily="18" charset="0"/>
                <a:cs typeface="Times New Roman" pitchFamily="18" charset="0"/>
              </a:rPr>
              <a:t>(4)</a:t>
            </a:r>
          </a:p>
        </p:txBody>
      </p:sp>
      <p:sp>
        <p:nvSpPr>
          <p:cNvPr id="1039" name="Прямоугольник 15"/>
          <p:cNvSpPr>
            <a:spLocks noChangeArrowheads="1"/>
          </p:cNvSpPr>
          <p:nvPr/>
        </p:nvSpPr>
        <p:spPr bwMode="auto">
          <a:xfrm>
            <a:off x="857250" y="4857750"/>
            <a:ext cx="7643813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000">
                <a:latin typeface="Times New Roman" pitchFamily="18" charset="0"/>
                <a:cs typeface="Times New Roman" pitchFamily="18" charset="0"/>
              </a:rPr>
              <a:t>Уравнение (2) — уравнение материального баланса по компоненту </a:t>
            </a:r>
            <a:r>
              <a:rPr lang="ru-RU" sz="2000" i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sz="2000">
                <a:latin typeface="Times New Roman" pitchFamily="18" charset="0"/>
                <a:cs typeface="Times New Roman" pitchFamily="18" charset="0"/>
              </a:rPr>
              <a:t>, </a:t>
            </a:r>
          </a:p>
          <a:p>
            <a:r>
              <a:rPr lang="ru-RU" sz="2000">
                <a:latin typeface="Times New Roman" pitchFamily="18" charset="0"/>
                <a:cs typeface="Times New Roman" pitchFamily="18" charset="0"/>
              </a:rPr>
              <a:t>уравнение (3) — условие нормировки концентраций, </a:t>
            </a:r>
          </a:p>
          <a:p>
            <a:r>
              <a:rPr lang="ru-RU" sz="2000">
                <a:latin typeface="Times New Roman" pitchFamily="18" charset="0"/>
                <a:cs typeface="Times New Roman" pitchFamily="18" charset="0"/>
              </a:rPr>
              <a:t>уравнение (4) вводит свойства компонентов</a:t>
            </a:r>
          </a:p>
        </p:txBody>
      </p:sp>
      <p:sp>
        <p:nvSpPr>
          <p:cNvPr id="1040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1041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1026" name="Object 14"/>
          <p:cNvGraphicFramePr>
            <a:graphicFrameLocks noChangeAspect="1"/>
          </p:cNvGraphicFramePr>
          <p:nvPr/>
        </p:nvGraphicFramePr>
        <p:xfrm>
          <a:off x="1285852" y="1214422"/>
          <a:ext cx="5924550" cy="742950"/>
        </p:xfrm>
        <a:graphic>
          <a:graphicData uri="http://schemas.openxmlformats.org/presentationml/2006/ole">
            <p:oleObj spid="_x0000_s36866" r:id="rId4" imgW="2120900" imgH="254000" progId="">
              <p:embed/>
            </p:oleObj>
          </a:graphicData>
        </a:graphic>
      </p:graphicFrame>
      <p:sp>
        <p:nvSpPr>
          <p:cNvPr id="1042" name="TextBox 15"/>
          <p:cNvSpPr txBox="1">
            <a:spLocks noChangeArrowheads="1"/>
          </p:cNvSpPr>
          <p:nvPr/>
        </p:nvSpPr>
        <p:spPr bwMode="auto">
          <a:xfrm>
            <a:off x="2857500" y="1857375"/>
            <a:ext cx="3127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1</a:t>
            </a:r>
          </a:p>
        </p:txBody>
      </p:sp>
      <p:sp>
        <p:nvSpPr>
          <p:cNvPr id="1043" name="TextBox 16"/>
          <p:cNvSpPr txBox="1">
            <a:spLocks noChangeArrowheads="1"/>
          </p:cNvSpPr>
          <p:nvPr/>
        </p:nvSpPr>
        <p:spPr bwMode="auto">
          <a:xfrm>
            <a:off x="2857500" y="928688"/>
            <a:ext cx="3127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4</a:t>
            </a:r>
          </a:p>
        </p:txBody>
      </p:sp>
      <p:sp>
        <p:nvSpPr>
          <p:cNvPr id="1044" name="TextBox 17"/>
          <p:cNvSpPr txBox="1">
            <a:spLocks noChangeArrowheads="1"/>
          </p:cNvSpPr>
          <p:nvPr/>
        </p:nvSpPr>
        <p:spPr bwMode="auto">
          <a:xfrm>
            <a:off x="5429250" y="1785938"/>
            <a:ext cx="3127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1</a:t>
            </a:r>
          </a:p>
        </p:txBody>
      </p:sp>
      <p:sp>
        <p:nvSpPr>
          <p:cNvPr id="1045" name="TextBox 18"/>
          <p:cNvSpPr txBox="1">
            <a:spLocks noChangeArrowheads="1"/>
          </p:cNvSpPr>
          <p:nvPr/>
        </p:nvSpPr>
        <p:spPr bwMode="auto">
          <a:xfrm>
            <a:off x="5429250" y="928688"/>
            <a:ext cx="3127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4</a:t>
            </a:r>
          </a:p>
        </p:txBody>
      </p:sp>
      <p:sp>
        <p:nvSpPr>
          <p:cNvPr id="1046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1027" name="Object 16"/>
          <p:cNvGraphicFramePr>
            <a:graphicFrameLocks noChangeAspect="1"/>
          </p:cNvGraphicFramePr>
          <p:nvPr/>
        </p:nvGraphicFramePr>
        <p:xfrm>
          <a:off x="2500313" y="3857625"/>
          <a:ext cx="3643312" cy="642938"/>
        </p:xfrm>
        <a:graphic>
          <a:graphicData uri="http://schemas.openxmlformats.org/presentationml/2006/ole">
            <p:oleObj spid="_x0000_s36867" r:id="rId5" imgW="1435100" imgH="279400" progId="">
              <p:embed/>
            </p:oleObj>
          </a:graphicData>
        </a:graphic>
      </p:graphicFrame>
      <p:sp>
        <p:nvSpPr>
          <p:cNvPr id="1047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1028" name="Object 18"/>
          <p:cNvGraphicFramePr>
            <a:graphicFrameLocks noChangeAspect="1"/>
          </p:cNvGraphicFramePr>
          <p:nvPr/>
        </p:nvGraphicFramePr>
        <p:xfrm>
          <a:off x="2428875" y="3214688"/>
          <a:ext cx="2000250" cy="544512"/>
        </p:xfrm>
        <a:graphic>
          <a:graphicData uri="http://schemas.openxmlformats.org/presentationml/2006/ole">
            <p:oleObj spid="_x0000_s36868" r:id="rId6" imgW="583947" imgH="253890" progId="">
              <p:embed/>
            </p:oleObj>
          </a:graphicData>
        </a:graphic>
      </p:graphicFrame>
      <p:sp>
        <p:nvSpPr>
          <p:cNvPr id="1048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1029" name="Object 20"/>
          <p:cNvGraphicFramePr>
            <a:graphicFrameLocks noChangeAspect="1"/>
          </p:cNvGraphicFramePr>
          <p:nvPr/>
        </p:nvGraphicFramePr>
        <p:xfrm>
          <a:off x="2643188" y="2571750"/>
          <a:ext cx="2428875" cy="571500"/>
        </p:xfrm>
        <a:graphic>
          <a:graphicData uri="http://schemas.openxmlformats.org/presentationml/2006/ole">
            <p:oleObj spid="_x0000_s36869" r:id="rId7" imgW="723586" imgH="253890" progId="">
              <p:embed/>
            </p:oleObj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4929190" y="2714620"/>
            <a:ext cx="1000132" cy="3693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u-RU" dirty="0"/>
              <a:t>=</a:t>
            </a:r>
            <a:r>
              <a:rPr lang="en-US" dirty="0"/>
              <a:t> </a:t>
            </a:r>
            <a:endParaRPr lang="ru-RU" dirty="0">
              <a:ln w="3175">
                <a:solidFill>
                  <a:schemeClr val="tx1"/>
                </a:solidFill>
              </a:ln>
            </a:endParaRPr>
          </a:p>
        </p:txBody>
      </p:sp>
      <p:graphicFrame>
        <p:nvGraphicFramePr>
          <p:cNvPr id="1030" name="Object 22"/>
          <p:cNvGraphicFramePr>
            <a:graphicFrameLocks noChangeAspect="1"/>
          </p:cNvGraphicFramePr>
          <p:nvPr/>
        </p:nvGraphicFramePr>
        <p:xfrm>
          <a:off x="5214938" y="2571750"/>
          <a:ext cx="428625" cy="500063"/>
        </p:xfrm>
        <a:graphic>
          <a:graphicData uri="http://schemas.openxmlformats.org/presentationml/2006/ole">
            <p:oleObj spid="_x0000_s36870" name="Формула" r:id="rId8" imgW="177646" imgH="241091" progId="Equation.3">
              <p:embed/>
            </p:oleObj>
          </a:graphicData>
        </a:graphic>
      </p:graphicFrame>
      <p:sp>
        <p:nvSpPr>
          <p:cNvPr id="1050" name="Прямоугольник 15"/>
          <p:cNvSpPr>
            <a:spLocks noChangeArrowheads="1"/>
          </p:cNvSpPr>
          <p:nvPr/>
        </p:nvSpPr>
        <p:spPr bwMode="auto">
          <a:xfrm>
            <a:off x="7358082" y="1357298"/>
            <a:ext cx="1428750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(1)</a:t>
            </a:r>
          </a:p>
          <a:p>
            <a:endParaRPr lang="ru-RU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51" name="TextBox 15"/>
          <p:cNvSpPr txBox="1">
            <a:spLocks noChangeArrowheads="1"/>
          </p:cNvSpPr>
          <p:nvPr/>
        </p:nvSpPr>
        <p:spPr bwMode="auto">
          <a:xfrm>
            <a:off x="2500313" y="3643313"/>
            <a:ext cx="3127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1</a:t>
            </a:r>
          </a:p>
        </p:txBody>
      </p:sp>
      <p:sp>
        <p:nvSpPr>
          <p:cNvPr id="1052" name="TextBox 15"/>
          <p:cNvSpPr txBox="1">
            <a:spLocks noChangeArrowheads="1"/>
          </p:cNvSpPr>
          <p:nvPr/>
        </p:nvSpPr>
        <p:spPr bwMode="auto">
          <a:xfrm>
            <a:off x="2928938" y="4357688"/>
            <a:ext cx="3127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1</a:t>
            </a:r>
          </a:p>
        </p:txBody>
      </p:sp>
      <p:sp>
        <p:nvSpPr>
          <p:cNvPr id="1053" name="TextBox 16"/>
          <p:cNvSpPr txBox="1">
            <a:spLocks noChangeArrowheads="1"/>
          </p:cNvSpPr>
          <p:nvPr/>
        </p:nvSpPr>
        <p:spPr bwMode="auto">
          <a:xfrm>
            <a:off x="2928938" y="3643313"/>
            <a:ext cx="3127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4</a:t>
            </a:r>
          </a:p>
        </p:txBody>
      </p:sp>
      <p:sp>
        <p:nvSpPr>
          <p:cNvPr id="1054" name="TextBox 16"/>
          <p:cNvSpPr txBox="1">
            <a:spLocks noChangeArrowheads="1"/>
          </p:cNvSpPr>
          <p:nvPr/>
        </p:nvSpPr>
        <p:spPr bwMode="auto">
          <a:xfrm>
            <a:off x="2500313" y="3000375"/>
            <a:ext cx="3127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4</a:t>
            </a:r>
          </a:p>
        </p:txBody>
      </p:sp>
      <p:graphicFrame>
        <p:nvGraphicFramePr>
          <p:cNvPr id="1031" name="Object 25"/>
          <p:cNvGraphicFramePr>
            <a:graphicFrameLocks noChangeAspect="1"/>
          </p:cNvGraphicFramePr>
          <p:nvPr/>
        </p:nvGraphicFramePr>
        <p:xfrm>
          <a:off x="4643438" y="3071813"/>
          <a:ext cx="1582737" cy="785812"/>
        </p:xfrm>
        <a:graphic>
          <a:graphicData uri="http://schemas.openxmlformats.org/presentationml/2006/ole">
            <p:oleObj spid="_x0000_s36871" name="Формула" r:id="rId9" imgW="596900" imgH="431800" progId="Equation.3">
              <p:embed/>
            </p:oleObj>
          </a:graphicData>
        </a:graphic>
      </p:graphicFrame>
      <p:sp>
        <p:nvSpPr>
          <p:cNvPr id="32" name="Номер слайда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3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06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ru-RU">
                <a:cs typeface="Times New Roman" pitchFamily="18" charset="0"/>
              </a:rPr>
              <a:t> </a:t>
            </a:r>
            <a:endParaRPr lang="ru-RU"/>
          </a:p>
        </p:txBody>
      </p:sp>
      <p:sp>
        <p:nvSpPr>
          <p:cNvPr id="2066" name="Rectangle 5"/>
          <p:cNvSpPr>
            <a:spLocks noChangeArrowheads="1"/>
          </p:cNvSpPr>
          <p:nvPr/>
        </p:nvSpPr>
        <p:spPr bwMode="auto">
          <a:xfrm>
            <a:off x="0" y="4762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ru-RU" sz="800"/>
              <a:t> </a:t>
            </a:r>
            <a:endParaRPr lang="ru-RU"/>
          </a:p>
        </p:txBody>
      </p:sp>
      <p:sp>
        <p:nvSpPr>
          <p:cNvPr id="2069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070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071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072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073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074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075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077" name="Rectangle 2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5" name="Заголовок 1"/>
          <p:cNvSpPr txBox="1">
            <a:spLocks/>
          </p:cNvSpPr>
          <p:nvPr/>
        </p:nvSpPr>
        <p:spPr>
          <a:xfrm>
            <a:off x="428596" y="142852"/>
            <a:ext cx="8216483" cy="1646302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5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Уравнения для </a:t>
            </a:r>
            <a:r>
              <a:rPr lang="ru-RU" sz="50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поверочной </a:t>
            </a:r>
            <a:r>
              <a:rPr kumimoji="0" lang="ru-RU" sz="5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постановки задачи</a:t>
            </a:r>
            <a:endParaRPr kumimoji="0" lang="ru-RU" sz="5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2" name="Rectangle 4"/>
          <p:cNvSpPr>
            <a:spLocks noChangeArrowheads="1"/>
          </p:cNvSpPr>
          <p:nvPr/>
        </p:nvSpPr>
        <p:spPr bwMode="auto">
          <a:xfrm>
            <a:off x="7072330" y="1714488"/>
            <a:ext cx="714380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                                             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(5)</a:t>
            </a:r>
            <a:endParaRPr kumimoji="0" lang="ru-RU" alt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3" name="Rectangle 7"/>
          <p:cNvSpPr>
            <a:spLocks noChangeArrowheads="1"/>
          </p:cNvSpPr>
          <p:nvPr/>
        </p:nvSpPr>
        <p:spPr bwMode="auto">
          <a:xfrm>
            <a:off x="285720" y="4786322"/>
            <a:ext cx="6529736" cy="67710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2000" dirty="0" smtClean="0">
                <a:solidFill>
                  <a:srgbClr val="000000"/>
                </a:solidFill>
              </a:rPr>
              <a:t>Методом подстановок можно найти выражение для </a:t>
            </a:r>
            <a:r>
              <a:rPr lang="el-GR" altLang="ru-RU" sz="2000" dirty="0" smtClean="0">
                <a:solidFill>
                  <a:srgbClr val="000000"/>
                </a:solidFill>
              </a:rPr>
              <a:t>λ</a:t>
            </a:r>
            <a:endParaRPr kumimoji="0" lang="ru-RU" alt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4" name="Прямоугольник 43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793379" y="5432321"/>
            <a:ext cx="3000776" cy="1312475"/>
          </a:xfrm>
          <a:prstGeom prst="rect">
            <a:avLst/>
          </a:prstGeom>
          <a:blipFill rotWithShape="0">
            <a:blip r:embed="rId2"/>
            <a:stretch>
              <a:fillRect l="-5081"/>
            </a:stretch>
          </a:blipFill>
        </p:spPr>
        <p:txBody>
          <a:bodyPr/>
          <a:lstStyle/>
          <a:p>
            <a:r>
              <a:rPr lang="ru-RU">
                <a:noFill/>
              </a:rPr>
              <a:t> 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072330" y="5643578"/>
            <a:ext cx="6351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/>
              <a:t>(7)</a:t>
            </a:r>
            <a:endParaRPr lang="ru-RU" sz="2800" dirty="0"/>
          </a:p>
        </p:txBody>
      </p:sp>
      <p:sp>
        <p:nvSpPr>
          <p:cNvPr id="46" name="Rectangle 4"/>
          <p:cNvSpPr>
            <a:spLocks noChangeArrowheads="1"/>
          </p:cNvSpPr>
          <p:nvPr/>
        </p:nvSpPr>
        <p:spPr bwMode="auto">
          <a:xfrm>
            <a:off x="7072330" y="3357562"/>
            <a:ext cx="714380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                                             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(6)</a:t>
            </a:r>
            <a:endParaRPr kumimoji="0" lang="ru-RU" alt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7901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37900" name="Picture 1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48897"/>
          <a:stretch>
            <a:fillRect/>
          </a:stretch>
        </p:blipFill>
        <p:spPr bwMode="auto">
          <a:xfrm>
            <a:off x="1785918" y="2071678"/>
            <a:ext cx="3143272" cy="1084729"/>
          </a:xfrm>
          <a:prstGeom prst="rect">
            <a:avLst/>
          </a:prstGeom>
          <a:noFill/>
        </p:spPr>
      </p:pic>
      <p:sp>
        <p:nvSpPr>
          <p:cNvPr id="37902" name="Rectangle 14"/>
          <p:cNvSpPr>
            <a:spLocks noChangeArrowheads="1"/>
          </p:cNvSpPr>
          <p:nvPr/>
        </p:nvSpPr>
        <p:spPr bwMode="auto">
          <a:xfrm>
            <a:off x="0" y="12954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7904" name="Rectangle 1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37903" name="Picture 15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54109"/>
          <a:stretch>
            <a:fillRect/>
          </a:stretch>
        </p:blipFill>
        <p:spPr bwMode="auto">
          <a:xfrm>
            <a:off x="1643042" y="3500438"/>
            <a:ext cx="2974394" cy="1143008"/>
          </a:xfrm>
          <a:prstGeom prst="rect">
            <a:avLst/>
          </a:prstGeom>
          <a:noFill/>
        </p:spPr>
      </p:pic>
      <p:sp>
        <p:nvSpPr>
          <p:cNvPr id="37905" name="Rectangle 17"/>
          <p:cNvSpPr>
            <a:spLocks noChangeArrowheads="1"/>
          </p:cNvSpPr>
          <p:nvPr/>
        </p:nvSpPr>
        <p:spPr bwMode="auto">
          <a:xfrm>
            <a:off x="0" y="12954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0" name="Номер слайда 4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4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357166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Алгоритм решения уравнений математической модели 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5</a:t>
            </a:fld>
            <a:endParaRPr lang="ru-RU"/>
          </a:p>
        </p:txBody>
      </p:sp>
      <p:pic>
        <p:nvPicPr>
          <p:cNvPr id="7" name="Picture 8" descr="D:\Учеба\4 КУРС 1 семестр\Практика\7 семестр\Блок схема алгоритма 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5984" y="1428736"/>
            <a:ext cx="5337273" cy="507209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142876"/>
            <a:ext cx="8229600" cy="1000148"/>
          </a:xfrm>
        </p:spPr>
        <p:txBody>
          <a:bodyPr>
            <a:normAutofit/>
          </a:bodyPr>
          <a:lstStyle/>
          <a:p>
            <a:pPr algn="ctr"/>
            <a:r>
              <a:rPr lang="ru-RU" sz="4400" dirty="0" smtClean="0"/>
              <a:t>Расчетные данные</a:t>
            </a:r>
            <a:endParaRPr lang="ru-RU" sz="4400" dirty="0"/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/>
        </p:nvGraphicFramePr>
        <p:xfrm>
          <a:off x="428596" y="1571612"/>
          <a:ext cx="8143932" cy="3143273"/>
        </p:xfrm>
        <a:graphic>
          <a:graphicData uri="http://schemas.openxmlformats.org/drawingml/2006/table">
            <a:tbl>
              <a:tblPr/>
              <a:tblGrid>
                <a:gridCol w="2036196"/>
                <a:gridCol w="2048959"/>
                <a:gridCol w="2034494"/>
                <a:gridCol w="2024283"/>
              </a:tblGrid>
              <a:tr h="1347117">
                <a:tc>
                  <a:txBody>
                    <a:bodyPr/>
                    <a:lstStyle/>
                    <a:p>
                      <a:pPr marR="90170"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latin typeface="Times New Roman"/>
                          <a:ea typeface="Times New Roman"/>
                        </a:rPr>
                        <a:t>Номер </a:t>
                      </a:r>
                    </a:p>
                    <a:p>
                      <a:pPr marR="90170"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latin typeface="Times New Roman"/>
                          <a:ea typeface="Times New Roman"/>
                        </a:rPr>
                        <a:t>компонента</a:t>
                      </a: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, </a:t>
                      </a:r>
                      <a:r>
                        <a:rPr lang="en-US" sz="2000" dirty="0" err="1">
                          <a:latin typeface="Times New Roman"/>
                          <a:ea typeface="Times New Roman"/>
                        </a:rPr>
                        <a:t>i</a:t>
                      </a:r>
                      <a:endParaRPr lang="ru-RU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90170"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latin typeface="Times New Roman"/>
                          <a:ea typeface="Times New Roman"/>
                        </a:rPr>
                        <a:t>Концентрация в молях, </a:t>
                      </a:r>
                      <a:r>
                        <a:rPr lang="en-US" sz="2000" dirty="0" err="1">
                          <a:latin typeface="Times New Roman"/>
                          <a:ea typeface="Times New Roman"/>
                        </a:rPr>
                        <a:t>z</a:t>
                      </a:r>
                      <a:r>
                        <a:rPr lang="en-US" sz="2000" baseline="-25000" dirty="0" err="1">
                          <a:latin typeface="Times New Roman"/>
                          <a:ea typeface="Times New Roman"/>
                        </a:rPr>
                        <a:t>i</a:t>
                      </a:r>
                      <a:endParaRPr lang="ru-RU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90170"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latin typeface="Times New Roman"/>
                          <a:ea typeface="Times New Roman"/>
                        </a:rPr>
                        <a:t>Отбор </a:t>
                      </a:r>
                      <a:endParaRPr lang="ru-RU" sz="2000" dirty="0" smtClean="0">
                        <a:latin typeface="Times New Roman"/>
                        <a:ea typeface="Times New Roman"/>
                      </a:endParaRPr>
                    </a:p>
                    <a:p>
                      <a:pPr marR="90170" algn="ctr">
                        <a:spcAft>
                          <a:spcPts val="0"/>
                        </a:spcAft>
                      </a:pPr>
                      <a:r>
                        <a:rPr lang="ru-RU" sz="2000" dirty="0" smtClean="0">
                          <a:latin typeface="Times New Roman"/>
                          <a:ea typeface="Times New Roman"/>
                        </a:rPr>
                        <a:t>дистиллята в молях, </a:t>
                      </a:r>
                      <a:r>
                        <a:rPr lang="en-US" sz="2000" dirty="0" smtClean="0">
                          <a:latin typeface="Times New Roman"/>
                          <a:ea typeface="Times New Roman"/>
                        </a:rPr>
                        <a:t>x</a:t>
                      </a:r>
                      <a:r>
                        <a:rPr lang="en-US" sz="2000" baseline="-25000" dirty="0" smtClean="0">
                          <a:latin typeface="Times New Roman"/>
                          <a:ea typeface="Times New Roman"/>
                        </a:rPr>
                        <a:t>i</a:t>
                      </a:r>
                      <a:r>
                        <a:rPr lang="ru-RU" sz="2000" baseline="30000" dirty="0" smtClean="0">
                          <a:latin typeface="Times New Roman"/>
                          <a:ea typeface="Times New Roman"/>
                        </a:rPr>
                        <a:t>+</a:t>
                      </a:r>
                      <a:endParaRPr lang="ru-RU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90170"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latin typeface="Times New Roman"/>
                          <a:ea typeface="Times New Roman"/>
                        </a:rPr>
                        <a:t>Отбор кубового продукта в молях, </a:t>
                      </a: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x</a:t>
                      </a:r>
                      <a:r>
                        <a:rPr lang="en-US" sz="2000" baseline="-25000" dirty="0">
                          <a:latin typeface="Times New Roman"/>
                          <a:ea typeface="Times New Roman"/>
                        </a:rPr>
                        <a:t>i</a:t>
                      </a:r>
                      <a:r>
                        <a:rPr lang="ru-RU" sz="2000" baseline="30000" dirty="0">
                          <a:latin typeface="Times New Roman"/>
                          <a:ea typeface="Times New Roman"/>
                        </a:rPr>
                        <a:t>-</a:t>
                      </a:r>
                      <a:endParaRPr lang="ru-RU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9039">
                <a:tc gridSpan="4">
                  <a:txBody>
                    <a:bodyPr/>
                    <a:lstStyle/>
                    <a:p>
                      <a:pPr marR="90170" algn="ctr">
                        <a:spcAft>
                          <a:spcPts val="0"/>
                        </a:spcAft>
                      </a:pPr>
                      <a:r>
                        <a:rPr lang="ru-RU" sz="2000" dirty="0" err="1">
                          <a:latin typeface="Times New Roman"/>
                          <a:ea typeface="Times New Roman"/>
                        </a:rPr>
                        <a:t>α</a:t>
                      </a:r>
                      <a:r>
                        <a:rPr lang="ru-RU" sz="2000" baseline="-25000" dirty="0" err="1">
                          <a:latin typeface="Times New Roman"/>
                          <a:ea typeface="Times New Roman"/>
                        </a:rPr>
                        <a:t>гр</a:t>
                      </a:r>
                      <a:r>
                        <a:rPr lang="ru-RU" sz="2000" dirty="0" err="1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ru-RU" sz="2000" dirty="0">
                          <a:latin typeface="Times New Roman"/>
                          <a:ea typeface="Times New Roman"/>
                        </a:rPr>
                        <a:t>= </a:t>
                      </a: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1</a:t>
                      </a:r>
                      <a:r>
                        <a:rPr lang="ru-RU" sz="2000" dirty="0">
                          <a:latin typeface="Times New Roman"/>
                          <a:ea typeface="Times New Roman"/>
                        </a:rPr>
                        <a:t>,</a:t>
                      </a: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599</a:t>
                      </a:r>
                      <a:r>
                        <a:rPr lang="ru-RU" sz="2000" dirty="0">
                          <a:latin typeface="Times New Roman"/>
                          <a:ea typeface="Times New Roman"/>
                        </a:rPr>
                        <a:t>   </a:t>
                      </a:r>
                      <a:r>
                        <a:rPr lang="ru-RU" sz="2000" dirty="0" err="1">
                          <a:latin typeface="Times New Roman"/>
                          <a:ea typeface="Times New Roman"/>
                        </a:rPr>
                        <a:t>λ </a:t>
                      </a:r>
                      <a:r>
                        <a:rPr lang="ru-RU" sz="2000" dirty="0">
                          <a:latin typeface="Times New Roman"/>
                          <a:ea typeface="Times New Roman"/>
                        </a:rPr>
                        <a:t>= </a:t>
                      </a: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15</a:t>
                      </a:r>
                      <a:endParaRPr lang="ru-RU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449039">
                <a:tc>
                  <a:txBody>
                    <a:bodyPr/>
                    <a:lstStyle/>
                    <a:p>
                      <a:pPr marR="90170" algn="ctr">
                        <a:spcAft>
                          <a:spcPts val="0"/>
                        </a:spcAft>
                      </a:pPr>
                      <a:r>
                        <a:rPr lang="ru-RU" sz="2000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90170"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latin typeface="Times New Roman"/>
                          <a:ea typeface="Times New Roman"/>
                        </a:rPr>
                        <a:t>0.</a:t>
                      </a: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63</a:t>
                      </a:r>
                      <a:endParaRPr lang="ru-RU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90170"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latin typeface="Times New Roman"/>
                          <a:ea typeface="Times New Roman"/>
                        </a:rPr>
                        <a:t>0.9</a:t>
                      </a: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9</a:t>
                      </a:r>
                      <a:endParaRPr lang="ru-RU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90170"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latin typeface="Times New Roman"/>
                          <a:ea typeface="Times New Roman"/>
                        </a:rPr>
                        <a:t>0.0</a:t>
                      </a: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18</a:t>
                      </a:r>
                      <a:endParaRPr lang="ru-RU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9039">
                <a:tc>
                  <a:txBody>
                    <a:bodyPr/>
                    <a:lstStyle/>
                    <a:p>
                      <a:pPr marR="90170" algn="ctr">
                        <a:spcAft>
                          <a:spcPts val="0"/>
                        </a:spcAft>
                      </a:pPr>
                      <a:r>
                        <a:rPr lang="ru-RU" sz="2000">
                          <a:latin typeface="Times New Roman"/>
                          <a:ea typeface="Times New Roman"/>
                        </a:rPr>
                        <a:t>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90170" algn="ctr">
                        <a:spcAft>
                          <a:spcPts val="0"/>
                        </a:spcAft>
                      </a:pPr>
                      <a:r>
                        <a:rPr lang="ru-RU" sz="2000">
                          <a:latin typeface="Times New Roman"/>
                          <a:ea typeface="Times New Roman"/>
                        </a:rPr>
                        <a:t>0.</a:t>
                      </a:r>
                      <a:r>
                        <a:rPr lang="en-US" sz="2000">
                          <a:latin typeface="Times New Roman"/>
                          <a:ea typeface="Times New Roman"/>
                        </a:rPr>
                        <a:t>2</a:t>
                      </a:r>
                      <a:endParaRPr lang="ru-RU" sz="2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90170"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latin typeface="Times New Roman"/>
                          <a:ea typeface="Times New Roman"/>
                        </a:rPr>
                        <a:t>0.0</a:t>
                      </a: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90170"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latin typeface="Times New Roman"/>
                          <a:ea typeface="Times New Roman"/>
                        </a:rPr>
                        <a:t>0.</a:t>
                      </a: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523</a:t>
                      </a:r>
                      <a:endParaRPr lang="ru-RU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9039">
                <a:tc>
                  <a:txBody>
                    <a:bodyPr/>
                    <a:lstStyle/>
                    <a:p>
                      <a:pPr marR="90170"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latin typeface="Times New Roman"/>
                          <a:ea typeface="Times New Roman"/>
                        </a:rPr>
                        <a:t>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90170"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latin typeface="Times New Roman"/>
                          <a:ea typeface="Times New Roman"/>
                        </a:rPr>
                        <a:t>0.</a:t>
                      </a: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17</a:t>
                      </a:r>
                      <a:endParaRPr lang="ru-RU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90170" algn="ctr">
                        <a:spcAft>
                          <a:spcPts val="0"/>
                        </a:spcAft>
                      </a:pPr>
                      <a:endParaRPr lang="en-US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90170"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latin typeface="Times New Roman"/>
                          <a:ea typeface="Times New Roman"/>
                        </a:rPr>
                        <a:t>0.</a:t>
                      </a: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459</a:t>
                      </a:r>
                      <a:endParaRPr lang="ru-RU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6326" name="Rectangle 6"/>
          <p:cNvSpPr>
            <a:spLocks noChangeArrowheads="1"/>
          </p:cNvSpPr>
          <p:nvPr/>
        </p:nvSpPr>
        <p:spPr bwMode="auto">
          <a:xfrm>
            <a:off x="0" y="8953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632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56327" name="Picture 7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00628" y="4357694"/>
            <a:ext cx="1143008" cy="259239"/>
          </a:xfrm>
          <a:prstGeom prst="rect">
            <a:avLst/>
          </a:prstGeom>
          <a:noFill/>
        </p:spPr>
      </p:pic>
      <p:sp>
        <p:nvSpPr>
          <p:cNvPr id="13" name="Номер слайда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6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500042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Идентификация математической модели</a:t>
            </a:r>
            <a:endParaRPr lang="ru-RU" dirty="0"/>
          </a:p>
        </p:txBody>
      </p:sp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714348" y="4000504"/>
            <a:ext cx="792088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В качестве параметра идентификации используется коэффициент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. Идентификация модели заключается в поиске такого значения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, при котором расчетное распределение концентраций наилучшим образом совпадают с «</a:t>
            </a:r>
            <a:r>
              <a:rPr lang="ru-RU" sz="2400" err="1" smtClean="0">
                <a:latin typeface="Times New Roman" pitchFamily="18" charset="0"/>
                <a:cs typeface="Times New Roman" pitchFamily="18" charset="0"/>
              </a:rPr>
              <a:t>экспериментальнымыми</a:t>
            </a:r>
            <a:r>
              <a:rPr lang="ru-RU" sz="2400" smtClean="0">
                <a:latin typeface="Times New Roman" pitchFamily="18" charset="0"/>
                <a:cs typeface="Times New Roman" pitchFamily="18" charset="0"/>
              </a:rPr>
              <a:t>» 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 rotWithShape="1">
          <a:blip r:embed="rId2"/>
          <a:srcRect l="4328"/>
          <a:stretch/>
        </p:blipFill>
        <p:spPr>
          <a:xfrm>
            <a:off x="1071538" y="2285992"/>
            <a:ext cx="6596427" cy="16478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</p:pic>
      <p:sp>
        <p:nvSpPr>
          <p:cNvPr id="15" name="TextBox 14"/>
          <p:cNvSpPr txBox="1"/>
          <p:nvPr/>
        </p:nvSpPr>
        <p:spPr>
          <a:xfrm>
            <a:off x="7000892" y="328612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/>
              <a:t>λ</a:t>
            </a:r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>
            <a:off x="8215338" y="2857496"/>
            <a:ext cx="6431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/>
              <a:t>(8)</a:t>
            </a:r>
            <a:endParaRPr lang="ru-RU" sz="2800" dirty="0"/>
          </a:p>
        </p:txBody>
      </p:sp>
      <p:sp>
        <p:nvSpPr>
          <p:cNvPr id="19" name="Прямоугольник 18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72592" y="2748443"/>
            <a:ext cx="666326" cy="646331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</p:spPr>
        <p:txBody>
          <a:bodyPr/>
          <a:lstStyle/>
          <a:p>
            <a:r>
              <a:rPr lang="ru-RU">
                <a:noFill/>
              </a:rPr>
              <a:t> </a:t>
            </a:r>
          </a:p>
        </p:txBody>
      </p:sp>
      <p:sp>
        <p:nvSpPr>
          <p:cNvPr id="21" name="Номер слайда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7</a:t>
            </a:fld>
            <a:endParaRPr lang="ru-RU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500042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Идентификация математической модели</a:t>
            </a:r>
            <a:endParaRPr lang="ru-RU" dirty="0"/>
          </a:p>
        </p:txBody>
      </p:sp>
      <p:sp>
        <p:nvSpPr>
          <p:cNvPr id="32769" name="Rectangle 1"/>
          <p:cNvSpPr>
            <a:spLocks noChangeArrowheads="1"/>
          </p:cNvSpPr>
          <p:nvPr/>
        </p:nvSpPr>
        <p:spPr bwMode="auto">
          <a:xfrm>
            <a:off x="323528" y="1556792"/>
            <a:ext cx="335438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Экспериментальные данные </a:t>
            </a:r>
            <a:endParaRPr kumimoji="0" 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285720" y="4786322"/>
          <a:ext cx="8496944" cy="1620180"/>
        </p:xfrm>
        <a:graphic>
          <a:graphicData uri="http://schemas.openxmlformats.org/drawingml/2006/table">
            <a:tbl>
              <a:tblPr/>
              <a:tblGrid>
                <a:gridCol w="2123798"/>
                <a:gridCol w="2123798"/>
                <a:gridCol w="2124674"/>
                <a:gridCol w="2124674"/>
              </a:tblGrid>
              <a:tr h="64807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latin typeface="Times New Roman"/>
                          <a:ea typeface="Times New Roman"/>
                        </a:rPr>
                        <a:t>Номер 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latin typeface="Times New Roman"/>
                          <a:ea typeface="Times New Roman"/>
                        </a:rPr>
                        <a:t>компонента</a:t>
                      </a: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, </a:t>
                      </a:r>
                      <a:r>
                        <a:rPr lang="en-US" sz="2000" dirty="0" err="1">
                          <a:latin typeface="Times New Roman"/>
                          <a:ea typeface="Times New Roman"/>
                        </a:rPr>
                        <a:t>i</a:t>
                      </a:r>
                      <a:endParaRPr lang="ru-RU" sz="2000" dirty="0">
                        <a:latin typeface="Times New Roman"/>
                        <a:ea typeface="Times New Roman"/>
                      </a:endParaRPr>
                    </a:p>
                  </a:txBody>
                  <a:tcPr marL="67775" marR="677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latin typeface="Times New Roman"/>
                          <a:ea typeface="Times New Roman"/>
                        </a:rPr>
                        <a:t>Концентрация, </a:t>
                      </a:r>
                      <a:r>
                        <a:rPr lang="en-US" sz="2000">
                          <a:latin typeface="Times New Roman"/>
                          <a:ea typeface="Times New Roman"/>
                        </a:rPr>
                        <a:t>z</a:t>
                      </a:r>
                      <a:r>
                        <a:rPr lang="en-US" sz="2000" baseline="-25000">
                          <a:latin typeface="Times New Roman"/>
                          <a:ea typeface="Times New Roman"/>
                        </a:rPr>
                        <a:t>i</a:t>
                      </a:r>
                      <a:endParaRPr lang="ru-RU" sz="2000">
                        <a:latin typeface="Times New Roman"/>
                        <a:ea typeface="Times New Roman"/>
                      </a:endParaRPr>
                    </a:p>
                  </a:txBody>
                  <a:tcPr marL="67775" marR="677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latin typeface="Times New Roman"/>
                          <a:ea typeface="Times New Roman"/>
                        </a:rPr>
                        <a:t>Отбор 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latin typeface="Times New Roman"/>
                          <a:ea typeface="Times New Roman"/>
                        </a:rPr>
                        <a:t>дистиллята, </a:t>
                      </a:r>
                      <a:r>
                        <a:rPr lang="en-US" sz="2000">
                          <a:latin typeface="Times New Roman"/>
                          <a:ea typeface="Times New Roman"/>
                        </a:rPr>
                        <a:t>x</a:t>
                      </a:r>
                      <a:r>
                        <a:rPr lang="en-US" sz="2000" baseline="-25000">
                          <a:latin typeface="Times New Roman"/>
                          <a:ea typeface="Times New Roman"/>
                        </a:rPr>
                        <a:t>i</a:t>
                      </a:r>
                      <a:r>
                        <a:rPr lang="en-US" sz="2000" baseline="30000">
                          <a:latin typeface="Times New Roman"/>
                          <a:ea typeface="Times New Roman"/>
                        </a:rPr>
                        <a:t>+</a:t>
                      </a:r>
                      <a:endParaRPr lang="ru-RU" sz="2000">
                        <a:latin typeface="Times New Roman"/>
                        <a:ea typeface="Times New Roman"/>
                      </a:endParaRPr>
                    </a:p>
                  </a:txBody>
                  <a:tcPr marL="67775" marR="677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latin typeface="Times New Roman"/>
                          <a:ea typeface="Times New Roman"/>
                        </a:rPr>
                        <a:t>Отбор кубового продукта, </a:t>
                      </a:r>
                      <a:r>
                        <a:rPr lang="en-US" sz="2000">
                          <a:latin typeface="Times New Roman"/>
                          <a:ea typeface="Times New Roman"/>
                        </a:rPr>
                        <a:t>x</a:t>
                      </a:r>
                      <a:r>
                        <a:rPr lang="en-US" sz="2000" baseline="-25000">
                          <a:latin typeface="Times New Roman"/>
                          <a:ea typeface="Times New Roman"/>
                        </a:rPr>
                        <a:t>i</a:t>
                      </a:r>
                      <a:r>
                        <a:rPr lang="en-US" sz="2000" baseline="30000">
                          <a:latin typeface="Times New Roman"/>
                          <a:ea typeface="Times New Roman"/>
                        </a:rPr>
                        <a:t>-</a:t>
                      </a:r>
                      <a:endParaRPr lang="ru-RU" sz="2000">
                        <a:latin typeface="Times New Roman"/>
                        <a:ea typeface="Times New Roman"/>
                      </a:endParaRPr>
                    </a:p>
                  </a:txBody>
                  <a:tcPr marL="67775" marR="677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03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000">
                        <a:latin typeface="Times New Roman"/>
                        <a:ea typeface="Times New Roman"/>
                      </a:endParaRPr>
                    </a:p>
                  </a:txBody>
                  <a:tcPr marL="67775" marR="677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dirty="0" smtClean="0">
                          <a:latin typeface="Times New Roman"/>
                          <a:ea typeface="Times New Roman"/>
                        </a:rPr>
                        <a:t>0.</a:t>
                      </a:r>
                      <a:r>
                        <a:rPr lang="en-US" sz="2000" dirty="0" smtClean="0">
                          <a:latin typeface="Times New Roman"/>
                          <a:ea typeface="Times New Roman"/>
                        </a:rPr>
                        <a:t>63</a:t>
                      </a:r>
                      <a:endParaRPr lang="ru-RU" sz="2000" dirty="0">
                        <a:latin typeface="Times New Roman"/>
                        <a:ea typeface="Times New Roman"/>
                      </a:endParaRPr>
                    </a:p>
                  </a:txBody>
                  <a:tcPr marL="67775" marR="677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dirty="0" smtClean="0">
                          <a:latin typeface="Times New Roman"/>
                          <a:ea typeface="Times New Roman"/>
                        </a:rPr>
                        <a:t>0.9</a:t>
                      </a:r>
                      <a:r>
                        <a:rPr lang="en-US" sz="2000" dirty="0" smtClean="0">
                          <a:latin typeface="Times New Roman"/>
                          <a:ea typeface="Times New Roman"/>
                        </a:rPr>
                        <a:t>87</a:t>
                      </a:r>
                      <a:endParaRPr lang="ru-RU" sz="2000" dirty="0">
                        <a:latin typeface="Times New Roman"/>
                        <a:ea typeface="Times New Roman"/>
                      </a:endParaRPr>
                    </a:p>
                  </a:txBody>
                  <a:tcPr marL="67775" marR="677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Times New Roman"/>
                          <a:ea typeface="Times New Roman"/>
                        </a:rPr>
                        <a:t>0.023</a:t>
                      </a:r>
                      <a:endParaRPr lang="ru-RU" sz="2000" dirty="0">
                        <a:latin typeface="Times New Roman"/>
                        <a:ea typeface="Times New Roman"/>
                      </a:endParaRPr>
                    </a:p>
                  </a:txBody>
                  <a:tcPr marL="67775" marR="677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03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</a:rPr>
                        <a:t>2</a:t>
                      </a:r>
                      <a:endParaRPr lang="ru-RU" sz="2000">
                        <a:latin typeface="Times New Roman"/>
                        <a:ea typeface="Times New Roman"/>
                      </a:endParaRPr>
                    </a:p>
                  </a:txBody>
                  <a:tcPr marL="67775" marR="677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dirty="0" smtClean="0">
                          <a:latin typeface="Times New Roman"/>
                          <a:ea typeface="Times New Roman"/>
                        </a:rPr>
                        <a:t>0.</a:t>
                      </a:r>
                      <a:r>
                        <a:rPr lang="en-US" sz="2000" dirty="0" smtClean="0">
                          <a:latin typeface="Times New Roman"/>
                          <a:ea typeface="Times New Roman"/>
                        </a:rPr>
                        <a:t>2</a:t>
                      </a:r>
                      <a:endParaRPr lang="ru-RU" sz="2000" dirty="0">
                        <a:latin typeface="Times New Roman"/>
                        <a:ea typeface="Times New Roman"/>
                      </a:endParaRPr>
                    </a:p>
                  </a:txBody>
                  <a:tcPr marL="67775" marR="677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dirty="0" smtClean="0">
                          <a:latin typeface="Times New Roman"/>
                          <a:ea typeface="Times New Roman"/>
                        </a:rPr>
                        <a:t>0.</a:t>
                      </a:r>
                      <a:r>
                        <a:rPr lang="en-US" sz="2000" dirty="0" smtClean="0">
                          <a:latin typeface="Times New Roman"/>
                          <a:ea typeface="Times New Roman"/>
                        </a:rPr>
                        <a:t>013</a:t>
                      </a:r>
                      <a:endParaRPr lang="ru-RU" sz="2000" dirty="0">
                        <a:latin typeface="Times New Roman"/>
                        <a:ea typeface="Times New Roman"/>
                      </a:endParaRPr>
                    </a:p>
                  </a:txBody>
                  <a:tcPr marL="67775" marR="677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dirty="0" smtClean="0">
                          <a:latin typeface="Times New Roman"/>
                          <a:ea typeface="Times New Roman"/>
                        </a:rPr>
                        <a:t>0.</a:t>
                      </a:r>
                      <a:r>
                        <a:rPr lang="en-US" sz="2000" dirty="0" smtClean="0">
                          <a:latin typeface="Times New Roman"/>
                          <a:ea typeface="Times New Roman"/>
                        </a:rPr>
                        <a:t>519</a:t>
                      </a:r>
                      <a:endParaRPr lang="ru-RU" sz="2000" dirty="0">
                        <a:latin typeface="Times New Roman"/>
                        <a:ea typeface="Times New Roman"/>
                      </a:endParaRPr>
                    </a:p>
                  </a:txBody>
                  <a:tcPr marL="67775" marR="677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03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</a:rPr>
                        <a:t>3</a:t>
                      </a:r>
                      <a:endParaRPr lang="ru-RU" sz="2000">
                        <a:latin typeface="Times New Roman"/>
                        <a:ea typeface="Times New Roman"/>
                      </a:endParaRPr>
                    </a:p>
                  </a:txBody>
                  <a:tcPr marL="67775" marR="677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dirty="0" smtClean="0">
                          <a:latin typeface="Times New Roman"/>
                          <a:ea typeface="Times New Roman"/>
                        </a:rPr>
                        <a:t>0.</a:t>
                      </a:r>
                      <a:r>
                        <a:rPr lang="en-US" sz="2000" dirty="0" smtClean="0">
                          <a:latin typeface="Times New Roman"/>
                          <a:ea typeface="Times New Roman"/>
                        </a:rPr>
                        <a:t>17</a:t>
                      </a:r>
                      <a:endParaRPr lang="ru-RU" sz="2000" dirty="0">
                        <a:latin typeface="Times New Roman"/>
                        <a:ea typeface="Times New Roman"/>
                      </a:endParaRPr>
                    </a:p>
                  </a:txBody>
                  <a:tcPr marL="67775" marR="677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2000" dirty="0">
                        <a:latin typeface="Times New Roman"/>
                        <a:ea typeface="Times New Roman"/>
                      </a:endParaRPr>
                    </a:p>
                  </a:txBody>
                  <a:tcPr marL="67775" marR="677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dirty="0" smtClean="0">
                          <a:latin typeface="Times New Roman"/>
                          <a:ea typeface="Times New Roman"/>
                        </a:rPr>
                        <a:t>0.</a:t>
                      </a:r>
                      <a:r>
                        <a:rPr lang="en-US" sz="2000" dirty="0" smtClean="0">
                          <a:latin typeface="Times New Roman"/>
                          <a:ea typeface="Times New Roman"/>
                        </a:rPr>
                        <a:t>458</a:t>
                      </a:r>
                      <a:endParaRPr lang="ru-RU" sz="2000" dirty="0">
                        <a:latin typeface="Times New Roman"/>
                        <a:ea typeface="Times New Roman"/>
                      </a:endParaRPr>
                    </a:p>
                  </a:txBody>
                  <a:tcPr marL="67775" marR="677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142844" y="4214818"/>
            <a:ext cx="496956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49263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Состав выходных потоков колонны при </a:t>
            </a:r>
            <a:endParaRPr kumimoji="0" 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0" y="6667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/>
        </p:nvGraphicFramePr>
        <p:xfrm>
          <a:off x="357158" y="2071678"/>
          <a:ext cx="8501122" cy="1571635"/>
        </p:xfrm>
        <a:graphic>
          <a:graphicData uri="http://schemas.openxmlformats.org/drawingml/2006/table">
            <a:tbl>
              <a:tblPr/>
              <a:tblGrid>
                <a:gridCol w="2124843"/>
                <a:gridCol w="2124843"/>
                <a:gridCol w="2125718"/>
                <a:gridCol w="2125718"/>
              </a:tblGrid>
              <a:tr h="628654">
                <a:tc>
                  <a:txBody>
                    <a:bodyPr/>
                    <a:lstStyle/>
                    <a:p>
                      <a:pPr marR="90170"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latin typeface="Times New Roman"/>
                          <a:ea typeface="Times New Roman"/>
                        </a:rPr>
                        <a:t>Номер </a:t>
                      </a:r>
                    </a:p>
                    <a:p>
                      <a:pPr marR="90170"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latin typeface="Times New Roman"/>
                          <a:ea typeface="Times New Roman"/>
                        </a:rPr>
                        <a:t>компонента</a:t>
                      </a: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, </a:t>
                      </a:r>
                      <a:r>
                        <a:rPr lang="en-US" sz="2000" dirty="0" err="1">
                          <a:latin typeface="Times New Roman"/>
                          <a:ea typeface="Times New Roman"/>
                        </a:rPr>
                        <a:t>i</a:t>
                      </a:r>
                      <a:endParaRPr lang="ru-RU" sz="2000" dirty="0">
                        <a:latin typeface="Times New Roman"/>
                        <a:ea typeface="Times New Roman"/>
                      </a:endParaRPr>
                    </a:p>
                  </a:txBody>
                  <a:tcPr marL="67775" marR="677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90170"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latin typeface="Times New Roman"/>
                          <a:ea typeface="Times New Roman"/>
                        </a:rPr>
                        <a:t>Концентрация, </a:t>
                      </a:r>
                      <a:r>
                        <a:rPr lang="en-US" sz="2000" dirty="0" err="1">
                          <a:latin typeface="Times New Roman"/>
                          <a:ea typeface="Times New Roman"/>
                        </a:rPr>
                        <a:t>z</a:t>
                      </a:r>
                      <a:r>
                        <a:rPr lang="en-US" sz="2000" baseline="-25000" dirty="0" err="1">
                          <a:latin typeface="Times New Roman"/>
                          <a:ea typeface="Times New Roman"/>
                        </a:rPr>
                        <a:t>i</a:t>
                      </a:r>
                      <a:endParaRPr lang="ru-RU" sz="2000" dirty="0">
                        <a:latin typeface="Times New Roman"/>
                        <a:ea typeface="Times New Roman"/>
                      </a:endParaRPr>
                    </a:p>
                  </a:txBody>
                  <a:tcPr marL="67775" marR="677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90170" algn="ctr">
                        <a:spcAft>
                          <a:spcPts val="0"/>
                        </a:spcAft>
                      </a:pPr>
                      <a:r>
                        <a:rPr lang="ru-RU" sz="2000">
                          <a:latin typeface="Times New Roman"/>
                          <a:ea typeface="Times New Roman"/>
                        </a:rPr>
                        <a:t>Отбор </a:t>
                      </a:r>
                    </a:p>
                    <a:p>
                      <a:pPr marR="90170" algn="ctr">
                        <a:spcAft>
                          <a:spcPts val="0"/>
                        </a:spcAft>
                      </a:pPr>
                      <a:r>
                        <a:rPr lang="ru-RU" sz="2000">
                          <a:latin typeface="Times New Roman"/>
                          <a:ea typeface="Times New Roman"/>
                        </a:rPr>
                        <a:t>дистиллята, </a:t>
                      </a:r>
                      <a:r>
                        <a:rPr lang="en-US" sz="2000">
                          <a:latin typeface="Times New Roman"/>
                          <a:ea typeface="Times New Roman"/>
                        </a:rPr>
                        <a:t>x</a:t>
                      </a:r>
                      <a:r>
                        <a:rPr lang="en-US" sz="2000" baseline="-25000">
                          <a:latin typeface="Times New Roman"/>
                          <a:ea typeface="Times New Roman"/>
                        </a:rPr>
                        <a:t>i</a:t>
                      </a:r>
                      <a:r>
                        <a:rPr lang="en-US" sz="2000" baseline="30000">
                          <a:latin typeface="Times New Roman"/>
                          <a:ea typeface="Times New Roman"/>
                        </a:rPr>
                        <a:t>+</a:t>
                      </a:r>
                      <a:endParaRPr lang="ru-RU" sz="2000">
                        <a:latin typeface="Times New Roman"/>
                        <a:ea typeface="Times New Roman"/>
                      </a:endParaRPr>
                    </a:p>
                  </a:txBody>
                  <a:tcPr marL="67775" marR="677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90170" algn="ctr">
                        <a:spcAft>
                          <a:spcPts val="0"/>
                        </a:spcAft>
                      </a:pPr>
                      <a:r>
                        <a:rPr lang="ru-RU" sz="2000">
                          <a:latin typeface="Times New Roman"/>
                          <a:ea typeface="Times New Roman"/>
                        </a:rPr>
                        <a:t>Отбор кубового продукта, </a:t>
                      </a:r>
                      <a:r>
                        <a:rPr lang="en-US" sz="2000">
                          <a:latin typeface="Times New Roman"/>
                          <a:ea typeface="Times New Roman"/>
                        </a:rPr>
                        <a:t>x</a:t>
                      </a:r>
                      <a:r>
                        <a:rPr lang="en-US" sz="2000" baseline="-25000">
                          <a:latin typeface="Times New Roman"/>
                          <a:ea typeface="Times New Roman"/>
                        </a:rPr>
                        <a:t>i</a:t>
                      </a:r>
                      <a:r>
                        <a:rPr lang="en-US" sz="2000" baseline="30000">
                          <a:latin typeface="Times New Roman"/>
                          <a:ea typeface="Times New Roman"/>
                        </a:rPr>
                        <a:t>-</a:t>
                      </a:r>
                      <a:endParaRPr lang="ru-RU" sz="2000">
                        <a:latin typeface="Times New Roman"/>
                        <a:ea typeface="Times New Roman"/>
                      </a:endParaRPr>
                    </a:p>
                  </a:txBody>
                  <a:tcPr marL="67775" marR="677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7">
                <a:tc>
                  <a:txBody>
                    <a:bodyPr/>
                    <a:lstStyle/>
                    <a:p>
                      <a:pPr marR="90170" algn="ctr"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000">
                        <a:latin typeface="Times New Roman"/>
                        <a:ea typeface="Times New Roman"/>
                      </a:endParaRPr>
                    </a:p>
                  </a:txBody>
                  <a:tcPr marL="67775" marR="677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90170"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latin typeface="Times New Roman"/>
                          <a:ea typeface="Times New Roman"/>
                        </a:rPr>
                        <a:t>0.</a:t>
                      </a: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63</a:t>
                      </a:r>
                      <a:endParaRPr lang="ru-RU" sz="2000" dirty="0">
                        <a:latin typeface="Times New Roman"/>
                        <a:ea typeface="Times New Roman"/>
                      </a:endParaRPr>
                    </a:p>
                  </a:txBody>
                  <a:tcPr marL="67775" marR="677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90170"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latin typeface="Times New Roman"/>
                          <a:ea typeface="Times New Roman"/>
                        </a:rPr>
                        <a:t>0.9</a:t>
                      </a: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69</a:t>
                      </a:r>
                      <a:endParaRPr lang="ru-RU" sz="2000" dirty="0">
                        <a:latin typeface="Times New Roman"/>
                        <a:ea typeface="Times New Roman"/>
                      </a:endParaRPr>
                    </a:p>
                  </a:txBody>
                  <a:tcPr marL="67775" marR="677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90170" algn="ctr">
                        <a:spcAft>
                          <a:spcPts val="0"/>
                        </a:spcAft>
                      </a:pPr>
                      <a:endParaRPr lang="ru-RU" sz="2000">
                        <a:latin typeface="Times New Roman"/>
                        <a:ea typeface="Times New Roman"/>
                      </a:endParaRPr>
                    </a:p>
                  </a:txBody>
                  <a:tcPr marL="67775" marR="677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7">
                <a:tc>
                  <a:txBody>
                    <a:bodyPr/>
                    <a:lstStyle/>
                    <a:p>
                      <a:pPr marR="90170" algn="ctr"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</a:rPr>
                        <a:t>2</a:t>
                      </a:r>
                      <a:endParaRPr lang="ru-RU" sz="2000">
                        <a:latin typeface="Times New Roman"/>
                        <a:ea typeface="Times New Roman"/>
                      </a:endParaRPr>
                    </a:p>
                  </a:txBody>
                  <a:tcPr marL="67775" marR="677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90170" algn="ctr">
                        <a:spcAft>
                          <a:spcPts val="0"/>
                        </a:spcAft>
                      </a:pPr>
                      <a:r>
                        <a:rPr lang="ru-RU" sz="2000">
                          <a:latin typeface="Times New Roman"/>
                          <a:ea typeface="Times New Roman"/>
                        </a:rPr>
                        <a:t>0.</a:t>
                      </a:r>
                      <a:r>
                        <a:rPr lang="en-US" sz="2000">
                          <a:latin typeface="Times New Roman"/>
                          <a:ea typeface="Times New Roman"/>
                        </a:rPr>
                        <a:t>2</a:t>
                      </a:r>
                      <a:endParaRPr lang="ru-RU" sz="2000">
                        <a:latin typeface="Times New Roman"/>
                        <a:ea typeface="Times New Roman"/>
                      </a:endParaRPr>
                    </a:p>
                  </a:txBody>
                  <a:tcPr marL="67775" marR="677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90170"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latin typeface="Times New Roman"/>
                          <a:ea typeface="Times New Roman"/>
                        </a:rPr>
                        <a:t>0.0</a:t>
                      </a: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31</a:t>
                      </a:r>
                      <a:endParaRPr lang="ru-RU" sz="2000" dirty="0">
                        <a:latin typeface="Times New Roman"/>
                        <a:ea typeface="Times New Roman"/>
                      </a:endParaRPr>
                    </a:p>
                  </a:txBody>
                  <a:tcPr marL="67775" marR="677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90170"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latin typeface="Times New Roman"/>
                          <a:ea typeface="Times New Roman"/>
                        </a:rPr>
                        <a:t>0.</a:t>
                      </a: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513571</a:t>
                      </a:r>
                      <a:endParaRPr lang="ru-RU" sz="2000" dirty="0">
                        <a:latin typeface="Times New Roman"/>
                        <a:ea typeface="Times New Roman"/>
                      </a:endParaRPr>
                    </a:p>
                  </a:txBody>
                  <a:tcPr marL="67775" marR="677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7">
                <a:tc>
                  <a:txBody>
                    <a:bodyPr/>
                    <a:lstStyle/>
                    <a:p>
                      <a:pPr marR="90170" algn="ctr"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</a:rPr>
                        <a:t>3</a:t>
                      </a:r>
                      <a:endParaRPr lang="ru-RU" sz="2000">
                        <a:latin typeface="Times New Roman"/>
                        <a:ea typeface="Times New Roman"/>
                      </a:endParaRPr>
                    </a:p>
                  </a:txBody>
                  <a:tcPr marL="67775" marR="677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90170" algn="ctr">
                        <a:spcAft>
                          <a:spcPts val="0"/>
                        </a:spcAft>
                      </a:pPr>
                      <a:r>
                        <a:rPr lang="ru-RU" sz="2000">
                          <a:latin typeface="Times New Roman"/>
                          <a:ea typeface="Times New Roman"/>
                        </a:rPr>
                        <a:t>0.</a:t>
                      </a:r>
                      <a:r>
                        <a:rPr lang="en-US" sz="2000">
                          <a:latin typeface="Times New Roman"/>
                          <a:ea typeface="Times New Roman"/>
                        </a:rPr>
                        <a:t>17</a:t>
                      </a:r>
                      <a:endParaRPr lang="ru-RU" sz="2000">
                        <a:latin typeface="Times New Roman"/>
                        <a:ea typeface="Times New Roman"/>
                      </a:endParaRPr>
                    </a:p>
                  </a:txBody>
                  <a:tcPr marL="67775" marR="677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90170" algn="ctr">
                        <a:spcAft>
                          <a:spcPts val="0"/>
                        </a:spcAft>
                      </a:pPr>
                      <a:r>
                        <a:rPr lang="ru-RU" sz="2000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7775" marR="677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90170"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latin typeface="Times New Roman"/>
                          <a:ea typeface="Times New Roman"/>
                        </a:rPr>
                        <a:t>0.</a:t>
                      </a: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486</a:t>
                      </a:r>
                      <a:endParaRPr lang="ru-RU" sz="2000" dirty="0">
                        <a:latin typeface="Times New Roman"/>
                        <a:ea typeface="Times New Roman"/>
                      </a:endParaRPr>
                    </a:p>
                  </a:txBody>
                  <a:tcPr marL="67775" marR="677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58369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286644" y="2714620"/>
            <a:ext cx="1143008" cy="259239"/>
          </a:xfrm>
          <a:prstGeom prst="rect">
            <a:avLst/>
          </a:prstGeom>
          <a:noFill/>
        </p:spPr>
      </p:pic>
      <p:sp>
        <p:nvSpPr>
          <p:cNvPr id="58371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143504" y="4286256"/>
            <a:ext cx="1000133" cy="285752"/>
          </a:xfrm>
          <a:prstGeom prst="rect">
            <a:avLst/>
          </a:prstGeom>
          <a:noFill/>
        </p:spPr>
      </p:pic>
      <p:sp>
        <p:nvSpPr>
          <p:cNvPr id="5837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58372" name="Picture 4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143504" y="6143644"/>
            <a:ext cx="1071570" cy="243036"/>
          </a:xfrm>
          <a:prstGeom prst="rect">
            <a:avLst/>
          </a:prstGeom>
          <a:noFill/>
        </p:spPr>
      </p:pic>
      <p:sp>
        <p:nvSpPr>
          <p:cNvPr id="14" name="Номер слайда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8</a:t>
            </a:fld>
            <a:endParaRPr lang="ru-RU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1143000"/>
          </a:xfrm>
        </p:spPr>
        <p:txBody>
          <a:bodyPr/>
          <a:lstStyle/>
          <a:p>
            <a:r>
              <a:rPr lang="ru-RU" dirty="0" smtClean="0"/>
              <a:t>Оптимальное управление</a:t>
            </a:r>
            <a:endParaRPr lang="ru-RU" dirty="0"/>
          </a:p>
        </p:txBody>
      </p:sp>
      <p:graphicFrame>
        <p:nvGraphicFramePr>
          <p:cNvPr id="33796" name="Object 9"/>
          <p:cNvGraphicFramePr>
            <a:graphicFrameLocks noChangeAspect="1"/>
          </p:cNvGraphicFramePr>
          <p:nvPr/>
        </p:nvGraphicFramePr>
        <p:xfrm>
          <a:off x="214282" y="1500174"/>
          <a:ext cx="2980998" cy="729770"/>
        </p:xfrm>
        <a:graphic>
          <a:graphicData uri="http://schemas.openxmlformats.org/presentationml/2006/ole">
            <p:oleObj spid="_x0000_s33796" name="Формула" r:id="rId3" imgW="1752480" imgH="431640" progId="Equation.3">
              <p:embed/>
            </p:oleObj>
          </a:graphicData>
        </a:graphic>
      </p:graphicFrame>
      <p:graphicFrame>
        <p:nvGraphicFramePr>
          <p:cNvPr id="15" name="Таблица 14"/>
          <p:cNvGraphicFramePr>
            <a:graphicFrameLocks noGrp="1"/>
          </p:cNvGraphicFramePr>
          <p:nvPr/>
        </p:nvGraphicFramePr>
        <p:xfrm>
          <a:off x="285720" y="2714620"/>
          <a:ext cx="2699792" cy="2857269"/>
        </p:xfrm>
        <a:graphic>
          <a:graphicData uri="http://schemas.openxmlformats.org/drawingml/2006/table">
            <a:tbl>
              <a:tblPr/>
              <a:tblGrid>
                <a:gridCol w="1098096"/>
                <a:gridCol w="1601696"/>
              </a:tblGrid>
              <a:tr h="96571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4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</a:rPr>
                        <a:t>№ компонента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</a:rPr>
                        <a:t>, </a:t>
                      </a:r>
                      <a:r>
                        <a:rPr lang="en-US" sz="2400" dirty="0" err="1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</a:rPr>
                        <a:t>i</a:t>
                      </a:r>
                      <a:endParaRPr lang="ru-RU" sz="24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</a:rPr>
                        <a:t>состав сырья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</a:rPr>
                        <a:t>, </a:t>
                      </a:r>
                      <a:r>
                        <a:rPr lang="en-US" sz="2400" dirty="0" err="1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</a:rPr>
                        <a:t>z</a:t>
                      </a:r>
                      <a:r>
                        <a:rPr lang="en-US" sz="2400" baseline="-25000" dirty="0" err="1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</a:rPr>
                        <a:t>i</a:t>
                      </a:r>
                      <a:endParaRPr lang="ru-RU" sz="24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666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4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</a:rPr>
                        <a:t>0,</a:t>
                      </a:r>
                      <a:r>
                        <a:rPr lang="ru-RU" sz="2400" dirty="0" smtClean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</a:rPr>
                        <a:t>63</a:t>
                      </a:r>
                      <a:endParaRPr lang="ru-RU" sz="24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666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</a:rPr>
                        <a:t>2</a:t>
                      </a:r>
                      <a:endParaRPr lang="ru-RU" sz="24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</a:rPr>
                        <a:t>0,</a:t>
                      </a:r>
                      <a:r>
                        <a:rPr lang="ru-RU" sz="2400" dirty="0" smtClean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</a:rPr>
                        <a:t>2</a:t>
                      </a:r>
                      <a:endParaRPr lang="ru-RU" sz="24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666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</a:rPr>
                        <a:t>3</a:t>
                      </a:r>
                      <a:endParaRPr lang="ru-RU" sz="2400">
                        <a:solidFill>
                          <a:schemeClr val="tx1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</a:rPr>
                        <a:t>0,</a:t>
                      </a:r>
                      <a:r>
                        <a:rPr lang="ru-RU" sz="2400" dirty="0" smtClean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</a:rPr>
                        <a:t>17</a:t>
                      </a:r>
                      <a:endParaRPr lang="ru-RU" sz="24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33797" name="Picture 5" descr="D:\Учеба\4 КУРС 2 семестр\Диплом\Диплом Товта\Мой диплом\Для презентации график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65463" y="1357298"/>
            <a:ext cx="6078537" cy="4943475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2643174" y="2285992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(9)</a:t>
            </a:r>
            <a:endParaRPr lang="ru-RU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9</a:t>
            </a:fld>
            <a:endParaRPr lang="ru-RU"/>
          </a:p>
        </p:txBody>
      </p:sp>
      <p:sp>
        <p:nvSpPr>
          <p:cNvPr id="3379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380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6" name="TextBox 15"/>
          <p:cNvSpPr txBox="1"/>
          <p:nvPr/>
        </p:nvSpPr>
        <p:spPr>
          <a:xfrm>
            <a:off x="2500298" y="6072206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(10)</a:t>
            </a:r>
            <a:endParaRPr lang="ru-RU" dirty="0"/>
          </a:p>
        </p:txBody>
      </p:sp>
      <p:sp>
        <p:nvSpPr>
          <p:cNvPr id="33802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33801" name="Picture 9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0034" y="5929330"/>
            <a:ext cx="1901126" cy="571504"/>
          </a:xfrm>
          <a:prstGeom prst="rect">
            <a:avLst/>
          </a:prstGeom>
          <a:noFill/>
        </p:spPr>
      </p:pic>
      <p:sp>
        <p:nvSpPr>
          <p:cNvPr id="33803" name="Rectangle 11"/>
          <p:cNvSpPr>
            <a:spLocks noChangeArrowheads="1"/>
          </p:cNvSpPr>
          <p:nvPr/>
        </p:nvSpPr>
        <p:spPr bwMode="auto">
          <a:xfrm>
            <a:off x="0" y="9239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0850" algn="l"/>
              </a:tabLst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оток">
  <a:themeElements>
    <a:clrScheme name="Поток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Поток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Поток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>
        <a:blipFill rotWithShape="0">
          <a:blip xmlns:r="http://schemas.openxmlformats.org/officeDocument/2006/relationships" r:embed="rId2"/>
          <a:stretch>
            <a:fillRect/>
          </a:stretch>
        </a:blipFill>
      </a:spPr>
      <a:bodyPr/>
      <a:lstStyle>
        <a:defPPr>
          <a:defRPr dirty="0">
            <a:noFill/>
          </a:defRPr>
        </a:defPPr>
      </a:lstStyle>
    </a:spDef>
  </a:objectDefaults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305</TotalTime>
  <Words>361</Words>
  <Application>Microsoft Office PowerPoint</Application>
  <PresentationFormat>Экран (4:3)</PresentationFormat>
  <Paragraphs>131</Paragraphs>
  <Slides>10</Slides>
  <Notes>1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2" baseType="lpstr">
      <vt:lpstr>Поток</vt:lpstr>
      <vt:lpstr>Формула</vt:lpstr>
      <vt:lpstr>Слайд 1</vt:lpstr>
      <vt:lpstr>Разработка математической модели колонны</vt:lpstr>
      <vt:lpstr>Слайд 3</vt:lpstr>
      <vt:lpstr>Слайд 4</vt:lpstr>
      <vt:lpstr>Алгоритм решения уравнений математической модели </vt:lpstr>
      <vt:lpstr>Расчетные данные</vt:lpstr>
      <vt:lpstr>Идентификация математической модели</vt:lpstr>
      <vt:lpstr>Идентификация математической модели</vt:lpstr>
      <vt:lpstr>Оптимальное управление</vt:lpstr>
      <vt:lpstr>Упрощенная схема системы оптимального управления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Смирнов</dc:creator>
  <cp:lastModifiedBy>47</cp:lastModifiedBy>
  <cp:revision>31</cp:revision>
  <dcterms:created xsi:type="dcterms:W3CDTF">2016-06-08T21:58:38Z</dcterms:created>
  <dcterms:modified xsi:type="dcterms:W3CDTF">2017-06-16T19:11:33Z</dcterms:modified>
</cp:coreProperties>
</file>