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79" r:id="rId2"/>
    <p:sldId id="257" r:id="rId3"/>
    <p:sldId id="280" r:id="rId4"/>
    <p:sldId id="285" r:id="rId5"/>
    <p:sldId id="260" r:id="rId6"/>
    <p:sldId id="282" r:id="rId7"/>
    <p:sldId id="293" r:id="rId8"/>
    <p:sldId id="292" r:id="rId9"/>
    <p:sldId id="284" r:id="rId10"/>
    <p:sldId id="331" r:id="rId11"/>
    <p:sldId id="261" r:id="rId12"/>
    <p:sldId id="315" r:id="rId13"/>
    <p:sldId id="287" r:id="rId14"/>
    <p:sldId id="332" r:id="rId15"/>
    <p:sldId id="333" r:id="rId16"/>
    <p:sldId id="344" r:id="rId17"/>
    <p:sldId id="346" r:id="rId18"/>
    <p:sldId id="345" r:id="rId19"/>
    <p:sldId id="343" r:id="rId20"/>
    <p:sldId id="306" r:id="rId21"/>
    <p:sldId id="317" r:id="rId22"/>
    <p:sldId id="286" r:id="rId23"/>
    <p:sldId id="322" r:id="rId24"/>
    <p:sldId id="323" r:id="rId25"/>
    <p:sldId id="262" r:id="rId26"/>
    <p:sldId id="294" r:id="rId27"/>
    <p:sldId id="316" r:id="rId28"/>
    <p:sldId id="288" r:id="rId29"/>
    <p:sldId id="339" r:id="rId30"/>
    <p:sldId id="340" r:id="rId31"/>
    <p:sldId id="341" r:id="rId32"/>
    <p:sldId id="321" r:id="rId33"/>
    <p:sldId id="295" r:id="rId34"/>
    <p:sldId id="305" r:id="rId35"/>
    <p:sldId id="265" r:id="rId36"/>
    <p:sldId id="318" r:id="rId37"/>
    <p:sldId id="263" r:id="rId38"/>
    <p:sldId id="289" r:id="rId39"/>
    <p:sldId id="324" r:id="rId40"/>
    <p:sldId id="313" r:id="rId41"/>
    <p:sldId id="314" r:id="rId42"/>
    <p:sldId id="334" r:id="rId43"/>
    <p:sldId id="335" r:id="rId44"/>
    <p:sldId id="308" r:id="rId45"/>
    <p:sldId id="309" r:id="rId46"/>
    <p:sldId id="311" r:id="rId47"/>
    <p:sldId id="336" r:id="rId48"/>
    <p:sldId id="326" r:id="rId49"/>
    <p:sldId id="327" r:id="rId50"/>
    <p:sldId id="312" r:id="rId51"/>
    <p:sldId id="298" r:id="rId52"/>
    <p:sldId id="264" r:id="rId53"/>
    <p:sldId id="297" r:id="rId54"/>
    <p:sldId id="342" r:id="rId55"/>
    <p:sldId id="296" r:id="rId56"/>
    <p:sldId id="328" r:id="rId57"/>
    <p:sldId id="329" r:id="rId58"/>
    <p:sldId id="266" r:id="rId59"/>
    <p:sldId id="330" r:id="rId60"/>
    <p:sldId id="302" r:id="rId61"/>
    <p:sldId id="338" r:id="rId62"/>
    <p:sldId id="337" r:id="rId63"/>
  </p:sldIdLst>
  <p:sldSz cx="9144000" cy="6858000" type="screen4x3"/>
  <p:notesSz cx="6858000" cy="9144000"/>
  <p:defaultTextStyle>
    <a:defPPr>
      <a:defRPr lang="en-US"/>
    </a:defPPr>
    <a:lvl1pPr algn="l" rtl="0" eaLnBrk="0" fontAlgn="base" hangingPunct="0">
      <a:spcBef>
        <a:spcPct val="0"/>
      </a:spcBef>
      <a:spcAft>
        <a:spcPct val="0"/>
      </a:spcAft>
      <a:defRPr sz="3800" b="1" kern="1200">
        <a:solidFill>
          <a:schemeClr val="tx1"/>
        </a:solidFill>
        <a:latin typeface="Georgia" panose="02040502050405020303" pitchFamily="18" charset="0"/>
        <a:ea typeface="+mn-ea"/>
        <a:cs typeface="+mn-cs"/>
      </a:defRPr>
    </a:lvl1pPr>
    <a:lvl2pPr marL="457200" algn="l" rtl="0" eaLnBrk="0" fontAlgn="base" hangingPunct="0">
      <a:spcBef>
        <a:spcPct val="0"/>
      </a:spcBef>
      <a:spcAft>
        <a:spcPct val="0"/>
      </a:spcAft>
      <a:defRPr sz="3800" b="1" kern="1200">
        <a:solidFill>
          <a:schemeClr val="tx1"/>
        </a:solidFill>
        <a:latin typeface="Georgia" panose="02040502050405020303" pitchFamily="18" charset="0"/>
        <a:ea typeface="+mn-ea"/>
        <a:cs typeface="+mn-cs"/>
      </a:defRPr>
    </a:lvl2pPr>
    <a:lvl3pPr marL="914400" algn="l" rtl="0" eaLnBrk="0" fontAlgn="base" hangingPunct="0">
      <a:spcBef>
        <a:spcPct val="0"/>
      </a:spcBef>
      <a:spcAft>
        <a:spcPct val="0"/>
      </a:spcAft>
      <a:defRPr sz="3800" b="1" kern="1200">
        <a:solidFill>
          <a:schemeClr val="tx1"/>
        </a:solidFill>
        <a:latin typeface="Georgia" panose="02040502050405020303" pitchFamily="18" charset="0"/>
        <a:ea typeface="+mn-ea"/>
        <a:cs typeface="+mn-cs"/>
      </a:defRPr>
    </a:lvl3pPr>
    <a:lvl4pPr marL="1371600" algn="l" rtl="0" eaLnBrk="0" fontAlgn="base" hangingPunct="0">
      <a:spcBef>
        <a:spcPct val="0"/>
      </a:spcBef>
      <a:spcAft>
        <a:spcPct val="0"/>
      </a:spcAft>
      <a:defRPr sz="3800" b="1" kern="1200">
        <a:solidFill>
          <a:schemeClr val="tx1"/>
        </a:solidFill>
        <a:latin typeface="Georgia" panose="02040502050405020303" pitchFamily="18" charset="0"/>
        <a:ea typeface="+mn-ea"/>
        <a:cs typeface="+mn-cs"/>
      </a:defRPr>
    </a:lvl4pPr>
    <a:lvl5pPr marL="1828800" algn="l" rtl="0" eaLnBrk="0" fontAlgn="base" hangingPunct="0">
      <a:spcBef>
        <a:spcPct val="0"/>
      </a:spcBef>
      <a:spcAft>
        <a:spcPct val="0"/>
      </a:spcAft>
      <a:defRPr sz="3800" b="1" kern="1200">
        <a:solidFill>
          <a:schemeClr val="tx1"/>
        </a:solidFill>
        <a:latin typeface="Georgia" panose="02040502050405020303" pitchFamily="18" charset="0"/>
        <a:ea typeface="+mn-ea"/>
        <a:cs typeface="+mn-cs"/>
      </a:defRPr>
    </a:lvl5pPr>
    <a:lvl6pPr marL="2286000" algn="l" defTabSz="914400" rtl="0" eaLnBrk="1" latinLnBrk="0" hangingPunct="1">
      <a:defRPr sz="3800" b="1" kern="1200">
        <a:solidFill>
          <a:schemeClr val="tx1"/>
        </a:solidFill>
        <a:latin typeface="Georgia" panose="02040502050405020303" pitchFamily="18" charset="0"/>
        <a:ea typeface="+mn-ea"/>
        <a:cs typeface="+mn-cs"/>
      </a:defRPr>
    </a:lvl6pPr>
    <a:lvl7pPr marL="2743200" algn="l" defTabSz="914400" rtl="0" eaLnBrk="1" latinLnBrk="0" hangingPunct="1">
      <a:defRPr sz="3800" b="1" kern="1200">
        <a:solidFill>
          <a:schemeClr val="tx1"/>
        </a:solidFill>
        <a:latin typeface="Georgia" panose="02040502050405020303" pitchFamily="18" charset="0"/>
        <a:ea typeface="+mn-ea"/>
        <a:cs typeface="+mn-cs"/>
      </a:defRPr>
    </a:lvl7pPr>
    <a:lvl8pPr marL="3200400" algn="l" defTabSz="914400" rtl="0" eaLnBrk="1" latinLnBrk="0" hangingPunct="1">
      <a:defRPr sz="3800" b="1" kern="1200">
        <a:solidFill>
          <a:schemeClr val="tx1"/>
        </a:solidFill>
        <a:latin typeface="Georgia" panose="02040502050405020303" pitchFamily="18" charset="0"/>
        <a:ea typeface="+mn-ea"/>
        <a:cs typeface="+mn-cs"/>
      </a:defRPr>
    </a:lvl8pPr>
    <a:lvl9pPr marL="3657600" algn="l" defTabSz="914400" rtl="0" eaLnBrk="1" latinLnBrk="0" hangingPunct="1">
      <a:defRPr sz="3800" b="1" kern="1200">
        <a:solidFill>
          <a:schemeClr val="tx1"/>
        </a:solidFill>
        <a:latin typeface="Georgia" panose="020405020504050203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125" autoAdjust="0"/>
  </p:normalViewPr>
  <p:slideViewPr>
    <p:cSldViewPr>
      <p:cViewPr varScale="1">
        <p:scale>
          <a:sx n="75" d="100"/>
          <a:sy n="75" d="100"/>
        </p:scale>
        <p:origin x="168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B93820-C025-4B53-8E25-DE2D1F8C49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DE8CB5C4-7C03-4648-833C-3964CE169CE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CE432E2-CA0D-4670-97EC-7E1317ACF3B9}" type="datetimeFigureOut">
              <a:rPr lang="zh-CN" altLang="en-US"/>
              <a:pPr>
                <a:defRPr/>
              </a:pPr>
              <a:t>2019/12/26</a:t>
            </a:fld>
            <a:endParaRPr lang="zh-CN" altLang="en-US"/>
          </a:p>
        </p:txBody>
      </p:sp>
      <p:sp>
        <p:nvSpPr>
          <p:cNvPr id="4" name="幻灯片图像占位符 3">
            <a:extLst>
              <a:ext uri="{FF2B5EF4-FFF2-40B4-BE49-F238E27FC236}">
                <a16:creationId xmlns:a16="http://schemas.microsoft.com/office/drawing/2014/main" id="{12054ECA-F8BE-4940-B1F0-1E0A9858E0B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6AE2126-CE8E-42FC-BF8B-C9E75F0E6FD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5426C53-A9DA-4733-9B8D-805382A1F6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id="{3300FE23-D5C6-4866-8633-60D8608EF12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2206834-486D-4FA5-811F-E18BEB3AFD6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206834-486D-4FA5-811F-E18BEB3AFD69}" type="slidenum">
              <a:rPr lang="zh-CN" altLang="en-US" smtClean="0"/>
              <a:pPr/>
              <a:t>1</a:t>
            </a:fld>
            <a:endParaRPr lang="zh-CN" altLang="en-US"/>
          </a:p>
        </p:txBody>
      </p:sp>
    </p:spTree>
    <p:extLst>
      <p:ext uri="{BB962C8B-B14F-4D97-AF65-F5344CB8AC3E}">
        <p14:creationId xmlns:p14="http://schemas.microsoft.com/office/powerpoint/2010/main" val="3452749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206834-486D-4FA5-811F-E18BEB3AFD69}" type="slidenum">
              <a:rPr lang="zh-CN" altLang="en-US" smtClean="0"/>
              <a:pPr/>
              <a:t>11</a:t>
            </a:fld>
            <a:endParaRPr lang="zh-CN" altLang="en-US"/>
          </a:p>
        </p:txBody>
      </p:sp>
    </p:spTree>
    <p:extLst>
      <p:ext uri="{BB962C8B-B14F-4D97-AF65-F5344CB8AC3E}">
        <p14:creationId xmlns:p14="http://schemas.microsoft.com/office/powerpoint/2010/main" val="2954727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206834-486D-4FA5-811F-E18BEB3AFD69}" type="slidenum">
              <a:rPr lang="zh-CN" altLang="en-US" smtClean="0"/>
              <a:pPr/>
              <a:t>16</a:t>
            </a:fld>
            <a:endParaRPr lang="zh-CN" altLang="en-US"/>
          </a:p>
        </p:txBody>
      </p:sp>
    </p:spTree>
    <p:extLst>
      <p:ext uri="{BB962C8B-B14F-4D97-AF65-F5344CB8AC3E}">
        <p14:creationId xmlns:p14="http://schemas.microsoft.com/office/powerpoint/2010/main" val="366523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Always</a:t>
            </a:r>
            <a:r>
              <a:rPr lang="zh-CN" altLang="en-US" dirty="0"/>
              <a:t>块敏感</a:t>
            </a:r>
            <a:r>
              <a:rPr lang="en-US" altLang="zh-CN" dirty="0"/>
              <a:t>/</a:t>
            </a:r>
            <a:r>
              <a:rPr lang="zh-CN" altLang="en-US" dirty="0"/>
              <a:t>驱动</a:t>
            </a:r>
          </a:p>
        </p:txBody>
      </p:sp>
      <p:sp>
        <p:nvSpPr>
          <p:cNvPr id="4" name="灯片编号占位符 3"/>
          <p:cNvSpPr>
            <a:spLocks noGrp="1"/>
          </p:cNvSpPr>
          <p:nvPr>
            <p:ph type="sldNum" sz="quarter" idx="5"/>
          </p:nvPr>
        </p:nvSpPr>
        <p:spPr/>
        <p:txBody>
          <a:bodyPr/>
          <a:lstStyle/>
          <a:p>
            <a:fld id="{D2206834-486D-4FA5-811F-E18BEB3AFD69}" type="slidenum">
              <a:rPr lang="zh-CN" altLang="en-US" smtClean="0"/>
              <a:pPr/>
              <a:t>24</a:t>
            </a:fld>
            <a:endParaRPr lang="zh-CN" altLang="en-US"/>
          </a:p>
        </p:txBody>
      </p:sp>
    </p:spTree>
    <p:extLst>
      <p:ext uri="{BB962C8B-B14F-4D97-AF65-F5344CB8AC3E}">
        <p14:creationId xmlns:p14="http://schemas.microsoft.com/office/powerpoint/2010/main" val="31746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latin typeface="等线 Light" panose="02010600030101010101" pitchFamily="2" charset="-122"/>
                <a:ea typeface="等线 Light" panose="02010600030101010101" pitchFamily="2" charset="-122"/>
              </a:rPr>
              <a:t>从仿真的角度来说，</a:t>
            </a:r>
            <a:r>
              <a:rPr lang="en-US" altLang="zh-CN" sz="1200" b="0" dirty="0">
                <a:latin typeface="等线 Light" panose="02010600030101010101" pitchFamily="2" charset="-122"/>
                <a:ea typeface="等线 Light" panose="02010600030101010101" pitchFamily="2" charset="-122"/>
              </a:rPr>
              <a:t>HDL</a:t>
            </a:r>
            <a:r>
              <a:rPr lang="zh-CN" altLang="en-US" sz="1200" b="0" dirty="0">
                <a:latin typeface="等线 Light" panose="02010600030101010101" pitchFamily="2" charset="-122"/>
                <a:ea typeface="等线 Light" panose="02010600030101010101" pitchFamily="2" charset="-122"/>
              </a:rPr>
              <a:t>语言面对的是编译器（如</a:t>
            </a:r>
            <a:r>
              <a:rPr lang="en-US" altLang="zh-CN" sz="1200" b="0" dirty="0" err="1">
                <a:latin typeface="等线 Light" panose="02010600030101010101" pitchFamily="2" charset="-122"/>
                <a:ea typeface="等线 Light" panose="02010600030101010101" pitchFamily="2" charset="-122"/>
              </a:rPr>
              <a:t>Modelsim</a:t>
            </a:r>
            <a:r>
              <a:rPr lang="zh-CN" altLang="en-US" sz="1200" b="0" dirty="0">
                <a:latin typeface="等线 Light" panose="02010600030101010101" pitchFamily="2" charset="-122"/>
                <a:ea typeface="等线 Light" panose="02010600030101010101" pitchFamily="2" charset="-122"/>
              </a:rPr>
              <a:t>等），相当于软件思路。</a:t>
            </a:r>
            <a:br>
              <a:rPr lang="zh-CN" altLang="en-US" sz="1000" dirty="0">
                <a:latin typeface="等线 Light" panose="02010600030101010101" pitchFamily="2" charset="-122"/>
                <a:ea typeface="等线 Light" panose="02010600030101010101" pitchFamily="2" charset="-122"/>
              </a:rPr>
            </a:br>
            <a:r>
              <a:rPr lang="zh-CN" altLang="en-US" sz="1200" b="0" i="0" kern="1200" dirty="0">
                <a:solidFill>
                  <a:schemeClr val="tx1"/>
                </a:solidFill>
                <a:effectLst/>
                <a:latin typeface="+mn-lt"/>
                <a:ea typeface="+mn-ea"/>
                <a:cs typeface="+mn-cs"/>
              </a:rPr>
              <a:t>从综合的角度来说，</a:t>
            </a:r>
            <a:r>
              <a:rPr lang="en-US" altLang="zh-CN" sz="1200" b="0" i="0" kern="1200" dirty="0">
                <a:solidFill>
                  <a:schemeClr val="tx1"/>
                </a:solidFill>
                <a:effectLst/>
                <a:latin typeface="+mn-lt"/>
                <a:ea typeface="+mn-ea"/>
                <a:cs typeface="+mn-cs"/>
              </a:rPr>
              <a:t>HDL</a:t>
            </a:r>
            <a:r>
              <a:rPr lang="zh-CN" altLang="en-US" sz="1200" b="0" i="0" kern="1200" dirty="0">
                <a:solidFill>
                  <a:schemeClr val="tx1"/>
                </a:solidFill>
                <a:effectLst/>
                <a:latin typeface="+mn-lt"/>
                <a:ea typeface="+mn-ea"/>
                <a:cs typeface="+mn-cs"/>
              </a:rPr>
              <a:t>语言面对的是综合器（如</a:t>
            </a:r>
            <a:r>
              <a:rPr lang="en-US" altLang="zh-CN" sz="1200" b="0" i="0" kern="1200" dirty="0">
                <a:solidFill>
                  <a:schemeClr val="tx1"/>
                </a:solidFill>
                <a:effectLst/>
                <a:latin typeface="+mn-lt"/>
                <a:ea typeface="+mn-ea"/>
                <a:cs typeface="+mn-cs"/>
              </a:rPr>
              <a:t>DC</a:t>
            </a:r>
            <a:r>
              <a:rPr lang="zh-CN" altLang="en-US" sz="1200" b="0" i="0" kern="1200" dirty="0">
                <a:solidFill>
                  <a:schemeClr val="tx1"/>
                </a:solidFill>
                <a:effectLst/>
                <a:latin typeface="+mn-lt"/>
                <a:ea typeface="+mn-ea"/>
                <a:cs typeface="+mn-cs"/>
              </a:rPr>
              <a:t>等），要从电路的角度来考虑。</a:t>
            </a:r>
            <a:endParaRPr lang="en-US" altLang="zh-CN" sz="1200" b="0" i="0" kern="1200" dirty="0">
              <a:solidFill>
                <a:schemeClr val="tx1"/>
              </a:solidFill>
              <a:effectLst/>
              <a:latin typeface="+mn-lt"/>
              <a:ea typeface="+mn-ea"/>
              <a:cs typeface="+mn-cs"/>
            </a:endParaRPr>
          </a:p>
          <a:p>
            <a:r>
              <a:rPr lang="en-US" altLang="zh-CN" sz="1200" b="0" dirty="0">
                <a:latin typeface="等线 Light" panose="02010600030101010101" pitchFamily="2" charset="-122"/>
                <a:ea typeface="等线 Light" panose="02010600030101010101" pitchFamily="2" charset="-122"/>
              </a:rPr>
              <a:t>1.always</a:t>
            </a:r>
            <a:r>
              <a:rPr lang="zh-CN" altLang="en-US" sz="1200" b="0" dirty="0">
                <a:latin typeface="等线 Light" panose="02010600030101010101" pitchFamily="2" charset="-122"/>
                <a:ea typeface="等线 Light" panose="02010600030101010101" pitchFamily="2" charset="-122"/>
              </a:rPr>
              <a:t>后的敏感表中是（</a:t>
            </a:r>
            <a:r>
              <a:rPr lang="en-US" altLang="zh-CN" sz="1200" b="0" dirty="0">
                <a:latin typeface="等线 Light" panose="02010600030101010101" pitchFamily="2" charset="-122"/>
                <a:ea typeface="等线 Light" panose="02010600030101010101" pitchFamily="2" charset="-122"/>
              </a:rPr>
              <a:t>a or b or c</a:t>
            </a:r>
            <a:r>
              <a:rPr lang="zh-CN" altLang="en-US" sz="1200" b="0" dirty="0">
                <a:latin typeface="等线 Light" panose="02010600030101010101" pitchFamily="2" charset="-122"/>
                <a:ea typeface="等线 Light" panose="02010600030101010101" pitchFamily="2" charset="-122"/>
              </a:rPr>
              <a:t>）形式的，也就是不带时钟边沿的，综合出来还是组合逻辑</a:t>
            </a:r>
            <a:br>
              <a:rPr lang="zh-CN" altLang="en-US" sz="1000" dirty="0">
                <a:latin typeface="等线 Light" panose="02010600030101010101" pitchFamily="2" charset="-122"/>
                <a:ea typeface="等线 Light" panose="02010600030101010101" pitchFamily="2" charset="-122"/>
              </a:rPr>
            </a:br>
            <a:r>
              <a:rPr lang="en-US" altLang="zh-CN" sz="1200" b="0" dirty="0">
                <a:latin typeface="等线 Light" panose="02010600030101010101" pitchFamily="2" charset="-122"/>
                <a:ea typeface="等线 Light" panose="02010600030101010101" pitchFamily="2" charset="-122"/>
              </a:rPr>
              <a:t>2.always</a:t>
            </a:r>
            <a:r>
              <a:rPr lang="zh-CN" altLang="en-US" sz="1200" b="0" dirty="0">
                <a:latin typeface="等线 Light" panose="02010600030101010101" pitchFamily="2" charset="-122"/>
                <a:ea typeface="等线 Light" panose="02010600030101010101" pitchFamily="2" charset="-122"/>
              </a:rPr>
              <a:t>后的敏感表中是（</a:t>
            </a:r>
            <a:r>
              <a:rPr lang="en-US" altLang="zh-CN" sz="1200" b="0" dirty="0" err="1">
                <a:latin typeface="等线 Light" panose="02010600030101010101" pitchFamily="2" charset="-122"/>
                <a:ea typeface="等线 Light" panose="02010600030101010101" pitchFamily="2" charset="-122"/>
              </a:rPr>
              <a:t>posedge</a:t>
            </a:r>
            <a:r>
              <a:rPr lang="en-US" altLang="zh-CN" sz="1200" b="0" dirty="0">
                <a:latin typeface="等线 Light" panose="02010600030101010101" pitchFamily="2" charset="-122"/>
                <a:ea typeface="等线 Light" panose="02010600030101010101" pitchFamily="2" charset="-122"/>
              </a:rPr>
              <a:t> </a:t>
            </a:r>
            <a:r>
              <a:rPr lang="en-US" altLang="zh-CN" sz="1200" b="0" dirty="0" err="1">
                <a:latin typeface="等线 Light" panose="02010600030101010101" pitchFamily="2" charset="-122"/>
                <a:ea typeface="等线 Light" panose="02010600030101010101" pitchFamily="2" charset="-122"/>
              </a:rPr>
              <a:t>clk</a:t>
            </a:r>
            <a:r>
              <a:rPr lang="zh-CN" altLang="en-US" sz="1200" b="0" dirty="0">
                <a:latin typeface="等线 Light" panose="02010600030101010101" pitchFamily="2" charset="-122"/>
                <a:ea typeface="等线 Light" panose="02010600030101010101" pitchFamily="2" charset="-122"/>
              </a:rPr>
              <a:t>）形式的，也就是带边沿的，综合出来一般是</a:t>
            </a:r>
            <a:r>
              <a:rPr lang="zh-CN" altLang="en-US" sz="1400" b="0" dirty="0">
                <a:latin typeface="等线 Light" panose="02010600030101010101" pitchFamily="2" charset="-122"/>
                <a:ea typeface="等线 Light" panose="02010600030101010101" pitchFamily="2" charset="-122"/>
              </a:rPr>
              <a:t>时序逻辑，会包含触发器（</a:t>
            </a:r>
            <a:r>
              <a:rPr lang="en-US" altLang="zh-CN" sz="1400" b="0" dirty="0">
                <a:latin typeface="等线 Light" panose="02010600030101010101" pitchFamily="2" charset="-122"/>
                <a:ea typeface="等线 Light" panose="02010600030101010101" pitchFamily="2" charset="-122"/>
              </a:rPr>
              <a:t>Flip</a:t>
            </a:r>
            <a:r>
              <a:rPr lang="zh-CN" altLang="en-US" sz="1400" b="0" dirty="0">
                <a:latin typeface="等线 Light" panose="02010600030101010101" pitchFamily="2" charset="-122"/>
                <a:ea typeface="等线 Light" panose="02010600030101010101" pitchFamily="2" charset="-122"/>
              </a:rPr>
              <a:t>－</a:t>
            </a:r>
            <a:r>
              <a:rPr lang="en-US" altLang="zh-CN" sz="1400" b="0" dirty="0">
                <a:latin typeface="等线 Light" panose="02010600030101010101" pitchFamily="2" charset="-122"/>
                <a:ea typeface="等线 Light" panose="02010600030101010101" pitchFamily="2" charset="-122"/>
              </a:rPr>
              <a:t>Flop</a:t>
            </a:r>
            <a:r>
              <a:rPr lang="zh-CN" altLang="en-US" sz="1400" b="0" dirty="0">
                <a:latin typeface="等线 Light" panose="02010600030101010101" pitchFamily="2" charset="-122"/>
                <a:ea typeface="等线 Light" panose="02010600030101010101" pitchFamily="2" charset="-122"/>
              </a:rPr>
              <a:t>）</a:t>
            </a:r>
            <a:endParaRPr lang="en-US" altLang="zh-CN" sz="1200" b="0" dirty="0">
              <a:latin typeface="等线 Light" panose="02010600030101010101" pitchFamily="2" charset="-122"/>
              <a:ea typeface="等线 Light" panose="02010600030101010101" pitchFamily="2" charset="-122"/>
            </a:endParaRPr>
          </a:p>
        </p:txBody>
      </p:sp>
      <p:sp>
        <p:nvSpPr>
          <p:cNvPr id="4" name="灯片编号占位符 3"/>
          <p:cNvSpPr>
            <a:spLocks noGrp="1"/>
          </p:cNvSpPr>
          <p:nvPr>
            <p:ph type="sldNum" sz="quarter" idx="5"/>
          </p:nvPr>
        </p:nvSpPr>
        <p:spPr/>
        <p:txBody>
          <a:bodyPr/>
          <a:lstStyle/>
          <a:p>
            <a:fld id="{D2206834-486D-4FA5-811F-E18BEB3AFD69}" type="slidenum">
              <a:rPr lang="zh-CN" altLang="en-US" smtClean="0"/>
              <a:pPr/>
              <a:t>25</a:t>
            </a:fld>
            <a:endParaRPr lang="zh-CN" altLang="en-US"/>
          </a:p>
        </p:txBody>
      </p:sp>
    </p:spTree>
    <p:extLst>
      <p:ext uri="{BB962C8B-B14F-4D97-AF65-F5344CB8AC3E}">
        <p14:creationId xmlns:p14="http://schemas.microsoft.com/office/powerpoint/2010/main" val="79084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34D0D49-4CFA-4E92-801B-CA7B149FC2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3E2473-2EEA-4C55-B32E-C50075DC3E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98666A-0038-4FC2-A5F2-1265D2FA58D8}"/>
              </a:ext>
            </a:extLst>
          </p:cNvPr>
          <p:cNvSpPr>
            <a:spLocks noGrp="1" noChangeArrowheads="1"/>
          </p:cNvSpPr>
          <p:nvPr>
            <p:ph type="sldNum" sz="quarter" idx="12"/>
          </p:nvPr>
        </p:nvSpPr>
        <p:spPr>
          <a:ln/>
        </p:spPr>
        <p:txBody>
          <a:bodyPr/>
          <a:lstStyle>
            <a:lvl1pPr>
              <a:defRPr/>
            </a:lvl1pPr>
          </a:lstStyle>
          <a:p>
            <a:fld id="{4EF1FBD5-CD7D-43CE-9BBA-CCE4C60551B4}" type="slidenum">
              <a:rPr lang="en-US" altLang="zh-CN"/>
              <a:pPr/>
              <a:t>‹#›</a:t>
            </a:fld>
            <a:endParaRPr lang="en-US" altLang="zh-CN"/>
          </a:p>
        </p:txBody>
      </p:sp>
    </p:spTree>
    <p:extLst>
      <p:ext uri="{BB962C8B-B14F-4D97-AF65-F5344CB8AC3E}">
        <p14:creationId xmlns:p14="http://schemas.microsoft.com/office/powerpoint/2010/main" val="291372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D824E5-5008-43EE-AB14-2A55CCD15E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6E37B55-E414-4E49-A260-2D3DB5D116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0E79867-CAAD-4869-93A6-03EBE92002FC}"/>
              </a:ext>
            </a:extLst>
          </p:cNvPr>
          <p:cNvSpPr>
            <a:spLocks noGrp="1" noChangeArrowheads="1"/>
          </p:cNvSpPr>
          <p:nvPr>
            <p:ph type="sldNum" sz="quarter" idx="12"/>
          </p:nvPr>
        </p:nvSpPr>
        <p:spPr>
          <a:ln/>
        </p:spPr>
        <p:txBody>
          <a:bodyPr/>
          <a:lstStyle>
            <a:lvl1pPr>
              <a:defRPr/>
            </a:lvl1pPr>
          </a:lstStyle>
          <a:p>
            <a:fld id="{32874F4C-C452-40FD-8CA8-4AA2A1929E5C}" type="slidenum">
              <a:rPr lang="en-US" altLang="zh-CN"/>
              <a:pPr/>
              <a:t>‹#›</a:t>
            </a:fld>
            <a:endParaRPr lang="en-US" altLang="zh-CN"/>
          </a:p>
        </p:txBody>
      </p:sp>
    </p:spTree>
    <p:extLst>
      <p:ext uri="{BB962C8B-B14F-4D97-AF65-F5344CB8AC3E}">
        <p14:creationId xmlns:p14="http://schemas.microsoft.com/office/powerpoint/2010/main" val="404377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A777D05-2A3F-4DBC-BE81-B4F500E573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824599A-451A-4228-A8E3-4FE5DAF348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FEDFC0-33D2-4030-A977-7D97FD4BAC74}"/>
              </a:ext>
            </a:extLst>
          </p:cNvPr>
          <p:cNvSpPr>
            <a:spLocks noGrp="1" noChangeArrowheads="1"/>
          </p:cNvSpPr>
          <p:nvPr>
            <p:ph type="sldNum" sz="quarter" idx="12"/>
          </p:nvPr>
        </p:nvSpPr>
        <p:spPr>
          <a:ln/>
        </p:spPr>
        <p:txBody>
          <a:bodyPr/>
          <a:lstStyle>
            <a:lvl1pPr>
              <a:defRPr/>
            </a:lvl1pPr>
          </a:lstStyle>
          <a:p>
            <a:fld id="{60E1C2DE-22A0-4CB1-B6E9-02A5A293A1A9}" type="slidenum">
              <a:rPr lang="en-US" altLang="zh-CN"/>
              <a:pPr/>
              <a:t>‹#›</a:t>
            </a:fld>
            <a:endParaRPr lang="en-US" altLang="zh-CN"/>
          </a:p>
        </p:txBody>
      </p:sp>
    </p:spTree>
    <p:extLst>
      <p:ext uri="{BB962C8B-B14F-4D97-AF65-F5344CB8AC3E}">
        <p14:creationId xmlns:p14="http://schemas.microsoft.com/office/powerpoint/2010/main" val="322170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85AF314-F05A-41ED-80F2-5075B199A0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31FF41-7E24-4494-A3DD-B14D849F85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D2FD28-9A67-4F9B-8352-E2B964DF2307}"/>
              </a:ext>
            </a:extLst>
          </p:cNvPr>
          <p:cNvSpPr>
            <a:spLocks noGrp="1" noChangeArrowheads="1"/>
          </p:cNvSpPr>
          <p:nvPr>
            <p:ph type="sldNum" sz="quarter" idx="12"/>
          </p:nvPr>
        </p:nvSpPr>
        <p:spPr>
          <a:ln/>
        </p:spPr>
        <p:txBody>
          <a:bodyPr/>
          <a:lstStyle>
            <a:lvl1pPr>
              <a:defRPr/>
            </a:lvl1pPr>
          </a:lstStyle>
          <a:p>
            <a:fld id="{AAADDD38-991F-4A2B-801E-1FAC0CA8CBD4}" type="slidenum">
              <a:rPr lang="en-US" altLang="zh-CN"/>
              <a:pPr/>
              <a:t>‹#›</a:t>
            </a:fld>
            <a:endParaRPr lang="en-US" altLang="zh-CN"/>
          </a:p>
        </p:txBody>
      </p:sp>
    </p:spTree>
    <p:extLst>
      <p:ext uri="{BB962C8B-B14F-4D97-AF65-F5344CB8AC3E}">
        <p14:creationId xmlns:p14="http://schemas.microsoft.com/office/powerpoint/2010/main" val="27901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6FA8173-D1B8-4655-BB86-EC356FAFD5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705D81-B974-40B1-AF04-77FC8DA1ED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AA1DAED-EDCA-4D90-8E7F-DF5170DD74D2}"/>
              </a:ext>
            </a:extLst>
          </p:cNvPr>
          <p:cNvSpPr>
            <a:spLocks noGrp="1" noChangeArrowheads="1"/>
          </p:cNvSpPr>
          <p:nvPr>
            <p:ph type="sldNum" sz="quarter" idx="12"/>
          </p:nvPr>
        </p:nvSpPr>
        <p:spPr>
          <a:ln/>
        </p:spPr>
        <p:txBody>
          <a:bodyPr/>
          <a:lstStyle>
            <a:lvl1pPr>
              <a:defRPr/>
            </a:lvl1pPr>
          </a:lstStyle>
          <a:p>
            <a:fld id="{0A7057E4-CB96-4272-82F4-966B2ED2A3C8}" type="slidenum">
              <a:rPr lang="en-US" altLang="zh-CN"/>
              <a:pPr/>
              <a:t>‹#›</a:t>
            </a:fld>
            <a:endParaRPr lang="en-US" altLang="zh-CN"/>
          </a:p>
        </p:txBody>
      </p:sp>
    </p:spTree>
    <p:extLst>
      <p:ext uri="{BB962C8B-B14F-4D97-AF65-F5344CB8AC3E}">
        <p14:creationId xmlns:p14="http://schemas.microsoft.com/office/powerpoint/2010/main" val="294813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644A0B-E814-4A7A-9BA9-A2DCFB5BC3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8F7E8F0-A061-40AB-96AC-D114692FCA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4C44BA-D5C6-4757-BD2A-94AC06128341}"/>
              </a:ext>
            </a:extLst>
          </p:cNvPr>
          <p:cNvSpPr>
            <a:spLocks noGrp="1" noChangeArrowheads="1"/>
          </p:cNvSpPr>
          <p:nvPr>
            <p:ph type="sldNum" sz="quarter" idx="12"/>
          </p:nvPr>
        </p:nvSpPr>
        <p:spPr>
          <a:ln/>
        </p:spPr>
        <p:txBody>
          <a:bodyPr/>
          <a:lstStyle>
            <a:lvl1pPr>
              <a:defRPr/>
            </a:lvl1pPr>
          </a:lstStyle>
          <a:p>
            <a:fld id="{1A30C429-DC78-41D5-BA2B-94D75B7F681F}" type="slidenum">
              <a:rPr lang="en-US" altLang="zh-CN"/>
              <a:pPr/>
              <a:t>‹#›</a:t>
            </a:fld>
            <a:endParaRPr lang="en-US" altLang="zh-CN"/>
          </a:p>
        </p:txBody>
      </p:sp>
    </p:spTree>
    <p:extLst>
      <p:ext uri="{BB962C8B-B14F-4D97-AF65-F5344CB8AC3E}">
        <p14:creationId xmlns:p14="http://schemas.microsoft.com/office/powerpoint/2010/main" val="255272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4D40A31-F644-45CF-899C-E28621D4F2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4A1B81E-6E03-4F0D-86BD-C49B690D7F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A4B9FD0-4508-4ED7-B8C8-6CD85B05131E}"/>
              </a:ext>
            </a:extLst>
          </p:cNvPr>
          <p:cNvSpPr>
            <a:spLocks noGrp="1" noChangeArrowheads="1"/>
          </p:cNvSpPr>
          <p:nvPr>
            <p:ph type="sldNum" sz="quarter" idx="12"/>
          </p:nvPr>
        </p:nvSpPr>
        <p:spPr>
          <a:ln/>
        </p:spPr>
        <p:txBody>
          <a:bodyPr/>
          <a:lstStyle>
            <a:lvl1pPr>
              <a:defRPr/>
            </a:lvl1pPr>
          </a:lstStyle>
          <a:p>
            <a:fld id="{A344A12E-CB9B-42BE-BD91-6E99C18DED6E}" type="slidenum">
              <a:rPr lang="en-US" altLang="zh-CN"/>
              <a:pPr/>
              <a:t>‹#›</a:t>
            </a:fld>
            <a:endParaRPr lang="en-US" altLang="zh-CN"/>
          </a:p>
        </p:txBody>
      </p:sp>
    </p:spTree>
    <p:extLst>
      <p:ext uri="{BB962C8B-B14F-4D97-AF65-F5344CB8AC3E}">
        <p14:creationId xmlns:p14="http://schemas.microsoft.com/office/powerpoint/2010/main" val="7474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350CC4D-43E6-41B1-B8E8-DBE7388943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E8DDB24-EF0C-4ED0-8889-10322B03E6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4B67F11-E63F-4047-AC96-5CF5F575DA8A}"/>
              </a:ext>
            </a:extLst>
          </p:cNvPr>
          <p:cNvSpPr>
            <a:spLocks noGrp="1" noChangeArrowheads="1"/>
          </p:cNvSpPr>
          <p:nvPr>
            <p:ph type="sldNum" sz="quarter" idx="12"/>
          </p:nvPr>
        </p:nvSpPr>
        <p:spPr>
          <a:ln/>
        </p:spPr>
        <p:txBody>
          <a:bodyPr/>
          <a:lstStyle>
            <a:lvl1pPr>
              <a:defRPr/>
            </a:lvl1pPr>
          </a:lstStyle>
          <a:p>
            <a:fld id="{CBBE008D-1DC1-48B1-893B-60391AEF7189}" type="slidenum">
              <a:rPr lang="en-US" altLang="zh-CN"/>
              <a:pPr/>
              <a:t>‹#›</a:t>
            </a:fld>
            <a:endParaRPr lang="en-US" altLang="zh-CN"/>
          </a:p>
        </p:txBody>
      </p:sp>
    </p:spTree>
    <p:extLst>
      <p:ext uri="{BB962C8B-B14F-4D97-AF65-F5344CB8AC3E}">
        <p14:creationId xmlns:p14="http://schemas.microsoft.com/office/powerpoint/2010/main" val="104550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5C27E5-C1DF-4D26-A9AB-CB5BACB4AA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083B6A2-627B-48F6-BBD1-A562FB1300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2972B59-4BA6-4315-BA89-FE003B0B371F}"/>
              </a:ext>
            </a:extLst>
          </p:cNvPr>
          <p:cNvSpPr>
            <a:spLocks noGrp="1" noChangeArrowheads="1"/>
          </p:cNvSpPr>
          <p:nvPr>
            <p:ph type="sldNum" sz="quarter" idx="12"/>
          </p:nvPr>
        </p:nvSpPr>
        <p:spPr>
          <a:ln/>
        </p:spPr>
        <p:txBody>
          <a:bodyPr/>
          <a:lstStyle>
            <a:lvl1pPr>
              <a:defRPr/>
            </a:lvl1pPr>
          </a:lstStyle>
          <a:p>
            <a:fld id="{DBA6C96A-54EC-4A6C-9A48-4552A6B2302A}" type="slidenum">
              <a:rPr lang="en-US" altLang="zh-CN"/>
              <a:pPr/>
              <a:t>‹#›</a:t>
            </a:fld>
            <a:endParaRPr lang="en-US" altLang="zh-CN"/>
          </a:p>
        </p:txBody>
      </p:sp>
    </p:spTree>
    <p:extLst>
      <p:ext uri="{BB962C8B-B14F-4D97-AF65-F5344CB8AC3E}">
        <p14:creationId xmlns:p14="http://schemas.microsoft.com/office/powerpoint/2010/main" val="18742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FC51024-7E18-4E81-A515-C7D3665578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855CD9F-5667-4FCB-9A9B-C916DA1DA8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FBEECBD-2BE5-4840-988B-356433C23299}"/>
              </a:ext>
            </a:extLst>
          </p:cNvPr>
          <p:cNvSpPr>
            <a:spLocks noGrp="1" noChangeArrowheads="1"/>
          </p:cNvSpPr>
          <p:nvPr>
            <p:ph type="sldNum" sz="quarter" idx="12"/>
          </p:nvPr>
        </p:nvSpPr>
        <p:spPr>
          <a:ln/>
        </p:spPr>
        <p:txBody>
          <a:bodyPr/>
          <a:lstStyle>
            <a:lvl1pPr>
              <a:defRPr/>
            </a:lvl1pPr>
          </a:lstStyle>
          <a:p>
            <a:fld id="{710AD619-0852-4F9C-B27B-4A03E337EFDC}" type="slidenum">
              <a:rPr lang="en-US" altLang="zh-CN"/>
              <a:pPr/>
              <a:t>‹#›</a:t>
            </a:fld>
            <a:endParaRPr lang="en-US" altLang="zh-CN"/>
          </a:p>
        </p:txBody>
      </p:sp>
    </p:spTree>
    <p:extLst>
      <p:ext uri="{BB962C8B-B14F-4D97-AF65-F5344CB8AC3E}">
        <p14:creationId xmlns:p14="http://schemas.microsoft.com/office/powerpoint/2010/main" val="376912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25318D-B49D-4EA7-802C-4D439CACC0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4A66EE2-A91A-4F4C-9421-327062C629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5A68D5E-C47B-4DA0-8DA2-35C3A932A92E}"/>
              </a:ext>
            </a:extLst>
          </p:cNvPr>
          <p:cNvSpPr>
            <a:spLocks noGrp="1" noChangeArrowheads="1"/>
          </p:cNvSpPr>
          <p:nvPr>
            <p:ph type="sldNum" sz="quarter" idx="12"/>
          </p:nvPr>
        </p:nvSpPr>
        <p:spPr>
          <a:ln/>
        </p:spPr>
        <p:txBody>
          <a:bodyPr/>
          <a:lstStyle>
            <a:lvl1pPr>
              <a:defRPr/>
            </a:lvl1pPr>
          </a:lstStyle>
          <a:p>
            <a:fld id="{13ECCE68-50FD-4A49-8D6D-28DB086F1EE6}" type="slidenum">
              <a:rPr lang="en-US" altLang="zh-CN"/>
              <a:pPr/>
              <a:t>‹#›</a:t>
            </a:fld>
            <a:endParaRPr lang="en-US" altLang="zh-CN"/>
          </a:p>
        </p:txBody>
      </p:sp>
    </p:spTree>
    <p:extLst>
      <p:ext uri="{BB962C8B-B14F-4D97-AF65-F5344CB8AC3E}">
        <p14:creationId xmlns:p14="http://schemas.microsoft.com/office/powerpoint/2010/main" val="38103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1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78570B1-5892-4864-B8F7-25D216855F2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63661A9-37FD-4BEC-9E70-02D9A3C93F7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A6F4FE45-3160-4122-9588-958444D63E1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26ABA907-2A0E-4D43-A13D-CC45504B845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5746F5B6-55E7-41C7-B790-20D8465EB42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Arial" panose="020B0604020202020204" pitchFamily="34" charset="0"/>
                <a:ea typeface="宋体" panose="02010600030101010101" pitchFamily="2" charset="-122"/>
              </a:defRPr>
            </a:lvl1pPr>
          </a:lstStyle>
          <a:p>
            <a:fld id="{F4B943D2-CDD7-47F9-8887-E98F80244C9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0" fontAlgn="base" hangingPunct="0">
        <a:spcBef>
          <a:spcPct val="0"/>
        </a:spcBef>
        <a:spcAft>
          <a:spcPct val="0"/>
        </a:spcAft>
        <a:defRPr sz="3000">
          <a:solidFill>
            <a:schemeClr val="tx2"/>
          </a:solidFill>
          <a:latin typeface="+mj-lt"/>
          <a:ea typeface="+mj-ea"/>
          <a:cs typeface="+mj-cs"/>
        </a:defRPr>
      </a:lvl1pPr>
      <a:lvl2pPr algn="ctr" rtl="0" eaLnBrk="0" fontAlgn="base" hangingPunct="0">
        <a:spcBef>
          <a:spcPct val="0"/>
        </a:spcBef>
        <a:spcAft>
          <a:spcPct val="0"/>
        </a:spcAft>
        <a:defRPr sz="3000">
          <a:solidFill>
            <a:schemeClr val="tx2"/>
          </a:solidFill>
          <a:latin typeface="Georgia" pitchFamily="18" charset="0"/>
        </a:defRPr>
      </a:lvl2pPr>
      <a:lvl3pPr algn="ctr" rtl="0" eaLnBrk="0" fontAlgn="base" hangingPunct="0">
        <a:spcBef>
          <a:spcPct val="0"/>
        </a:spcBef>
        <a:spcAft>
          <a:spcPct val="0"/>
        </a:spcAft>
        <a:defRPr sz="3000">
          <a:solidFill>
            <a:schemeClr val="tx2"/>
          </a:solidFill>
          <a:latin typeface="Georgia" pitchFamily="18" charset="0"/>
        </a:defRPr>
      </a:lvl3pPr>
      <a:lvl4pPr algn="ctr" rtl="0" eaLnBrk="0" fontAlgn="base" hangingPunct="0">
        <a:spcBef>
          <a:spcPct val="0"/>
        </a:spcBef>
        <a:spcAft>
          <a:spcPct val="0"/>
        </a:spcAft>
        <a:defRPr sz="3000">
          <a:solidFill>
            <a:schemeClr val="tx2"/>
          </a:solidFill>
          <a:latin typeface="Georgia" pitchFamily="18" charset="0"/>
        </a:defRPr>
      </a:lvl4pPr>
      <a:lvl5pPr algn="ctr" rtl="0" eaLnBrk="0" fontAlgn="base" hangingPunct="0">
        <a:spcBef>
          <a:spcPct val="0"/>
        </a:spcBef>
        <a:spcAft>
          <a:spcPct val="0"/>
        </a:spcAft>
        <a:defRPr sz="3000">
          <a:solidFill>
            <a:schemeClr val="tx2"/>
          </a:solidFill>
          <a:latin typeface="Georgia" pitchFamily="18" charset="0"/>
        </a:defRPr>
      </a:lvl5pPr>
      <a:lvl6pPr marL="457200" algn="ctr" rtl="0" fontAlgn="base">
        <a:spcBef>
          <a:spcPct val="0"/>
        </a:spcBef>
        <a:spcAft>
          <a:spcPct val="0"/>
        </a:spcAft>
        <a:defRPr sz="3000">
          <a:solidFill>
            <a:schemeClr val="tx2"/>
          </a:solidFill>
          <a:latin typeface="Georgia" pitchFamily="18" charset="0"/>
        </a:defRPr>
      </a:lvl6pPr>
      <a:lvl7pPr marL="914400" algn="ctr" rtl="0" fontAlgn="base">
        <a:spcBef>
          <a:spcPct val="0"/>
        </a:spcBef>
        <a:spcAft>
          <a:spcPct val="0"/>
        </a:spcAft>
        <a:defRPr sz="3000">
          <a:solidFill>
            <a:schemeClr val="tx2"/>
          </a:solidFill>
          <a:latin typeface="Georgia" pitchFamily="18" charset="0"/>
        </a:defRPr>
      </a:lvl7pPr>
      <a:lvl8pPr marL="1371600" algn="ctr" rtl="0" fontAlgn="base">
        <a:spcBef>
          <a:spcPct val="0"/>
        </a:spcBef>
        <a:spcAft>
          <a:spcPct val="0"/>
        </a:spcAft>
        <a:defRPr sz="3000">
          <a:solidFill>
            <a:schemeClr val="tx2"/>
          </a:solidFill>
          <a:latin typeface="Georgia" pitchFamily="18" charset="0"/>
        </a:defRPr>
      </a:lvl8pPr>
      <a:lvl9pPr marL="1828800" algn="ctr" rtl="0" fontAlgn="base">
        <a:spcBef>
          <a:spcPct val="0"/>
        </a:spcBef>
        <a:spcAft>
          <a:spcPct val="0"/>
        </a:spcAft>
        <a:defRPr sz="3000">
          <a:solidFill>
            <a:schemeClr val="tx2"/>
          </a:solidFill>
          <a:latin typeface="Georgia" pitchFamily="18"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mn-lt"/>
        </a:defRPr>
      </a:lvl2pPr>
      <a:lvl3pPr marL="1143000" indent="-228600" algn="l" rtl="0" eaLnBrk="0" fontAlgn="base" hangingPunct="0">
        <a:spcBef>
          <a:spcPct val="20000"/>
        </a:spcBef>
        <a:spcAft>
          <a:spcPct val="0"/>
        </a:spcAft>
        <a:buChar char="•"/>
        <a:defRPr sz="3000">
          <a:solidFill>
            <a:schemeClr val="tx1"/>
          </a:solidFill>
          <a:latin typeface="+mn-lt"/>
        </a:defRPr>
      </a:lvl3pPr>
      <a:lvl4pPr marL="1600200" indent="-228600" algn="l" rtl="0" eaLnBrk="0" fontAlgn="base" hangingPunct="0">
        <a:spcBef>
          <a:spcPct val="20000"/>
        </a:spcBef>
        <a:spcAft>
          <a:spcPct val="0"/>
        </a:spcAft>
        <a:buChar char="–"/>
        <a:defRPr sz="3000">
          <a:solidFill>
            <a:schemeClr val="tx1"/>
          </a:solidFill>
          <a:latin typeface="+mn-lt"/>
        </a:defRPr>
      </a:lvl4pPr>
      <a:lvl5pPr marL="2057400" indent="-228600" algn="l" rtl="0" eaLnBrk="0" fontAlgn="base" hangingPunct="0">
        <a:spcBef>
          <a:spcPct val="20000"/>
        </a:spcBef>
        <a:spcAft>
          <a:spcPct val="0"/>
        </a:spcAft>
        <a:buChar char="»"/>
        <a:defRPr sz="3000">
          <a:solidFill>
            <a:schemeClr val="tx1"/>
          </a:solidFill>
          <a:latin typeface="+mn-lt"/>
        </a:defRPr>
      </a:lvl5pPr>
      <a:lvl6pPr marL="2514600" indent="-228600" algn="l" rtl="0" fontAlgn="base">
        <a:spcBef>
          <a:spcPct val="20000"/>
        </a:spcBef>
        <a:spcAft>
          <a:spcPct val="0"/>
        </a:spcAft>
        <a:buChar char="»"/>
        <a:defRPr sz="3000">
          <a:solidFill>
            <a:schemeClr val="tx1"/>
          </a:solidFill>
          <a:latin typeface="+mn-lt"/>
        </a:defRPr>
      </a:lvl6pPr>
      <a:lvl7pPr marL="2971800" indent="-228600" algn="l" rtl="0" fontAlgn="base">
        <a:spcBef>
          <a:spcPct val="20000"/>
        </a:spcBef>
        <a:spcAft>
          <a:spcPct val="0"/>
        </a:spcAft>
        <a:buChar char="»"/>
        <a:defRPr sz="3000">
          <a:solidFill>
            <a:schemeClr val="tx1"/>
          </a:solidFill>
          <a:latin typeface="+mn-lt"/>
        </a:defRPr>
      </a:lvl7pPr>
      <a:lvl8pPr marL="3429000" indent="-228600" algn="l" rtl="0" fontAlgn="base">
        <a:spcBef>
          <a:spcPct val="20000"/>
        </a:spcBef>
        <a:spcAft>
          <a:spcPct val="0"/>
        </a:spcAft>
        <a:buChar char="»"/>
        <a:defRPr sz="3000">
          <a:solidFill>
            <a:schemeClr val="tx1"/>
          </a:solidFill>
          <a:latin typeface="+mn-lt"/>
        </a:defRPr>
      </a:lvl8pPr>
      <a:lvl9pPr marL="3886200" indent="-228600" algn="l" rtl="0" fontAlgn="base">
        <a:spcBef>
          <a:spcPct val="20000"/>
        </a:spcBef>
        <a:spcAft>
          <a:spcPct val="0"/>
        </a:spcAft>
        <a:buChar char="»"/>
        <a:defRPr sz="3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29000">
              <a:schemeClr val="accent3">
                <a:lumMod val="97000"/>
                <a:lumOff val="3000"/>
                <a:alpha val="46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47BD80-286C-4A91-B7E8-004875BDF14A}"/>
              </a:ext>
            </a:extLst>
          </p:cNvPr>
          <p:cNvPicPr>
            <a:picLocks noChangeAspect="1"/>
          </p:cNvPicPr>
          <p:nvPr/>
        </p:nvPicPr>
        <p:blipFill>
          <a:blip r:embed="rId3"/>
          <a:stretch>
            <a:fillRect/>
          </a:stretch>
        </p:blipFill>
        <p:spPr>
          <a:xfrm>
            <a:off x="6814307" y="5987763"/>
            <a:ext cx="2353260" cy="749873"/>
          </a:xfrm>
          <a:prstGeom prst="rect">
            <a:avLst/>
          </a:prstGeom>
        </p:spPr>
      </p:pic>
      <p:sp>
        <p:nvSpPr>
          <p:cNvPr id="2051" name="Rectangle 3">
            <a:extLst>
              <a:ext uri="{FF2B5EF4-FFF2-40B4-BE49-F238E27FC236}">
                <a16:creationId xmlns:a16="http://schemas.microsoft.com/office/drawing/2014/main" id="{1263BA7C-97A8-4DF9-B0AD-5038295E4422}"/>
              </a:ext>
            </a:extLst>
          </p:cNvPr>
          <p:cNvSpPr>
            <a:spLocks noGrp="1" noChangeArrowheads="1"/>
          </p:cNvSpPr>
          <p:nvPr>
            <p:ph type="ctrTitle"/>
          </p:nvPr>
        </p:nvSpPr>
        <p:spPr>
          <a:xfrm>
            <a:off x="1752600" y="1828800"/>
            <a:ext cx="6019800" cy="2819400"/>
          </a:xfrm>
        </p:spPr>
        <p:txBody>
          <a:bodyPr/>
          <a:lstStyle/>
          <a:p>
            <a:pPr algn="l" eaLnBrk="1" hangingPunct="1"/>
            <a:r>
              <a:rPr lang="zh-CN" altLang="en-US" sz="5400" dirty="0">
                <a:latin typeface="等线 Light" panose="02010600030101010101" pitchFamily="2" charset="-122"/>
                <a:ea typeface="等线 Light" panose="02010600030101010101" pitchFamily="2" charset="-122"/>
              </a:rPr>
              <a:t>数字逻辑串讲</a:t>
            </a:r>
            <a:br>
              <a:rPr lang="en-US" altLang="zh-CN" sz="5400" dirty="0">
                <a:latin typeface="等线 Light" panose="02010600030101010101" pitchFamily="2" charset="-122"/>
                <a:ea typeface="等线 Light" panose="02010600030101010101" pitchFamily="2" charset="-122"/>
              </a:rPr>
            </a:br>
            <a:br>
              <a:rPr lang="en-US" altLang="zh-CN" sz="5400" dirty="0">
                <a:latin typeface="等线 Light" panose="02010600030101010101" pitchFamily="2" charset="-122"/>
                <a:ea typeface="等线 Light" panose="02010600030101010101" pitchFamily="2" charset="-122"/>
              </a:rPr>
            </a:br>
            <a:r>
              <a:rPr lang="en-US" altLang="zh-CN" sz="5400" dirty="0">
                <a:latin typeface="等线 Light" panose="02010600030101010101" pitchFamily="2" charset="-122"/>
                <a:ea typeface="等线 Light" panose="02010600030101010101" pitchFamily="2" charset="-122"/>
              </a:rPr>
              <a:t>		</a:t>
            </a:r>
            <a:r>
              <a:rPr lang="zh-CN" altLang="en-US" sz="3600" dirty="0">
                <a:latin typeface="等线 Light" panose="02010600030101010101" pitchFamily="2" charset="-122"/>
                <a:ea typeface="等线 Light" panose="02010600030101010101" pitchFamily="2" charset="-122"/>
              </a:rPr>
              <a:t>信安</a:t>
            </a:r>
            <a:r>
              <a:rPr lang="en-US" altLang="zh-CN" sz="3600" dirty="0">
                <a:latin typeface="等线 Light" panose="02010600030101010101" pitchFamily="2" charset="-122"/>
                <a:ea typeface="等线 Light" panose="02010600030101010101" pitchFamily="2" charset="-122"/>
              </a:rPr>
              <a:t>171 </a:t>
            </a:r>
            <a:r>
              <a:rPr lang="zh-CN" altLang="en-US" sz="3600" dirty="0">
                <a:latin typeface="等线 Light" panose="02010600030101010101" pitchFamily="2" charset="-122"/>
                <a:ea typeface="等线 Light" panose="02010600030101010101" pitchFamily="2" charset="-122"/>
              </a:rPr>
              <a:t>刘朴淳</a:t>
            </a:r>
            <a:endParaRPr lang="en-US" altLang="zh-CN" sz="5400" dirty="0">
              <a:latin typeface="等线 Light" panose="02010600030101010101" pitchFamily="2" charset="-122"/>
              <a:ea typeface="等线 Light"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AEBB882-6316-4E78-9E39-E6E690206298}"/>
              </a:ext>
            </a:extLst>
          </p:cNvPr>
          <p:cNvSpPr/>
          <p:nvPr/>
        </p:nvSpPr>
        <p:spPr>
          <a:xfrm>
            <a:off x="304800" y="228600"/>
            <a:ext cx="8534400" cy="6124754"/>
          </a:xfrm>
          <a:prstGeom prst="rect">
            <a:avLst/>
          </a:prstGeom>
        </p:spPr>
        <p:txBody>
          <a:bodyPr wrap="square">
            <a:spAutoFit/>
          </a:bodyPr>
          <a:lstStyle/>
          <a:p>
            <a:r>
              <a:rPr lang="zh-CN" altLang="en-US" sz="2800" b="0" dirty="0">
                <a:latin typeface="等线 Light" panose="02010600030101010101" pitchFamily="2" charset="-122"/>
                <a:ea typeface="等线 Light" panose="02010600030101010101" pitchFamily="2" charset="-122"/>
              </a:rPr>
              <a:t>下列 _</a:t>
            </a:r>
            <a:r>
              <a:rPr lang="en-US" altLang="zh-CN" sz="2800" b="0" dirty="0">
                <a:latin typeface="等线 Light" panose="02010600030101010101" pitchFamily="2" charset="-122"/>
                <a:ea typeface="等线 Light" panose="02010600030101010101" pitchFamily="2" charset="-122"/>
              </a:rPr>
              <a:t>__</a:t>
            </a:r>
            <a:r>
              <a:rPr lang="zh-CN" altLang="en-US" sz="2800" b="0" dirty="0">
                <a:latin typeface="等线 Light" panose="02010600030101010101" pitchFamily="2" charset="-122"/>
                <a:ea typeface="等线 Light" panose="02010600030101010101" pitchFamily="2" charset="-122"/>
              </a:rPr>
              <a:t>___ 流程是正确的基于 EDA 软件的 FPGA / CPLD 设计流程。</a:t>
            </a:r>
            <a:endParaRPr lang="en-US" altLang="zh-CN" sz="2800" b="0" dirty="0">
              <a:latin typeface="等线 Light" panose="02010600030101010101" pitchFamily="2" charset="-122"/>
              <a:ea typeface="等线 Light" panose="02010600030101010101" pitchFamily="2" charset="-122"/>
            </a:endParaRPr>
          </a:p>
          <a:p>
            <a:endParaRPr lang="zh-CN" altLang="en-US" sz="2800" b="0" dirty="0">
              <a:latin typeface="等线 Light" panose="02010600030101010101" pitchFamily="2" charset="-122"/>
              <a:ea typeface="等线 Light" panose="02010600030101010101" pitchFamily="2" charset="-122"/>
            </a:endParaRPr>
          </a:p>
          <a:p>
            <a:r>
              <a:rPr lang="zh-CN" altLang="en-US" sz="2800" b="0" dirty="0">
                <a:latin typeface="等线 Light" panose="02010600030101010101" pitchFamily="2" charset="-122"/>
                <a:ea typeface="等线 Light" panose="02010600030101010101" pitchFamily="2" charset="-122"/>
              </a:rPr>
              <a:t>A、原理图 /HDL 文本输入→适配→综合→功能仿真→编程下载→硬件测试</a:t>
            </a:r>
            <a:endParaRPr lang="en-US" altLang="zh-CN" sz="2800" b="0" dirty="0">
              <a:latin typeface="等线 Light" panose="02010600030101010101" pitchFamily="2" charset="-122"/>
              <a:ea typeface="等线 Light" panose="02010600030101010101" pitchFamily="2" charset="-122"/>
            </a:endParaRPr>
          </a:p>
          <a:p>
            <a:endParaRPr lang="zh-CN" altLang="en-US" sz="2800" b="0" dirty="0">
              <a:latin typeface="等线 Light" panose="02010600030101010101" pitchFamily="2" charset="-122"/>
              <a:ea typeface="等线 Light" panose="02010600030101010101" pitchFamily="2" charset="-122"/>
            </a:endParaRPr>
          </a:p>
          <a:p>
            <a:r>
              <a:rPr lang="zh-CN" altLang="en-US" sz="2800" b="0" dirty="0">
                <a:latin typeface="等线 Light" panose="02010600030101010101" pitchFamily="2" charset="-122"/>
                <a:ea typeface="等线 Light" panose="02010600030101010101" pitchFamily="2" charset="-122"/>
              </a:rPr>
              <a:t>B、原理图 /HDL 文本输入→功能仿真→综合→适配→编程下载→硬件测试</a:t>
            </a:r>
            <a:endParaRPr lang="en-US" altLang="zh-CN" sz="2800" b="0" dirty="0">
              <a:latin typeface="等线 Light" panose="02010600030101010101" pitchFamily="2" charset="-122"/>
              <a:ea typeface="等线 Light" panose="02010600030101010101" pitchFamily="2" charset="-122"/>
            </a:endParaRPr>
          </a:p>
          <a:p>
            <a:endParaRPr lang="zh-CN" altLang="en-US" sz="2800" b="0" dirty="0">
              <a:latin typeface="等线 Light" panose="02010600030101010101" pitchFamily="2" charset="-122"/>
              <a:ea typeface="等线 Light" panose="02010600030101010101" pitchFamily="2" charset="-122"/>
            </a:endParaRPr>
          </a:p>
          <a:p>
            <a:r>
              <a:rPr lang="zh-CN" altLang="en-US" sz="2800" b="0" dirty="0">
                <a:latin typeface="等线 Light" panose="02010600030101010101" pitchFamily="2" charset="-122"/>
                <a:ea typeface="等线 Light" panose="02010600030101010101" pitchFamily="2" charset="-122"/>
              </a:rPr>
              <a:t>C、原理图 /HDL 文本输入→功能仿真→综合→编程下载→适配→硬件测试</a:t>
            </a:r>
            <a:endParaRPr lang="en-US" altLang="zh-CN" sz="2800" b="0" dirty="0">
              <a:latin typeface="等线 Light" panose="02010600030101010101" pitchFamily="2" charset="-122"/>
              <a:ea typeface="等线 Light" panose="02010600030101010101" pitchFamily="2" charset="-122"/>
            </a:endParaRPr>
          </a:p>
          <a:p>
            <a:endParaRPr lang="zh-CN" altLang="en-US" sz="2800" b="0" dirty="0">
              <a:latin typeface="等线 Light" panose="02010600030101010101" pitchFamily="2" charset="-122"/>
              <a:ea typeface="等线 Light" panose="02010600030101010101" pitchFamily="2" charset="-122"/>
            </a:endParaRPr>
          </a:p>
          <a:p>
            <a:r>
              <a:rPr lang="zh-CN" altLang="en-US" sz="2800" b="0" dirty="0">
                <a:latin typeface="等线 Light" panose="02010600030101010101" pitchFamily="2" charset="-122"/>
                <a:ea typeface="等线 Light" panose="02010600030101010101" pitchFamily="2" charset="-122"/>
              </a:rPr>
              <a:t>D、原理图 /HDL 文本输入→功能仿真→适配→编程下载→综合→硬件测试</a:t>
            </a:r>
          </a:p>
        </p:txBody>
      </p:sp>
    </p:spTree>
    <p:extLst>
      <p:ext uri="{BB962C8B-B14F-4D97-AF65-F5344CB8AC3E}">
        <p14:creationId xmlns:p14="http://schemas.microsoft.com/office/powerpoint/2010/main" val="240802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6">
            <a:extLst>
              <a:ext uri="{FF2B5EF4-FFF2-40B4-BE49-F238E27FC236}">
                <a16:creationId xmlns:a16="http://schemas.microsoft.com/office/drawing/2014/main" id="{C073D61D-C85C-49AE-9B38-75C39A2B6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622" r="15126"/>
          <a:stretch/>
        </p:blipFill>
        <p:spPr bwMode="auto">
          <a:xfrm>
            <a:off x="6400800" y="1571"/>
            <a:ext cx="2743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7AD4D0C-E96C-4289-9198-656C747E7CD8}"/>
              </a:ext>
            </a:extLst>
          </p:cNvPr>
          <p:cNvSpPr txBox="1"/>
          <p:nvPr/>
        </p:nvSpPr>
        <p:spPr>
          <a:xfrm>
            <a:off x="304800" y="76200"/>
            <a:ext cx="6324600" cy="6494085"/>
          </a:xfrm>
          <a:prstGeom prst="rect">
            <a:avLst/>
          </a:prstGeom>
          <a:noFill/>
        </p:spPr>
        <p:txBody>
          <a:bodyPr wrap="square" rtlCol="0">
            <a:spAutoFit/>
          </a:bodyPr>
          <a:lstStyle/>
          <a:p>
            <a:r>
              <a:rPr lang="en-US" altLang="zh-CN" sz="3200" dirty="0">
                <a:latin typeface="等线 Light" panose="02010600030101010101" pitchFamily="2" charset="-122"/>
                <a:ea typeface="等线 Light" panose="02010600030101010101" pitchFamily="2" charset="-122"/>
              </a:rPr>
              <a:t>HDL</a:t>
            </a:r>
            <a:r>
              <a:rPr lang="en-US" altLang="zh-CN" sz="3200" b="0" dirty="0">
                <a:latin typeface="等线 Light" panose="02010600030101010101" pitchFamily="2" charset="-122"/>
                <a:ea typeface="等线 Light" panose="02010600030101010101" pitchFamily="2" charset="-122"/>
              </a:rPr>
              <a:t>——</a:t>
            </a:r>
            <a:r>
              <a:rPr lang="zh-CN" altLang="en-US" sz="3200" b="0" dirty="0">
                <a:latin typeface="等线 Light" panose="02010600030101010101" pitchFamily="2" charset="-122"/>
                <a:ea typeface="等线 Light" panose="02010600030101010101" pitchFamily="2" charset="-122"/>
              </a:rPr>
              <a:t>硬件描述语言</a:t>
            </a:r>
            <a:endParaRPr lang="en-US" altLang="zh-CN" sz="3200" b="0" dirty="0">
              <a:latin typeface="等线 Light" panose="02010600030101010101" pitchFamily="2" charset="-122"/>
              <a:ea typeface="等线 Light" panose="02010600030101010101" pitchFamily="2" charset="-122"/>
            </a:endParaRPr>
          </a:p>
          <a:p>
            <a:r>
              <a:rPr lang="en-US" altLang="zh-CN" sz="3200" b="0" dirty="0">
                <a:latin typeface="等线 Light" panose="02010600030101010101" pitchFamily="2" charset="-122"/>
                <a:ea typeface="等线 Light" panose="02010600030101010101" pitchFamily="2" charset="-122"/>
              </a:rPr>
              <a:t>Verilog HDL</a:t>
            </a:r>
            <a:r>
              <a:rPr lang="zh-CN" altLang="en-US" sz="3200" b="0" dirty="0">
                <a:latin typeface="等线 Light" panose="02010600030101010101" pitchFamily="2" charset="-122"/>
                <a:ea typeface="等线 Light" panose="02010600030101010101" pitchFamily="2" charset="-122"/>
              </a:rPr>
              <a:t>、</a:t>
            </a:r>
            <a:r>
              <a:rPr lang="en-US" altLang="zh-CN" sz="3200" b="0" dirty="0">
                <a:latin typeface="等线 Light" panose="02010600030101010101" pitchFamily="2" charset="-122"/>
                <a:ea typeface="等线 Light" panose="02010600030101010101" pitchFamily="2" charset="-122"/>
              </a:rPr>
              <a:t>VHDL</a:t>
            </a:r>
          </a:p>
          <a:p>
            <a:endParaRPr lang="en-US" altLang="zh-CN" sz="3200" b="0" dirty="0">
              <a:latin typeface="等线 Light" panose="02010600030101010101" pitchFamily="2" charset="-122"/>
              <a:ea typeface="等线 Light" panose="02010600030101010101" pitchFamily="2" charset="-122"/>
            </a:endParaRPr>
          </a:p>
          <a:p>
            <a:r>
              <a:rPr lang="zh-CN" altLang="en-US" sz="3200" b="0" dirty="0">
                <a:latin typeface="等线 Light" panose="02010600030101010101" pitchFamily="2" charset="-122"/>
                <a:ea typeface="等线 Light" panose="02010600030101010101" pitchFamily="2" charset="-122"/>
              </a:rPr>
              <a:t>具有特殊结构能够对硬件逻辑电路的功能进行描述的一种高级编程语言</a:t>
            </a:r>
            <a:endParaRPr lang="en-US" altLang="zh-CN" sz="3200" b="0" dirty="0">
              <a:latin typeface="等线 Light" panose="02010600030101010101" pitchFamily="2" charset="-122"/>
              <a:ea typeface="等线 Light" panose="02010600030101010101" pitchFamily="2" charset="-122"/>
            </a:endParaRPr>
          </a:p>
          <a:p>
            <a:endParaRPr lang="en-US" altLang="zh-CN" sz="3200" b="0" dirty="0">
              <a:latin typeface="等线 Light" panose="02010600030101010101" pitchFamily="2" charset="-122"/>
              <a:ea typeface="等线 Light" panose="02010600030101010101" pitchFamily="2" charset="-122"/>
            </a:endParaRPr>
          </a:p>
          <a:p>
            <a:r>
              <a:rPr lang="zh-CN" altLang="en-US" sz="3200" dirty="0">
                <a:latin typeface="等线 Light" panose="02010600030101010101" pitchFamily="2" charset="-122"/>
                <a:ea typeface="等线 Light" panose="02010600030101010101" pitchFamily="2" charset="-122"/>
              </a:rPr>
              <a:t>综合</a:t>
            </a:r>
            <a:r>
              <a:rPr lang="en-US" altLang="zh-CN" sz="3200" dirty="0">
                <a:latin typeface="等线 Light" panose="02010600030101010101" pitchFamily="2" charset="-122"/>
                <a:ea typeface="等线 Light" panose="02010600030101010101" pitchFamily="2" charset="-122"/>
              </a:rPr>
              <a:t>:</a:t>
            </a:r>
            <a:r>
              <a:rPr lang="zh-CN" altLang="en-US" sz="3200" b="0" dirty="0">
                <a:latin typeface="等线 Light" panose="02010600030101010101" pitchFamily="2" charset="-122"/>
                <a:ea typeface="等线 Light" panose="02010600030101010101" pitchFamily="2" charset="-122"/>
              </a:rPr>
              <a:t>从真值表产生逻辑电路的过程</a:t>
            </a:r>
            <a:endParaRPr lang="en-US" altLang="zh-CN" sz="3200" b="0" dirty="0">
              <a:latin typeface="等线 Light" panose="02010600030101010101" pitchFamily="2" charset="-122"/>
              <a:ea typeface="等线 Light" panose="02010600030101010101" pitchFamily="2" charset="-122"/>
            </a:endParaRPr>
          </a:p>
          <a:p>
            <a:endParaRPr lang="en-US" altLang="zh-CN" sz="3200" b="0" dirty="0">
              <a:latin typeface="等线 Light" panose="02010600030101010101" pitchFamily="2" charset="-122"/>
              <a:ea typeface="等线 Light" panose="02010600030101010101" pitchFamily="2" charset="-122"/>
            </a:endParaRPr>
          </a:p>
          <a:p>
            <a:r>
              <a:rPr lang="zh-CN" altLang="en-US" sz="3200" dirty="0">
                <a:latin typeface="等线 Light" panose="02010600030101010101" pitchFamily="2" charset="-122"/>
                <a:ea typeface="等线 Light" panose="02010600030101010101" pitchFamily="2" charset="-122"/>
              </a:rPr>
              <a:t>面向</a:t>
            </a:r>
            <a:r>
              <a:rPr lang="en-US" altLang="zh-CN" sz="3200" dirty="0">
                <a:latin typeface="等线 Light" panose="02010600030101010101" pitchFamily="2" charset="-122"/>
                <a:ea typeface="等线 Light" panose="02010600030101010101" pitchFamily="2" charset="-122"/>
              </a:rPr>
              <a:t>RTL——</a:t>
            </a:r>
            <a:r>
              <a:rPr lang="zh-CN" altLang="en-US" sz="3200" dirty="0">
                <a:latin typeface="等线 Light" panose="02010600030101010101" pitchFamily="2" charset="-122"/>
                <a:ea typeface="等线 Light" panose="02010600030101010101" pitchFamily="2" charset="-122"/>
              </a:rPr>
              <a:t>目标：可综合</a:t>
            </a:r>
            <a:endParaRPr lang="en-US" altLang="zh-CN" sz="3200" dirty="0">
              <a:latin typeface="等线 Light" panose="02010600030101010101" pitchFamily="2" charset="-122"/>
              <a:ea typeface="等线 Light" panose="02010600030101010101" pitchFamily="2" charset="-122"/>
            </a:endParaRPr>
          </a:p>
          <a:p>
            <a:endParaRPr lang="en-US" altLang="zh-CN" sz="3200" dirty="0">
              <a:latin typeface="等线 Light" panose="02010600030101010101" pitchFamily="2" charset="-122"/>
              <a:ea typeface="等线 Light" panose="02010600030101010101" pitchFamily="2" charset="-122"/>
            </a:endParaRPr>
          </a:p>
          <a:p>
            <a:r>
              <a:rPr lang="zh-CN" altLang="en-US" sz="3200" dirty="0">
                <a:latin typeface="等线 Light" panose="02010600030101010101" pitchFamily="2" charset="-122"/>
                <a:ea typeface="等线 Light" panose="02010600030101010101" pitchFamily="2" charset="-122"/>
              </a:rPr>
              <a:t>并行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D7B5D1-7224-4925-862E-9C4F8410F5A5}"/>
              </a:ext>
            </a:extLst>
          </p:cNvPr>
          <p:cNvPicPr>
            <a:picLocks noChangeAspect="1"/>
          </p:cNvPicPr>
          <p:nvPr/>
        </p:nvPicPr>
        <p:blipFill rotWithShape="1">
          <a:blip r:embed="rId2"/>
          <a:srcRect l="7639"/>
          <a:stretch/>
        </p:blipFill>
        <p:spPr>
          <a:xfrm>
            <a:off x="342900" y="2819400"/>
            <a:ext cx="8458200" cy="899160"/>
          </a:xfrm>
          <a:prstGeom prst="rect">
            <a:avLst/>
          </a:prstGeom>
        </p:spPr>
      </p:pic>
    </p:spTree>
    <p:extLst>
      <p:ext uri="{BB962C8B-B14F-4D97-AF65-F5344CB8AC3E}">
        <p14:creationId xmlns:p14="http://schemas.microsoft.com/office/powerpoint/2010/main" val="305006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23708B-BAA8-4D0F-B3D1-5F19FC30D946}"/>
              </a:ext>
            </a:extLst>
          </p:cNvPr>
          <p:cNvSpPr txBox="1"/>
          <p:nvPr/>
        </p:nvSpPr>
        <p:spPr>
          <a:xfrm>
            <a:off x="571500" y="533400"/>
            <a:ext cx="8001000" cy="4770537"/>
          </a:xfrm>
          <a:prstGeom prst="rect">
            <a:avLst/>
          </a:prstGeom>
          <a:noFill/>
        </p:spPr>
        <p:txBody>
          <a:bodyPr wrap="square" rtlCol="0">
            <a:spAutoFit/>
          </a:bodyPr>
          <a:lstStyle/>
          <a:p>
            <a:pPr algn="ctr"/>
            <a:r>
              <a:rPr lang="zh-CN" altLang="en-US" b="0" dirty="0">
                <a:latin typeface="等线 Light" panose="02010600030101010101" pitchFamily="2" charset="-122"/>
                <a:ea typeface="等线 Light" panose="02010600030101010101" pitchFamily="2" charset="-122"/>
              </a:rPr>
              <a:t>判断</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en-US" altLang="zh-CN" b="0" dirty="0">
                <a:latin typeface="等线 Light" panose="02010600030101010101" pitchFamily="2" charset="-122"/>
                <a:ea typeface="等线 Light" panose="02010600030101010101" pitchFamily="2" charset="-122"/>
              </a:rPr>
              <a:t>1.</a:t>
            </a:r>
            <a:r>
              <a:rPr lang="zh-CN" altLang="en-US" b="0" dirty="0">
                <a:latin typeface="等线 Light" panose="02010600030101010101" pitchFamily="2" charset="-122"/>
                <a:ea typeface="等线 Light" panose="02010600030101010101" pitchFamily="2" charset="-122"/>
              </a:rPr>
              <a:t>用</a:t>
            </a:r>
            <a:r>
              <a:rPr lang="en-US" altLang="zh-CN" b="0" dirty="0">
                <a:latin typeface="等线 Light" panose="02010600030101010101" pitchFamily="2" charset="-122"/>
                <a:ea typeface="等线 Light" panose="02010600030101010101" pitchFamily="2" charset="-122"/>
              </a:rPr>
              <a:t>HDL</a:t>
            </a:r>
            <a:r>
              <a:rPr lang="zh-CN" altLang="en-US" b="0" dirty="0">
                <a:latin typeface="等线 Light" panose="02010600030101010101" pitchFamily="2" charset="-122"/>
                <a:ea typeface="等线 Light" panose="02010600030101010101" pitchFamily="2" charset="-122"/>
              </a:rPr>
              <a:t>描述数字系统时，最常用的描述层次是</a:t>
            </a:r>
            <a:r>
              <a:rPr lang="en-US" altLang="zh-CN" b="0" dirty="0">
                <a:latin typeface="等线 Light" panose="02010600030101010101" pitchFamily="2" charset="-122"/>
                <a:ea typeface="等线 Light" panose="02010600030101010101" pitchFamily="2" charset="-122"/>
              </a:rPr>
              <a:t>RTL</a:t>
            </a:r>
            <a:r>
              <a:rPr lang="zh-CN" altLang="en-US" b="0" dirty="0">
                <a:latin typeface="等线 Light" panose="02010600030101010101" pitchFamily="2" charset="-122"/>
                <a:ea typeface="等线 Light" panose="02010600030101010101" pitchFamily="2" charset="-122"/>
              </a:rPr>
              <a:t>级（）</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en-US" altLang="zh-CN" b="0" dirty="0">
                <a:latin typeface="等线 Light" panose="02010600030101010101" pitchFamily="2" charset="-122"/>
                <a:ea typeface="等线 Light" panose="02010600030101010101" pitchFamily="2" charset="-122"/>
              </a:rPr>
              <a:t>2.</a:t>
            </a:r>
            <a:r>
              <a:rPr lang="zh-CN" altLang="en-US" b="0" dirty="0">
                <a:latin typeface="等线 Light" panose="02010600030101010101" pitchFamily="2" charset="-122"/>
                <a:ea typeface="等线 Light" panose="02010600030101010101" pitchFamily="2" charset="-122"/>
              </a:rPr>
              <a:t> 不管是</a:t>
            </a:r>
            <a:r>
              <a:rPr lang="en-US" altLang="zh-CN" b="0" dirty="0">
                <a:latin typeface="等线 Light" panose="02010600030101010101" pitchFamily="2" charset="-122"/>
                <a:ea typeface="等线 Light" panose="02010600030101010101" pitchFamily="2" charset="-122"/>
              </a:rPr>
              <a:t>RTL</a:t>
            </a:r>
            <a:r>
              <a:rPr lang="zh-CN" altLang="en-US" b="0" dirty="0">
                <a:latin typeface="等线 Light" panose="02010600030101010101" pitchFamily="2" charset="-122"/>
                <a:ea typeface="等线 Light" panose="02010600030101010101" pitchFamily="2" charset="-122"/>
              </a:rPr>
              <a:t>级还是行为级，都要求被描述的目标有可综合的限制。</a:t>
            </a:r>
            <a:r>
              <a:rPr lang="en-US" altLang="zh-CN" b="0" dirty="0">
                <a:latin typeface="等线 Light" panose="02010600030101010101" pitchFamily="2" charset="-122"/>
                <a:ea typeface="等线 Light" panose="02010600030101010101" pitchFamily="2" charset="-122"/>
              </a:rPr>
              <a:t>()</a:t>
            </a:r>
            <a:endParaRPr lang="zh-CN" altLang="en-US"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77462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B77235-9941-4BD7-B25C-04310E9871BB}"/>
              </a:ext>
            </a:extLst>
          </p:cNvPr>
          <p:cNvSpPr txBox="1"/>
          <p:nvPr/>
        </p:nvSpPr>
        <p:spPr>
          <a:xfrm>
            <a:off x="571500" y="797510"/>
            <a:ext cx="8001000" cy="5262979"/>
          </a:xfrm>
          <a:prstGeom prst="rect">
            <a:avLst/>
          </a:prstGeom>
          <a:noFill/>
        </p:spPr>
        <p:txBody>
          <a:bodyPr wrap="square" rtlCol="0">
            <a:spAutoFit/>
          </a:bodyPr>
          <a:lstStyle/>
          <a:p>
            <a:pPr algn="ctr"/>
            <a:r>
              <a:rPr lang="zh-CN" altLang="en-US" sz="4800" b="0" dirty="0">
                <a:latin typeface="等线 Light" panose="02010600030101010101" pitchFamily="2" charset="-122"/>
                <a:ea typeface="等线 Light" panose="02010600030101010101" pitchFamily="2" charset="-122"/>
              </a:rPr>
              <a:t>同步时序</a:t>
            </a:r>
            <a:endParaRPr lang="en-US" altLang="zh-CN" sz="4800" b="0" dirty="0">
              <a:latin typeface="等线 Light" panose="02010600030101010101" pitchFamily="2" charset="-122"/>
              <a:ea typeface="等线 Light" panose="02010600030101010101" pitchFamily="2" charset="-122"/>
            </a:endParaRPr>
          </a:p>
          <a:p>
            <a:pPr algn="ctr"/>
            <a:r>
              <a:rPr lang="zh-CN" altLang="en-US" sz="4800" b="0" dirty="0">
                <a:latin typeface="等线 Light" panose="02010600030101010101" pitchFamily="2" charset="-122"/>
                <a:ea typeface="等线 Light" panose="02010600030101010101" pitchFamily="2" charset="-122"/>
              </a:rPr>
              <a:t>异步时序</a:t>
            </a:r>
            <a:endParaRPr lang="en-US" altLang="zh-CN" sz="4800" b="0" dirty="0">
              <a:latin typeface="等线 Light" panose="02010600030101010101" pitchFamily="2" charset="-122"/>
              <a:ea typeface="等线 Light" panose="02010600030101010101" pitchFamily="2" charset="-122"/>
            </a:endParaRPr>
          </a:p>
          <a:p>
            <a:pPr algn="ctr"/>
            <a:endParaRPr lang="en-US" altLang="zh-CN" sz="4800" b="0" dirty="0">
              <a:latin typeface="等线 Light" panose="02010600030101010101" pitchFamily="2" charset="-122"/>
              <a:ea typeface="等线 Light" panose="02010600030101010101" pitchFamily="2" charset="-122"/>
            </a:endParaRPr>
          </a:p>
          <a:p>
            <a:pPr algn="ctr"/>
            <a:endParaRPr lang="en-US" altLang="zh-CN" sz="4800" b="0" dirty="0">
              <a:latin typeface="等线 Light" panose="02010600030101010101" pitchFamily="2" charset="-122"/>
              <a:ea typeface="等线 Light" panose="02010600030101010101" pitchFamily="2" charset="-122"/>
            </a:endParaRPr>
          </a:p>
          <a:p>
            <a:pPr algn="ctr"/>
            <a:r>
              <a:rPr lang="zh-CN" altLang="en-US" sz="4800" b="0" dirty="0">
                <a:latin typeface="等线 Light" panose="02010600030101010101" pitchFamily="2" charset="-122"/>
                <a:ea typeface="等线 Light" panose="02010600030101010101" pitchFamily="2" charset="-122"/>
              </a:rPr>
              <a:t>同步复位</a:t>
            </a:r>
            <a:endParaRPr lang="en-US" altLang="zh-CN" sz="4800" b="0" dirty="0">
              <a:latin typeface="等线 Light" panose="02010600030101010101" pitchFamily="2" charset="-122"/>
              <a:ea typeface="等线 Light" panose="02010600030101010101" pitchFamily="2" charset="-122"/>
            </a:endParaRPr>
          </a:p>
          <a:p>
            <a:pPr algn="ctr"/>
            <a:r>
              <a:rPr lang="zh-CN" altLang="en-US" sz="4800" b="0" dirty="0">
                <a:latin typeface="等线 Light" panose="02010600030101010101" pitchFamily="2" charset="-122"/>
                <a:ea typeface="等线 Light" panose="02010600030101010101" pitchFamily="2" charset="-122"/>
              </a:rPr>
              <a:t>异步复位</a:t>
            </a:r>
            <a:endParaRPr lang="en-US" altLang="zh-CN" sz="4800" b="0" dirty="0">
              <a:latin typeface="等线 Light" panose="02010600030101010101" pitchFamily="2" charset="-122"/>
              <a:ea typeface="等线 Light" panose="02010600030101010101" pitchFamily="2" charset="-122"/>
            </a:endParaRPr>
          </a:p>
          <a:p>
            <a:pPr algn="ctr"/>
            <a:endParaRPr lang="zh-CN" altLang="en-US" sz="48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56107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23708B-BAA8-4D0F-B3D1-5F19FC30D946}"/>
              </a:ext>
            </a:extLst>
          </p:cNvPr>
          <p:cNvSpPr txBox="1"/>
          <p:nvPr/>
        </p:nvSpPr>
        <p:spPr>
          <a:xfrm>
            <a:off x="571500" y="381000"/>
            <a:ext cx="8001000" cy="5355312"/>
          </a:xfrm>
          <a:prstGeom prst="rect">
            <a:avLst/>
          </a:prstGeom>
          <a:noFill/>
        </p:spPr>
        <p:txBody>
          <a:bodyPr wrap="square" rtlCol="0">
            <a:spAutoFit/>
          </a:bodyPr>
          <a:lstStyle/>
          <a:p>
            <a:pPr algn="ctr"/>
            <a:r>
              <a:rPr lang="zh-CN" altLang="en-US" b="0" dirty="0">
                <a:latin typeface="等线 Light" panose="02010600030101010101" pitchFamily="2" charset="-122"/>
                <a:ea typeface="等线 Light" panose="02010600030101010101" pitchFamily="2" charset="-122"/>
              </a:rPr>
              <a:t>判断</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zh-CN" altLang="en-US" b="0" dirty="0">
                <a:latin typeface="等线 Light" panose="02010600030101010101" pitchFamily="2" charset="-122"/>
                <a:ea typeface="等线 Light" panose="02010600030101010101" pitchFamily="2" charset="-122"/>
              </a:rPr>
              <a:t>同步时序逻辑和异步时序逻辑的区别是同步时序逻辑的所有触发器变化在同一时钟信号下发生（）</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zh-CN" altLang="en-US" b="0" dirty="0">
                <a:latin typeface="等线 Light" panose="02010600030101010101" pitchFamily="2" charset="-122"/>
                <a:ea typeface="等线 Light" panose="02010600030101010101" pitchFamily="2" charset="-122"/>
              </a:rPr>
              <a:t>锁存器（</a:t>
            </a:r>
            <a:r>
              <a:rPr lang="en-US" altLang="zh-CN" b="0" dirty="0">
                <a:latin typeface="等线 Light" panose="02010600030101010101" pitchFamily="2" charset="-122"/>
                <a:ea typeface="等线 Light" panose="02010600030101010101" pitchFamily="2" charset="-122"/>
              </a:rPr>
              <a:t>Latch</a:t>
            </a:r>
            <a:r>
              <a:rPr lang="zh-CN" altLang="en-US" b="0" dirty="0">
                <a:latin typeface="等线 Light" panose="02010600030101010101" pitchFamily="2" charset="-122"/>
                <a:ea typeface="等线 Light" panose="02010600030101010101" pitchFamily="2" charset="-122"/>
              </a:rPr>
              <a:t>）和触发器的区别是，锁存器是时钟边沿触发的，触发器是电平触发的。（）</a:t>
            </a:r>
            <a:endParaRPr lang="en-US" altLang="zh-CN"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33881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7CC6B-F1E2-4C94-93BA-E14E658C5A4C}"/>
              </a:ext>
            </a:extLst>
          </p:cNvPr>
          <p:cNvSpPr>
            <a:spLocks noGrp="1"/>
          </p:cNvSpPr>
          <p:nvPr>
            <p:ph type="title"/>
          </p:nvPr>
        </p:nvSpPr>
        <p:spPr>
          <a:xfrm>
            <a:off x="457200" y="990600"/>
            <a:ext cx="8229600" cy="5257800"/>
          </a:xfrm>
        </p:spPr>
        <p:txBody>
          <a:bodyPr/>
          <a:lstStyle/>
          <a:p>
            <a:r>
              <a:rPr lang="zh-CN" altLang="en-US" sz="4400" dirty="0">
                <a:latin typeface="等线 Light" panose="02010600030101010101" pitchFamily="2" charset="-122"/>
                <a:ea typeface="等线 Light" panose="02010600030101010101" pitchFamily="2" charset="-122"/>
              </a:rPr>
              <a:t>数字系统功能分类</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数据处理电路和控制电路</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流水线</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endParaRPr lang="zh-CN" altLang="en-US" sz="36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68265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FE3E1-F62A-440F-9B46-C51DAF885AB9}"/>
              </a:ext>
            </a:extLst>
          </p:cNvPr>
          <p:cNvSpPr>
            <a:spLocks noGrp="1"/>
          </p:cNvSpPr>
          <p:nvPr>
            <p:ph type="title"/>
          </p:nvPr>
        </p:nvSpPr>
        <p:spPr>
          <a:xfrm>
            <a:off x="2377440" y="-15041"/>
            <a:ext cx="8229600" cy="5411608"/>
          </a:xfrm>
        </p:spPr>
        <p:txBody>
          <a:bodyPr/>
          <a:lstStyle/>
          <a:p>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always @(</a:t>
            </a:r>
            <a:r>
              <a:rPr lang="en-US" altLang="zh-CN" sz="2400" dirty="0" err="1">
                <a:latin typeface="等线 Light" panose="02010600030101010101" pitchFamily="2" charset="-122"/>
                <a:ea typeface="等线 Light" panose="02010600030101010101" pitchFamily="2" charset="-122"/>
              </a:rPr>
              <a:t>posedge</a:t>
            </a:r>
            <a:r>
              <a:rPr lang="en-US" altLang="zh-CN" sz="2400" dirty="0">
                <a:latin typeface="等线 Light" panose="02010600030101010101" pitchFamily="2" charset="-122"/>
                <a:ea typeface="等线 Light" panose="02010600030101010101" pitchFamily="2" charset="-122"/>
              </a:rPr>
              <a:t> enable)</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begin</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    </a:t>
            </a:r>
            <a:r>
              <a:rPr lang="en-US" altLang="zh-CN" sz="2400" dirty="0" err="1">
                <a:latin typeface="等线 Light" panose="02010600030101010101" pitchFamily="2" charset="-122"/>
                <a:ea typeface="等线 Light" panose="02010600030101010101" pitchFamily="2" charset="-122"/>
              </a:rPr>
              <a:t>tempa</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ina</a:t>
            </a:r>
            <a:r>
              <a:rPr lang="en-US" altLang="zh-CN" sz="2400" dirty="0">
                <a:latin typeface="等线 Light" panose="02010600030101010101" pitchFamily="2" charset="-122"/>
                <a:ea typeface="等线 Light" panose="02010600030101010101" pitchFamily="2" charset="-122"/>
              </a:rPr>
              <a:t>;</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    </a:t>
            </a:r>
            <a:r>
              <a:rPr lang="en-US" altLang="zh-CN" sz="2400" dirty="0" err="1">
                <a:latin typeface="等线 Light" panose="02010600030101010101" pitchFamily="2" charset="-122"/>
                <a:ea typeface="等线 Light" panose="02010600030101010101" pitchFamily="2" charset="-122"/>
              </a:rPr>
              <a:t>tempb</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inb</a:t>
            </a:r>
            <a:r>
              <a:rPr lang="en-US" altLang="zh-CN" sz="2400" dirty="0">
                <a:latin typeface="等线 Light" panose="02010600030101010101" pitchFamily="2" charset="-122"/>
                <a:ea typeface="等线 Light" panose="02010600030101010101" pitchFamily="2" charset="-122"/>
              </a:rPr>
              <a:t>;</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    </a:t>
            </a:r>
            <a:r>
              <a:rPr lang="en-US" altLang="zh-CN" sz="2400" dirty="0" err="1">
                <a:latin typeface="等线 Light" panose="02010600030101010101" pitchFamily="2" charset="-122"/>
                <a:ea typeface="等线 Light" panose="02010600030101010101" pitchFamily="2" charset="-122"/>
              </a:rPr>
              <a:t>tempc</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cin</a:t>
            </a:r>
            <a:r>
              <a:rPr lang="en-US" altLang="zh-CN" sz="2400" dirty="0">
                <a:latin typeface="等线 Light" panose="02010600030101010101" pitchFamily="2" charset="-122"/>
                <a:ea typeface="等线 Light" panose="02010600030101010101" pitchFamily="2" charset="-122"/>
              </a:rPr>
              <a:t>;</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end</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always @(</a:t>
            </a:r>
            <a:r>
              <a:rPr lang="en-US" altLang="zh-CN" sz="2400" dirty="0" err="1">
                <a:latin typeface="等线 Light" panose="02010600030101010101" pitchFamily="2" charset="-122"/>
                <a:ea typeface="等线 Light" panose="02010600030101010101" pitchFamily="2" charset="-122"/>
              </a:rPr>
              <a:t>posedge</a:t>
            </a:r>
            <a:r>
              <a:rPr lang="en-US" altLang="zh-CN" sz="2400" dirty="0">
                <a:latin typeface="等线 Light" panose="02010600030101010101" pitchFamily="2" charset="-122"/>
                <a:ea typeface="等线 Light" panose="02010600030101010101" pitchFamily="2" charset="-122"/>
              </a:rPr>
              <a:t> enable)</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begin</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    {</a:t>
            </a:r>
            <a:r>
              <a:rPr lang="en-US" altLang="zh-CN" sz="2400" dirty="0" err="1">
                <a:latin typeface="等线 Light" panose="02010600030101010101" pitchFamily="2" charset="-122"/>
                <a:ea typeface="等线 Light" panose="02010600030101010101" pitchFamily="2" charset="-122"/>
              </a:rPr>
              <a:t>cout,sum</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tempa</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tempb</a:t>
            </a:r>
            <a:r>
              <a:rPr lang="en-US" altLang="zh-CN" sz="2400" dirty="0">
                <a:latin typeface="等线 Light" panose="02010600030101010101" pitchFamily="2" charset="-122"/>
                <a:ea typeface="等线 Light" panose="02010600030101010101" pitchFamily="2" charset="-122"/>
              </a:rPr>
              <a:t> + </a:t>
            </a:r>
            <a:r>
              <a:rPr lang="en-US" altLang="zh-CN" sz="2400" dirty="0" err="1">
                <a:latin typeface="等线 Light" panose="02010600030101010101" pitchFamily="2" charset="-122"/>
                <a:ea typeface="等线 Light" panose="02010600030101010101" pitchFamily="2" charset="-122"/>
              </a:rPr>
              <a:t>tempc</a:t>
            </a:r>
            <a:r>
              <a:rPr lang="en-US" altLang="zh-CN" sz="2400" dirty="0">
                <a:latin typeface="等线 Light" panose="02010600030101010101" pitchFamily="2" charset="-122"/>
                <a:ea typeface="等线 Light" panose="02010600030101010101" pitchFamily="2" charset="-122"/>
              </a:rPr>
              <a:t>;</a:t>
            </a:r>
            <a:br>
              <a:rPr lang="en-US" altLang="zh-CN" sz="2400" dirty="0">
                <a:latin typeface="等线 Light" panose="02010600030101010101" pitchFamily="2" charset="-122"/>
                <a:ea typeface="等线 Light" panose="02010600030101010101" pitchFamily="2" charset="-122"/>
              </a:rPr>
            </a:br>
            <a:r>
              <a:rPr lang="en-US" altLang="zh-CN" sz="2400" dirty="0">
                <a:latin typeface="等线 Light" panose="02010600030101010101" pitchFamily="2" charset="-122"/>
                <a:ea typeface="等线 Light" panose="02010600030101010101" pitchFamily="2" charset="-122"/>
              </a:rPr>
              <a:t>end</a:t>
            </a:r>
            <a:br>
              <a:rPr lang="en-US" altLang="zh-CN" sz="2400" dirty="0">
                <a:latin typeface="等线 Light" panose="02010600030101010101" pitchFamily="2" charset="-122"/>
                <a:ea typeface="等线 Light" panose="02010600030101010101" pitchFamily="2" charset="-122"/>
              </a:rPr>
            </a:br>
            <a:br>
              <a:rPr lang="en-US" altLang="zh-CN" sz="2400" dirty="0">
                <a:latin typeface="等线 Light" panose="02010600030101010101" pitchFamily="2" charset="-122"/>
                <a:ea typeface="等线 Light" panose="02010600030101010101" pitchFamily="2" charset="-122"/>
              </a:rPr>
            </a:br>
            <a:r>
              <a:rPr lang="en-US" altLang="zh-CN" sz="2400" dirty="0" err="1">
                <a:latin typeface="等线 Light" panose="02010600030101010101" pitchFamily="2" charset="-122"/>
                <a:ea typeface="等线 Light" panose="02010600030101010101" pitchFamily="2" charset="-122"/>
              </a:rPr>
              <a:t>endmodule</a:t>
            </a:r>
            <a:endParaRPr lang="zh-CN" altLang="en-US" sz="2400" dirty="0">
              <a:latin typeface="等线 Light" panose="02010600030101010101" pitchFamily="2" charset="-122"/>
              <a:ea typeface="等线 Light" panose="02010600030101010101" pitchFamily="2" charset="-122"/>
            </a:endParaRPr>
          </a:p>
        </p:txBody>
      </p:sp>
      <p:sp>
        <p:nvSpPr>
          <p:cNvPr id="4" name="矩形 3">
            <a:extLst>
              <a:ext uri="{FF2B5EF4-FFF2-40B4-BE49-F238E27FC236}">
                <a16:creationId xmlns:a16="http://schemas.microsoft.com/office/drawing/2014/main" id="{BF42D985-0EDD-4C20-91F0-B4ADB7B80FCA}"/>
              </a:ext>
            </a:extLst>
          </p:cNvPr>
          <p:cNvSpPr/>
          <p:nvPr/>
        </p:nvSpPr>
        <p:spPr>
          <a:xfrm>
            <a:off x="152400" y="762000"/>
            <a:ext cx="4572000" cy="4154984"/>
          </a:xfrm>
          <a:prstGeom prst="rect">
            <a:avLst/>
          </a:prstGeom>
        </p:spPr>
        <p:txBody>
          <a:bodyPr>
            <a:spAutoFit/>
          </a:bodyPr>
          <a:lstStyle/>
          <a:p>
            <a:r>
              <a:rPr lang="en-US" altLang="zh-CN" sz="2400" b="0" dirty="0">
                <a:latin typeface="等线 Light" panose="02010600030101010101" pitchFamily="2" charset="-122"/>
                <a:ea typeface="等线 Light" panose="02010600030101010101" pitchFamily="2" charset="-122"/>
              </a:rPr>
              <a:t>module </a:t>
            </a:r>
            <a:r>
              <a:rPr lang="en-US" altLang="zh-CN" sz="2400" b="0" dirty="0" err="1">
                <a:latin typeface="等线 Light" panose="02010600030101010101" pitchFamily="2" charset="-122"/>
                <a:ea typeface="等线 Light" panose="02010600030101010101" pitchFamily="2" charset="-122"/>
              </a:rPr>
              <a:t>adder_nonpipe</a:t>
            </a:r>
            <a:r>
              <a:rPr lang="en-US" altLang="zh-CN" sz="2400" b="0" dirty="0">
                <a:latin typeface="等线 Light" panose="02010600030101010101" pitchFamily="2" charset="-122"/>
                <a:ea typeface="等线 Light" panose="02010600030101010101" pitchFamily="2" charset="-122"/>
              </a:rPr>
              <a:t>(</a:t>
            </a:r>
            <a:r>
              <a:rPr lang="en-US" altLang="zh-CN" sz="2400" b="0" dirty="0" err="1">
                <a:latin typeface="等线 Light" panose="02010600030101010101" pitchFamily="2" charset="-122"/>
                <a:ea typeface="等线 Light" panose="02010600030101010101" pitchFamily="2" charset="-122"/>
              </a:rPr>
              <a:t>cout</a:t>
            </a:r>
            <a:r>
              <a:rPr lang="en-US" altLang="zh-CN" sz="2400" b="0" dirty="0">
                <a:latin typeface="等线 Light" panose="02010600030101010101" pitchFamily="2" charset="-122"/>
                <a:ea typeface="等线 Light" panose="02010600030101010101" pitchFamily="2" charset="-122"/>
              </a:rPr>
              <a:t>, sum, </a:t>
            </a:r>
            <a:r>
              <a:rPr lang="en-US" altLang="zh-CN" sz="2400" b="0" dirty="0" err="1">
                <a:latin typeface="等线 Light" panose="02010600030101010101" pitchFamily="2" charset="-122"/>
                <a:ea typeface="等线 Light" panose="02010600030101010101" pitchFamily="2" charset="-122"/>
              </a:rPr>
              <a:t>ina</a:t>
            </a:r>
            <a:r>
              <a:rPr lang="en-US" altLang="zh-CN" sz="2400" b="0" dirty="0">
                <a:latin typeface="等线 Light" panose="02010600030101010101" pitchFamily="2" charset="-122"/>
                <a:ea typeface="等线 Light" panose="02010600030101010101" pitchFamily="2" charset="-122"/>
              </a:rPr>
              <a:t>, </a:t>
            </a:r>
            <a:r>
              <a:rPr lang="en-US" altLang="zh-CN" sz="2400" b="0" dirty="0" err="1">
                <a:latin typeface="等线 Light" panose="02010600030101010101" pitchFamily="2" charset="-122"/>
                <a:ea typeface="等线 Light" panose="02010600030101010101" pitchFamily="2" charset="-122"/>
              </a:rPr>
              <a:t>inb</a:t>
            </a:r>
            <a:r>
              <a:rPr lang="en-US" altLang="zh-CN" sz="2400" b="0" dirty="0">
                <a:latin typeface="等线 Light" panose="02010600030101010101" pitchFamily="2" charset="-122"/>
                <a:ea typeface="等线 Light" panose="02010600030101010101" pitchFamily="2" charset="-122"/>
              </a:rPr>
              <a:t>, </a:t>
            </a:r>
            <a:r>
              <a:rPr lang="en-US" altLang="zh-CN" sz="2400" b="0" dirty="0" err="1">
                <a:latin typeface="等线 Light" panose="02010600030101010101" pitchFamily="2" charset="-122"/>
                <a:ea typeface="等线 Light" panose="02010600030101010101" pitchFamily="2" charset="-122"/>
              </a:rPr>
              <a:t>cin</a:t>
            </a:r>
            <a:r>
              <a:rPr lang="en-US" altLang="zh-CN" sz="2400" b="0" dirty="0">
                <a:latin typeface="等线 Light" panose="02010600030101010101" pitchFamily="2" charset="-122"/>
                <a:ea typeface="等线 Light" panose="02010600030101010101" pitchFamily="2" charset="-122"/>
              </a:rPr>
              <a:t>, enable);</a:t>
            </a:r>
            <a:br>
              <a:rPr lang="en-US" altLang="zh-CN" sz="2400" b="0" dirty="0">
                <a:latin typeface="等线 Light" panose="02010600030101010101" pitchFamily="2" charset="-122"/>
                <a:ea typeface="等线 Light" panose="02010600030101010101" pitchFamily="2" charset="-122"/>
              </a:rPr>
            </a:b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output </a:t>
            </a:r>
            <a:r>
              <a:rPr lang="en-US" altLang="zh-CN" sz="2400" b="0" dirty="0" err="1">
                <a:latin typeface="等线 Light" panose="02010600030101010101" pitchFamily="2" charset="-122"/>
                <a:ea typeface="等线 Light" panose="02010600030101010101" pitchFamily="2" charset="-122"/>
              </a:rPr>
              <a:t>cout</a:t>
            </a:r>
            <a:r>
              <a:rPr lang="en-US" altLang="zh-CN" sz="2400" b="0" dirty="0">
                <a:latin typeface="等线 Light" panose="02010600030101010101" pitchFamily="2" charset="-122"/>
                <a:ea typeface="等线 Light" panose="02010600030101010101" pitchFamily="2" charset="-122"/>
              </a:rPr>
              <a:t>;</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output [7:0] sum;</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input [7:0] </a:t>
            </a:r>
            <a:r>
              <a:rPr lang="en-US" altLang="zh-CN" sz="2400" b="0" dirty="0" err="1">
                <a:latin typeface="等线 Light" panose="02010600030101010101" pitchFamily="2" charset="-122"/>
                <a:ea typeface="等线 Light" panose="02010600030101010101" pitchFamily="2" charset="-122"/>
              </a:rPr>
              <a:t>ina</a:t>
            </a:r>
            <a:r>
              <a:rPr lang="en-US" altLang="zh-CN" sz="2400" b="0" dirty="0">
                <a:latin typeface="等线 Light" panose="02010600030101010101" pitchFamily="2" charset="-122"/>
                <a:ea typeface="等线 Light" panose="02010600030101010101" pitchFamily="2" charset="-122"/>
              </a:rPr>
              <a:t>, </a:t>
            </a:r>
            <a:r>
              <a:rPr lang="en-US" altLang="zh-CN" sz="2400" b="0" dirty="0" err="1">
                <a:latin typeface="等线 Light" panose="02010600030101010101" pitchFamily="2" charset="-122"/>
                <a:ea typeface="等线 Light" panose="02010600030101010101" pitchFamily="2" charset="-122"/>
              </a:rPr>
              <a:t>inb</a:t>
            </a:r>
            <a:r>
              <a:rPr lang="en-US" altLang="zh-CN" sz="2400" b="0" dirty="0">
                <a:latin typeface="等线 Light" panose="02010600030101010101" pitchFamily="2" charset="-122"/>
                <a:ea typeface="等线 Light" panose="02010600030101010101" pitchFamily="2" charset="-122"/>
              </a:rPr>
              <a:t>;</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input </a:t>
            </a:r>
            <a:r>
              <a:rPr lang="en-US" altLang="zh-CN" sz="2400" b="0" dirty="0" err="1">
                <a:latin typeface="等线 Light" panose="02010600030101010101" pitchFamily="2" charset="-122"/>
                <a:ea typeface="等线 Light" panose="02010600030101010101" pitchFamily="2" charset="-122"/>
              </a:rPr>
              <a:t>cin</a:t>
            </a:r>
            <a:r>
              <a:rPr lang="en-US" altLang="zh-CN" sz="2400" b="0" dirty="0">
                <a:latin typeface="等线 Light" panose="02010600030101010101" pitchFamily="2" charset="-122"/>
                <a:ea typeface="等线 Light" panose="02010600030101010101" pitchFamily="2" charset="-122"/>
              </a:rPr>
              <a:t>, enable;</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reg </a:t>
            </a:r>
            <a:r>
              <a:rPr lang="en-US" altLang="zh-CN" sz="2400" b="0" dirty="0" err="1">
                <a:latin typeface="等线 Light" panose="02010600030101010101" pitchFamily="2" charset="-122"/>
                <a:ea typeface="等线 Light" panose="02010600030101010101" pitchFamily="2" charset="-122"/>
              </a:rPr>
              <a:t>cout</a:t>
            </a:r>
            <a:r>
              <a:rPr lang="en-US" altLang="zh-CN" sz="2400" b="0" dirty="0">
                <a:latin typeface="等线 Light" panose="02010600030101010101" pitchFamily="2" charset="-122"/>
                <a:ea typeface="等线 Light" panose="02010600030101010101" pitchFamily="2" charset="-122"/>
              </a:rPr>
              <a:t>;</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reg [7:0] sum;</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reg [7:0] </a:t>
            </a:r>
            <a:r>
              <a:rPr lang="en-US" altLang="zh-CN" sz="2400" b="0" dirty="0" err="1">
                <a:latin typeface="等线 Light" panose="02010600030101010101" pitchFamily="2" charset="-122"/>
                <a:ea typeface="等线 Light" panose="02010600030101010101" pitchFamily="2" charset="-122"/>
              </a:rPr>
              <a:t>tempa</a:t>
            </a:r>
            <a:r>
              <a:rPr lang="en-US" altLang="zh-CN" sz="2400" b="0" dirty="0">
                <a:latin typeface="等线 Light" panose="02010600030101010101" pitchFamily="2" charset="-122"/>
                <a:ea typeface="等线 Light" panose="02010600030101010101" pitchFamily="2" charset="-122"/>
              </a:rPr>
              <a:t>, </a:t>
            </a:r>
            <a:r>
              <a:rPr lang="en-US" altLang="zh-CN" sz="2400" b="0" dirty="0" err="1">
                <a:latin typeface="等线 Light" panose="02010600030101010101" pitchFamily="2" charset="-122"/>
                <a:ea typeface="等线 Light" panose="02010600030101010101" pitchFamily="2" charset="-122"/>
              </a:rPr>
              <a:t>tempb</a:t>
            </a:r>
            <a:r>
              <a:rPr lang="en-US" altLang="zh-CN" sz="2400" b="0" dirty="0">
                <a:latin typeface="等线 Light" panose="02010600030101010101" pitchFamily="2" charset="-122"/>
                <a:ea typeface="等线 Light" panose="02010600030101010101" pitchFamily="2" charset="-122"/>
              </a:rPr>
              <a:t>;</a:t>
            </a:r>
            <a:br>
              <a:rPr lang="en-US" altLang="zh-CN" sz="2400" b="0" dirty="0">
                <a:latin typeface="等线 Light" panose="02010600030101010101" pitchFamily="2" charset="-122"/>
                <a:ea typeface="等线 Light" panose="02010600030101010101" pitchFamily="2" charset="-122"/>
              </a:rPr>
            </a:br>
            <a:r>
              <a:rPr lang="en-US" altLang="zh-CN" sz="2400" b="0" dirty="0">
                <a:latin typeface="等线 Light" panose="02010600030101010101" pitchFamily="2" charset="-122"/>
                <a:ea typeface="等线 Light" panose="02010600030101010101" pitchFamily="2" charset="-122"/>
              </a:rPr>
              <a:t>reg </a:t>
            </a:r>
            <a:r>
              <a:rPr lang="en-US" altLang="zh-CN" sz="2400" b="0" dirty="0" err="1">
                <a:latin typeface="等线 Light" panose="02010600030101010101" pitchFamily="2" charset="-122"/>
                <a:ea typeface="等线 Light" panose="02010600030101010101" pitchFamily="2" charset="-122"/>
              </a:rPr>
              <a:t>tempc</a:t>
            </a:r>
            <a:r>
              <a:rPr lang="en-US" altLang="zh-CN" sz="2400" b="0" dirty="0">
                <a:latin typeface="等线 Light" panose="02010600030101010101" pitchFamily="2" charset="-122"/>
                <a:ea typeface="等线 Light" panose="02010600030101010101" pitchFamily="2" charset="-122"/>
              </a:rPr>
              <a:t>;</a:t>
            </a:r>
            <a:endParaRPr lang="zh-CN" altLang="en-US" sz="24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503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A014A9-80F7-44A4-B47D-D7C3C0AA41C8}"/>
              </a:ext>
            </a:extLst>
          </p:cNvPr>
          <p:cNvPicPr>
            <a:picLocks noChangeAspect="1"/>
          </p:cNvPicPr>
          <p:nvPr/>
        </p:nvPicPr>
        <p:blipFill>
          <a:blip r:embed="rId2"/>
          <a:stretch>
            <a:fillRect/>
          </a:stretch>
        </p:blipFill>
        <p:spPr>
          <a:xfrm>
            <a:off x="879955" y="0"/>
            <a:ext cx="7384089" cy="5494770"/>
          </a:xfrm>
          <a:prstGeom prst="rect">
            <a:avLst/>
          </a:prstGeom>
        </p:spPr>
      </p:pic>
    </p:spTree>
    <p:extLst>
      <p:ext uri="{BB962C8B-B14F-4D97-AF65-F5344CB8AC3E}">
        <p14:creationId xmlns:p14="http://schemas.microsoft.com/office/powerpoint/2010/main" val="388493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A213C-E3F6-46B7-B056-69E17A40B895}"/>
              </a:ext>
            </a:extLst>
          </p:cNvPr>
          <p:cNvSpPr>
            <a:spLocks noGrp="1"/>
          </p:cNvSpPr>
          <p:nvPr>
            <p:ph type="title"/>
          </p:nvPr>
        </p:nvSpPr>
        <p:spPr>
          <a:xfrm>
            <a:off x="457200" y="274638"/>
            <a:ext cx="8229600" cy="6354762"/>
          </a:xfrm>
        </p:spPr>
        <p:txBody>
          <a:bodyPr/>
          <a:lstStyle/>
          <a:p>
            <a:r>
              <a:rPr lang="zh-CN" altLang="en-US" sz="3600" dirty="0">
                <a:latin typeface="等线 Light" panose="02010600030101010101" pitchFamily="2" charset="-122"/>
                <a:ea typeface="等线 Light" panose="02010600030101010101" pitchFamily="2" charset="-122"/>
              </a:rPr>
              <a:t>数字系统设计描述</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硬件描述语言</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组合与时序</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数字系统设计</a:t>
            </a:r>
            <a:br>
              <a:rPr lang="en-US" altLang="zh-CN" sz="3600" dirty="0">
                <a:latin typeface="等线 Light" panose="02010600030101010101" pitchFamily="2" charset="-122"/>
                <a:ea typeface="等线 Light" panose="02010600030101010101" pitchFamily="2" charset="-122"/>
              </a:rPr>
            </a:b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状态机</a:t>
            </a:r>
          </a:p>
        </p:txBody>
      </p:sp>
    </p:spTree>
    <p:extLst>
      <p:ext uri="{BB962C8B-B14F-4D97-AF65-F5344CB8AC3E}">
        <p14:creationId xmlns:p14="http://schemas.microsoft.com/office/powerpoint/2010/main" val="3722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2">
            <a:extLst>
              <a:ext uri="{FF2B5EF4-FFF2-40B4-BE49-F238E27FC236}">
                <a16:creationId xmlns:a16="http://schemas.microsoft.com/office/drawing/2014/main" id="{1BFA08E0-9869-45B3-BE23-BBF4C498B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0525"/>
            <a:ext cx="91440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8338108A-2709-4623-BDE2-35672D5B4071}"/>
              </a:ext>
            </a:extLst>
          </p:cNvPr>
          <p:cNvSpPr>
            <a:spLocks noGrp="1" noChangeArrowheads="1"/>
          </p:cNvSpPr>
          <p:nvPr>
            <p:ph type="title"/>
          </p:nvPr>
        </p:nvSpPr>
        <p:spPr>
          <a:xfrm>
            <a:off x="5410200" y="0"/>
            <a:ext cx="4267200" cy="1152525"/>
          </a:xfrm>
        </p:spPr>
        <p:txBody>
          <a:bodyPr/>
          <a:lstStyle/>
          <a:p>
            <a:pPr eaLnBrk="1" hangingPunct="1"/>
            <a:r>
              <a:rPr lang="zh-CN" altLang="en-US" sz="4800" dirty="0">
                <a:latin typeface="等线 Light" panose="02010600030101010101" pitchFamily="2" charset="-122"/>
                <a:ea typeface="等线 Light" panose="02010600030101010101" pitchFamily="2" charset="-122"/>
              </a:rPr>
              <a:t>考点</a:t>
            </a:r>
            <a:endParaRPr lang="en-US" altLang="zh-CN" sz="4800" dirty="0">
              <a:latin typeface="等线 Light" panose="02010600030101010101" pitchFamily="2" charset="-122"/>
              <a:ea typeface="等线 Light" panose="02010600030101010101" pitchFamily="2" charset="-122"/>
            </a:endParaRPr>
          </a:p>
        </p:txBody>
      </p:sp>
      <p:sp>
        <p:nvSpPr>
          <p:cNvPr id="2" name="文本框 1">
            <a:extLst>
              <a:ext uri="{FF2B5EF4-FFF2-40B4-BE49-F238E27FC236}">
                <a16:creationId xmlns:a16="http://schemas.microsoft.com/office/drawing/2014/main" id="{8EE4576E-C166-401A-B4B2-B366A7DA4521}"/>
              </a:ext>
            </a:extLst>
          </p:cNvPr>
          <p:cNvSpPr txBox="1"/>
          <p:nvPr/>
        </p:nvSpPr>
        <p:spPr>
          <a:xfrm>
            <a:off x="2971800" y="533400"/>
            <a:ext cx="3962400" cy="1323439"/>
          </a:xfrm>
          <a:prstGeom prst="rect">
            <a:avLst/>
          </a:prstGeom>
          <a:noFill/>
        </p:spPr>
        <p:txBody>
          <a:bodyPr wrap="square" rtlCol="0">
            <a:spAutoFit/>
          </a:bodyPr>
          <a:lstStyle/>
          <a:p>
            <a:r>
              <a:rPr lang="zh-CN" altLang="en-US" sz="4000" b="0" dirty="0">
                <a:latin typeface="等线 Light" panose="02010600030101010101" pitchFamily="2" charset="-122"/>
                <a:ea typeface="等线 Light" panose="02010600030101010101" pitchFamily="2" charset="-122"/>
              </a:rPr>
              <a:t>名词解释</a:t>
            </a:r>
            <a:endParaRPr lang="en-US" altLang="zh-CN" sz="4000" b="0" dirty="0">
              <a:latin typeface="等线 Light" panose="02010600030101010101" pitchFamily="2" charset="-122"/>
              <a:ea typeface="等线 Light" panose="02010600030101010101" pitchFamily="2" charset="-122"/>
            </a:endParaRPr>
          </a:p>
          <a:p>
            <a:r>
              <a:rPr lang="zh-CN" altLang="en-US" sz="4000" b="0" dirty="0">
                <a:latin typeface="等线 Light" panose="02010600030101010101" pitchFamily="2" charset="-122"/>
                <a:ea typeface="等线 Light" panose="02010600030101010101" pitchFamily="2" charset="-122"/>
              </a:rPr>
              <a:t>（判断）</a:t>
            </a:r>
            <a:endParaRPr lang="en-US" altLang="zh-CN" sz="4000" b="0" dirty="0">
              <a:latin typeface="等线 Light" panose="02010600030101010101" pitchFamily="2" charset="-122"/>
              <a:ea typeface="等线 Light" panose="02010600030101010101" pitchFamily="2" charset="-122"/>
            </a:endParaRPr>
          </a:p>
        </p:txBody>
      </p:sp>
      <p:sp>
        <p:nvSpPr>
          <p:cNvPr id="5" name="文本框 4">
            <a:extLst>
              <a:ext uri="{FF2B5EF4-FFF2-40B4-BE49-F238E27FC236}">
                <a16:creationId xmlns:a16="http://schemas.microsoft.com/office/drawing/2014/main" id="{E6CDFDA8-24F0-4ABB-B90C-CC59F62F2D89}"/>
              </a:ext>
            </a:extLst>
          </p:cNvPr>
          <p:cNvSpPr txBox="1"/>
          <p:nvPr/>
        </p:nvSpPr>
        <p:spPr>
          <a:xfrm>
            <a:off x="2971800" y="2217947"/>
            <a:ext cx="6248400" cy="1323439"/>
          </a:xfrm>
          <a:prstGeom prst="rect">
            <a:avLst/>
          </a:prstGeom>
          <a:noFill/>
        </p:spPr>
        <p:txBody>
          <a:bodyPr wrap="square" rtlCol="0">
            <a:spAutoFit/>
          </a:bodyPr>
          <a:lstStyle/>
          <a:p>
            <a:r>
              <a:rPr lang="en-US" altLang="zh-CN" sz="4000" b="0" dirty="0" err="1">
                <a:latin typeface="等线 Light" panose="02010600030101010101" pitchFamily="2" charset="-122"/>
                <a:ea typeface="等线 Light" panose="02010600030101010101" pitchFamily="2" charset="-122"/>
              </a:rPr>
              <a:t>verilog</a:t>
            </a:r>
            <a:r>
              <a:rPr lang="zh-CN" altLang="en-US" sz="4000" b="0" dirty="0">
                <a:latin typeface="等线 Light" panose="02010600030101010101" pitchFamily="2" charset="-122"/>
                <a:ea typeface="等线 Light" panose="02010600030101010101" pitchFamily="2" charset="-122"/>
              </a:rPr>
              <a:t>读程、填空、编程</a:t>
            </a:r>
            <a:endParaRPr lang="en-US" altLang="zh-CN" sz="4000" b="0" dirty="0">
              <a:latin typeface="等线 Light" panose="02010600030101010101" pitchFamily="2" charset="-122"/>
              <a:ea typeface="等线 Light" panose="02010600030101010101" pitchFamily="2" charset="-122"/>
            </a:endParaRPr>
          </a:p>
          <a:p>
            <a:r>
              <a:rPr lang="zh-CN" altLang="en-US" sz="4000" b="0" dirty="0">
                <a:latin typeface="等线 Light" panose="02010600030101010101" pitchFamily="2" charset="-122"/>
                <a:ea typeface="等线 Light" panose="02010600030101010101" pitchFamily="2" charset="-122"/>
              </a:rPr>
              <a:t>（填空、大题）</a:t>
            </a:r>
            <a:endParaRPr lang="en-US" altLang="zh-CN" sz="4000" b="0" dirty="0">
              <a:latin typeface="等线 Light" panose="02010600030101010101" pitchFamily="2" charset="-122"/>
              <a:ea typeface="等线 Light" panose="02010600030101010101" pitchFamily="2" charset="-122"/>
            </a:endParaRPr>
          </a:p>
        </p:txBody>
      </p:sp>
      <p:sp>
        <p:nvSpPr>
          <p:cNvPr id="6" name="文本框 5">
            <a:extLst>
              <a:ext uri="{FF2B5EF4-FFF2-40B4-BE49-F238E27FC236}">
                <a16:creationId xmlns:a16="http://schemas.microsoft.com/office/drawing/2014/main" id="{FD203FF3-9F74-4E9F-B4D3-50F113B1317E}"/>
              </a:ext>
            </a:extLst>
          </p:cNvPr>
          <p:cNvSpPr txBox="1"/>
          <p:nvPr/>
        </p:nvSpPr>
        <p:spPr>
          <a:xfrm>
            <a:off x="2971800" y="3980255"/>
            <a:ext cx="5334000" cy="1323439"/>
          </a:xfrm>
          <a:prstGeom prst="rect">
            <a:avLst/>
          </a:prstGeom>
          <a:noFill/>
        </p:spPr>
        <p:txBody>
          <a:bodyPr wrap="square" rtlCol="0">
            <a:spAutoFit/>
          </a:bodyPr>
          <a:lstStyle/>
          <a:p>
            <a:r>
              <a:rPr lang="zh-CN" altLang="en-US" sz="4000" b="0" dirty="0">
                <a:latin typeface="等线 Light" panose="02010600030101010101" pitchFamily="2" charset="-122"/>
                <a:ea typeface="等线 Light" panose="02010600030101010101" pitchFamily="2" charset="-122"/>
              </a:rPr>
              <a:t>有限状态机</a:t>
            </a:r>
            <a:r>
              <a:rPr lang="en-US" altLang="zh-CN" sz="4000" b="0" dirty="0">
                <a:latin typeface="等线 Light" panose="02010600030101010101" pitchFamily="2" charset="-122"/>
                <a:ea typeface="等线 Light" panose="02010600030101010101" pitchFamily="2" charset="-122"/>
              </a:rPr>
              <a:t>※</a:t>
            </a:r>
          </a:p>
          <a:p>
            <a:r>
              <a:rPr lang="zh-CN" altLang="en-US" sz="4000" b="0" dirty="0">
                <a:latin typeface="等线 Light" panose="02010600030101010101" pitchFamily="2" charset="-122"/>
                <a:ea typeface="等线 Light" panose="02010600030101010101" pitchFamily="2" charset="-122"/>
              </a:rPr>
              <a:t>（大题）</a:t>
            </a:r>
            <a:endParaRPr lang="en-US" altLang="zh-CN" sz="4000" b="0" dirty="0">
              <a:latin typeface="等线 Light" panose="02010600030101010101" pitchFamily="2" charset="-122"/>
              <a:ea typeface="等线 Light"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2"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1F10A5-AE26-42C1-803C-14DEBE5CB3CB}"/>
              </a:ext>
            </a:extLst>
          </p:cNvPr>
          <p:cNvSpPr txBox="1"/>
          <p:nvPr/>
        </p:nvSpPr>
        <p:spPr>
          <a:xfrm>
            <a:off x="304800" y="2667000"/>
            <a:ext cx="9220200" cy="1015663"/>
          </a:xfrm>
          <a:prstGeom prst="rect">
            <a:avLst/>
          </a:prstGeom>
          <a:noFill/>
        </p:spPr>
        <p:txBody>
          <a:bodyPr wrap="square" rtlCol="0">
            <a:spAutoFit/>
          </a:bodyPr>
          <a:lstStyle/>
          <a:p>
            <a:r>
              <a:rPr lang="en-US" altLang="zh-CN" sz="6000" b="0" dirty="0">
                <a:latin typeface="等线 Light" panose="02010600030101010101" pitchFamily="2" charset="-122"/>
                <a:ea typeface="等线 Light" panose="02010600030101010101" pitchFamily="2" charset="-122"/>
              </a:rPr>
              <a:t>Verilog</a:t>
            </a:r>
            <a:r>
              <a:rPr lang="zh-CN" altLang="en-US" sz="6000" b="0" dirty="0">
                <a:latin typeface="等线 Light" panose="02010600030101010101" pitchFamily="2" charset="-122"/>
                <a:ea typeface="等线 Light" panose="02010600030101010101" pitchFamily="2" charset="-122"/>
              </a:rPr>
              <a:t>读程、填空、编程</a:t>
            </a:r>
          </a:p>
        </p:txBody>
      </p:sp>
    </p:spTree>
    <p:extLst>
      <p:ext uri="{BB962C8B-B14F-4D97-AF65-F5344CB8AC3E}">
        <p14:creationId xmlns:p14="http://schemas.microsoft.com/office/powerpoint/2010/main" val="413861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AD4D0C-E96C-4289-9198-656C747E7CD8}"/>
              </a:ext>
            </a:extLst>
          </p:cNvPr>
          <p:cNvSpPr txBox="1"/>
          <p:nvPr/>
        </p:nvSpPr>
        <p:spPr>
          <a:xfrm>
            <a:off x="2819400" y="457200"/>
            <a:ext cx="5949099" cy="584775"/>
          </a:xfrm>
          <a:prstGeom prst="rect">
            <a:avLst/>
          </a:prstGeom>
          <a:noFill/>
        </p:spPr>
        <p:txBody>
          <a:bodyPr wrap="square" rtlCol="0">
            <a:spAutoFit/>
          </a:bodyPr>
          <a:lstStyle/>
          <a:p>
            <a:r>
              <a:rPr lang="zh-CN" altLang="en-US" sz="3200" b="0" dirty="0">
                <a:latin typeface="等线 Light" panose="02010600030101010101" pitchFamily="2" charset="-122"/>
                <a:ea typeface="等线 Light" panose="02010600030101010101" pitchFamily="2" charset="-122"/>
              </a:rPr>
              <a:t>数值的表示方法</a:t>
            </a:r>
            <a:endParaRPr lang="en-US" altLang="zh-CN" sz="3200" b="0" dirty="0">
              <a:latin typeface="等线 Light" panose="02010600030101010101" pitchFamily="2" charset="-122"/>
              <a:ea typeface="等线 Light" panose="02010600030101010101" pitchFamily="2" charset="-122"/>
            </a:endParaRPr>
          </a:p>
        </p:txBody>
      </p:sp>
      <p:sp>
        <p:nvSpPr>
          <p:cNvPr id="2" name="文本框 1">
            <a:extLst>
              <a:ext uri="{FF2B5EF4-FFF2-40B4-BE49-F238E27FC236}">
                <a16:creationId xmlns:a16="http://schemas.microsoft.com/office/drawing/2014/main" id="{D166CDC2-7F69-4886-B59D-074E7891956A}"/>
              </a:ext>
            </a:extLst>
          </p:cNvPr>
          <p:cNvSpPr txBox="1"/>
          <p:nvPr/>
        </p:nvSpPr>
        <p:spPr>
          <a:xfrm>
            <a:off x="3276600" y="1752600"/>
            <a:ext cx="2209800" cy="677108"/>
          </a:xfrm>
          <a:prstGeom prst="rect">
            <a:avLst/>
          </a:prstGeom>
          <a:noFill/>
        </p:spPr>
        <p:txBody>
          <a:bodyPr wrap="square" rtlCol="0">
            <a:spAutoFit/>
          </a:bodyPr>
          <a:lstStyle/>
          <a:p>
            <a:r>
              <a:rPr lang="en-US" altLang="zh-CN" b="0" dirty="0">
                <a:latin typeface="等线 Light" panose="02010600030101010101" pitchFamily="2" charset="-122"/>
                <a:ea typeface="等线 Light" panose="02010600030101010101" pitchFamily="2" charset="-122"/>
              </a:rPr>
              <a:t>5’b00001</a:t>
            </a:r>
            <a:endParaRPr lang="zh-CN" altLang="en-US" b="0" dirty="0">
              <a:latin typeface="等线 Light" panose="02010600030101010101" pitchFamily="2" charset="-122"/>
              <a:ea typeface="等线 Light" panose="02010600030101010101" pitchFamily="2" charset="-122"/>
            </a:endParaRPr>
          </a:p>
        </p:txBody>
      </p:sp>
      <p:sp>
        <p:nvSpPr>
          <p:cNvPr id="4" name="文本框 3">
            <a:extLst>
              <a:ext uri="{FF2B5EF4-FFF2-40B4-BE49-F238E27FC236}">
                <a16:creationId xmlns:a16="http://schemas.microsoft.com/office/drawing/2014/main" id="{53C1BAA4-4A11-4381-882A-598F6A7A4F6C}"/>
              </a:ext>
            </a:extLst>
          </p:cNvPr>
          <p:cNvSpPr txBox="1"/>
          <p:nvPr/>
        </p:nvSpPr>
        <p:spPr>
          <a:xfrm>
            <a:off x="3276600" y="3096101"/>
            <a:ext cx="2209800" cy="677108"/>
          </a:xfrm>
          <a:prstGeom prst="rect">
            <a:avLst/>
          </a:prstGeom>
          <a:noFill/>
        </p:spPr>
        <p:txBody>
          <a:bodyPr wrap="square" rtlCol="0">
            <a:spAutoFit/>
          </a:bodyPr>
          <a:lstStyle/>
          <a:p>
            <a:r>
              <a:rPr lang="en-US" altLang="zh-CN" b="0" dirty="0">
                <a:latin typeface="等线 Light" panose="02010600030101010101" pitchFamily="2" charset="-122"/>
                <a:ea typeface="等线 Light" panose="02010600030101010101" pitchFamily="2" charset="-122"/>
              </a:rPr>
              <a:t>’b00001</a:t>
            </a:r>
            <a:endParaRPr lang="zh-CN" altLang="en-US" b="0" dirty="0">
              <a:latin typeface="等线 Light" panose="02010600030101010101" pitchFamily="2" charset="-122"/>
              <a:ea typeface="等线 Light" panose="02010600030101010101" pitchFamily="2" charset="-122"/>
            </a:endParaRPr>
          </a:p>
        </p:txBody>
      </p:sp>
      <p:sp>
        <p:nvSpPr>
          <p:cNvPr id="5" name="文本框 4">
            <a:extLst>
              <a:ext uri="{FF2B5EF4-FFF2-40B4-BE49-F238E27FC236}">
                <a16:creationId xmlns:a16="http://schemas.microsoft.com/office/drawing/2014/main" id="{67DB90E7-14F2-448E-918A-D5631CBA5B53}"/>
              </a:ext>
            </a:extLst>
          </p:cNvPr>
          <p:cNvSpPr txBox="1"/>
          <p:nvPr/>
        </p:nvSpPr>
        <p:spPr>
          <a:xfrm>
            <a:off x="3276600" y="4495800"/>
            <a:ext cx="2209800" cy="677108"/>
          </a:xfrm>
          <a:prstGeom prst="rect">
            <a:avLst/>
          </a:prstGeom>
          <a:noFill/>
        </p:spPr>
        <p:txBody>
          <a:bodyPr wrap="square" rtlCol="0">
            <a:spAutoFit/>
          </a:bodyPr>
          <a:lstStyle/>
          <a:p>
            <a:r>
              <a:rPr lang="en-US" altLang="zh-CN" b="0" dirty="0">
                <a:latin typeface="等线 Light" panose="02010600030101010101" pitchFamily="2" charset="-122"/>
                <a:ea typeface="等线 Light" panose="02010600030101010101" pitchFamily="2" charset="-122"/>
              </a:rPr>
              <a:t>1</a:t>
            </a:r>
            <a:endParaRPr lang="zh-CN" altLang="en-US" b="0" dirty="0">
              <a:latin typeface="等线 Light" panose="02010600030101010101" pitchFamily="2" charset="-122"/>
              <a:ea typeface="等线 Light" panose="02010600030101010101" pitchFamily="2" charset="-122"/>
            </a:endParaRPr>
          </a:p>
        </p:txBody>
      </p:sp>
      <p:sp>
        <p:nvSpPr>
          <p:cNvPr id="6" name="文本框 5">
            <a:extLst>
              <a:ext uri="{FF2B5EF4-FFF2-40B4-BE49-F238E27FC236}">
                <a16:creationId xmlns:a16="http://schemas.microsoft.com/office/drawing/2014/main" id="{BAD8A1D7-F41B-4FFF-B361-B71B495134CD}"/>
              </a:ext>
            </a:extLst>
          </p:cNvPr>
          <p:cNvSpPr txBox="1"/>
          <p:nvPr/>
        </p:nvSpPr>
        <p:spPr>
          <a:xfrm>
            <a:off x="4038600" y="1798766"/>
            <a:ext cx="5029200" cy="584775"/>
          </a:xfrm>
          <a:prstGeom prst="rect">
            <a:avLst/>
          </a:prstGeom>
          <a:noFill/>
        </p:spPr>
        <p:txBody>
          <a:bodyPr wrap="square" rtlCol="0">
            <a:spAutoFit/>
          </a:bodyPr>
          <a:lstStyle/>
          <a:p>
            <a:r>
              <a:rPr lang="en-US" altLang="zh-CN" sz="3200" b="0" dirty="0">
                <a:latin typeface="等线 Light" panose="02010600030101010101" pitchFamily="2" charset="-122"/>
                <a:ea typeface="等线 Light" panose="02010600030101010101" pitchFamily="2" charset="-122"/>
              </a:rPr>
              <a:t>&lt;</a:t>
            </a:r>
            <a:r>
              <a:rPr lang="zh-CN" altLang="en-US" sz="3200" b="0" dirty="0">
                <a:latin typeface="等线 Light" panose="02010600030101010101" pitchFamily="2" charset="-122"/>
                <a:ea typeface="等线 Light" panose="02010600030101010101" pitchFamily="2" charset="-122"/>
              </a:rPr>
              <a:t>位宽</a:t>
            </a:r>
            <a:r>
              <a:rPr lang="en-US" altLang="zh-CN" sz="3200" b="0" dirty="0">
                <a:latin typeface="等线 Light" panose="02010600030101010101" pitchFamily="2" charset="-122"/>
                <a:ea typeface="等线 Light" panose="02010600030101010101" pitchFamily="2" charset="-122"/>
              </a:rPr>
              <a:t>&gt;’&lt;</a:t>
            </a:r>
            <a:r>
              <a:rPr lang="zh-CN" altLang="en-US" sz="3200" b="0" dirty="0">
                <a:latin typeface="等线 Light" panose="02010600030101010101" pitchFamily="2" charset="-122"/>
                <a:ea typeface="等线 Light" panose="02010600030101010101" pitchFamily="2" charset="-122"/>
              </a:rPr>
              <a:t>进制</a:t>
            </a:r>
            <a:r>
              <a:rPr lang="en-US" altLang="zh-CN" sz="3200" b="0" dirty="0">
                <a:latin typeface="等线 Light" panose="02010600030101010101" pitchFamily="2" charset="-122"/>
                <a:ea typeface="等线 Light" panose="02010600030101010101" pitchFamily="2" charset="-122"/>
              </a:rPr>
              <a:t>&gt;&lt;</a:t>
            </a:r>
            <a:r>
              <a:rPr lang="zh-CN" altLang="en-US" sz="3200" b="0" dirty="0">
                <a:latin typeface="等线 Light" panose="02010600030101010101" pitchFamily="2" charset="-122"/>
                <a:ea typeface="等线 Light" panose="02010600030101010101" pitchFamily="2" charset="-122"/>
              </a:rPr>
              <a:t>数字</a:t>
            </a:r>
            <a:r>
              <a:rPr lang="en-US" altLang="zh-CN" sz="3200" b="0" dirty="0">
                <a:latin typeface="等线 Light" panose="02010600030101010101" pitchFamily="2" charset="-122"/>
                <a:ea typeface="等线 Light" panose="02010600030101010101" pitchFamily="2" charset="-122"/>
              </a:rPr>
              <a:t>&gt;</a:t>
            </a:r>
            <a:endParaRPr lang="zh-CN" altLang="en-US" sz="3200" b="0" dirty="0">
              <a:latin typeface="等线 Light" panose="02010600030101010101" pitchFamily="2" charset="-122"/>
              <a:ea typeface="等线 Light" panose="02010600030101010101" pitchFamily="2" charset="-122"/>
            </a:endParaRPr>
          </a:p>
        </p:txBody>
      </p:sp>
      <p:sp>
        <p:nvSpPr>
          <p:cNvPr id="7" name="文本框 6">
            <a:extLst>
              <a:ext uri="{FF2B5EF4-FFF2-40B4-BE49-F238E27FC236}">
                <a16:creationId xmlns:a16="http://schemas.microsoft.com/office/drawing/2014/main" id="{B3AD08B7-6FA0-472F-94AB-BCF1A04FBE06}"/>
              </a:ext>
            </a:extLst>
          </p:cNvPr>
          <p:cNvSpPr txBox="1"/>
          <p:nvPr/>
        </p:nvSpPr>
        <p:spPr>
          <a:xfrm>
            <a:off x="3997960" y="3147283"/>
            <a:ext cx="5029200" cy="584775"/>
          </a:xfrm>
          <a:prstGeom prst="rect">
            <a:avLst/>
          </a:prstGeom>
          <a:noFill/>
        </p:spPr>
        <p:txBody>
          <a:bodyPr wrap="square" rtlCol="0">
            <a:spAutoFit/>
          </a:bodyPr>
          <a:lstStyle/>
          <a:p>
            <a:r>
              <a:rPr lang="en-US" altLang="zh-CN" sz="3200" b="0" dirty="0">
                <a:latin typeface="等线 Light" panose="02010600030101010101" pitchFamily="2" charset="-122"/>
                <a:ea typeface="等线 Light" panose="02010600030101010101" pitchFamily="2" charset="-122"/>
              </a:rPr>
              <a:t>’&lt;</a:t>
            </a:r>
            <a:r>
              <a:rPr lang="zh-CN" altLang="en-US" sz="3200" b="0" dirty="0">
                <a:latin typeface="等线 Light" panose="02010600030101010101" pitchFamily="2" charset="-122"/>
                <a:ea typeface="等线 Light" panose="02010600030101010101" pitchFamily="2" charset="-122"/>
              </a:rPr>
              <a:t>进制</a:t>
            </a:r>
            <a:r>
              <a:rPr lang="en-US" altLang="zh-CN" sz="3200" b="0" dirty="0">
                <a:latin typeface="等线 Light" panose="02010600030101010101" pitchFamily="2" charset="-122"/>
                <a:ea typeface="等线 Light" panose="02010600030101010101" pitchFamily="2" charset="-122"/>
              </a:rPr>
              <a:t>&gt;&lt;</a:t>
            </a:r>
            <a:r>
              <a:rPr lang="zh-CN" altLang="en-US" sz="3200" b="0" dirty="0">
                <a:latin typeface="等线 Light" panose="02010600030101010101" pitchFamily="2" charset="-122"/>
                <a:ea typeface="等线 Light" panose="02010600030101010101" pitchFamily="2" charset="-122"/>
              </a:rPr>
              <a:t>数字</a:t>
            </a:r>
            <a:r>
              <a:rPr lang="en-US" altLang="zh-CN" sz="3200" b="0" dirty="0">
                <a:latin typeface="等线 Light" panose="02010600030101010101" pitchFamily="2" charset="-122"/>
                <a:ea typeface="等线 Light" panose="02010600030101010101" pitchFamily="2" charset="-122"/>
              </a:rPr>
              <a:t>&gt;</a:t>
            </a:r>
            <a:endParaRPr lang="zh-CN" altLang="en-US" sz="3200" b="0" dirty="0">
              <a:latin typeface="等线 Light" panose="02010600030101010101" pitchFamily="2" charset="-122"/>
              <a:ea typeface="等线 Light" panose="02010600030101010101" pitchFamily="2" charset="-122"/>
            </a:endParaRPr>
          </a:p>
        </p:txBody>
      </p:sp>
      <p:sp>
        <p:nvSpPr>
          <p:cNvPr id="8" name="文本框 7">
            <a:extLst>
              <a:ext uri="{FF2B5EF4-FFF2-40B4-BE49-F238E27FC236}">
                <a16:creationId xmlns:a16="http://schemas.microsoft.com/office/drawing/2014/main" id="{22C6D393-9006-4DA1-B8B0-EC20E42AA6A1}"/>
              </a:ext>
            </a:extLst>
          </p:cNvPr>
          <p:cNvSpPr txBox="1"/>
          <p:nvPr/>
        </p:nvSpPr>
        <p:spPr>
          <a:xfrm>
            <a:off x="4114800" y="4494780"/>
            <a:ext cx="5029200" cy="584775"/>
          </a:xfrm>
          <a:prstGeom prst="rect">
            <a:avLst/>
          </a:prstGeom>
          <a:noFill/>
        </p:spPr>
        <p:txBody>
          <a:bodyPr wrap="square" rtlCol="0">
            <a:spAutoFit/>
          </a:bodyPr>
          <a:lstStyle/>
          <a:p>
            <a:r>
              <a:rPr lang="en-US" altLang="zh-CN" sz="3200" b="0" dirty="0">
                <a:latin typeface="等线 Light" panose="02010600030101010101" pitchFamily="2" charset="-122"/>
                <a:ea typeface="等线 Light" panose="02010600030101010101" pitchFamily="2" charset="-122"/>
              </a:rPr>
              <a:t>&lt;</a:t>
            </a:r>
            <a:r>
              <a:rPr lang="zh-CN" altLang="en-US" sz="3200" b="0" dirty="0">
                <a:latin typeface="等线 Light" panose="02010600030101010101" pitchFamily="2" charset="-122"/>
                <a:ea typeface="等线 Light" panose="02010600030101010101" pitchFamily="2" charset="-122"/>
              </a:rPr>
              <a:t>数字</a:t>
            </a:r>
            <a:r>
              <a:rPr lang="en-US" altLang="zh-CN" sz="3200" b="0" dirty="0">
                <a:latin typeface="等线 Light" panose="02010600030101010101" pitchFamily="2" charset="-122"/>
                <a:ea typeface="等线 Light" panose="02010600030101010101" pitchFamily="2" charset="-122"/>
              </a:rPr>
              <a:t>&gt;</a:t>
            </a:r>
            <a:endParaRPr lang="zh-CN" altLang="en-US" sz="32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5537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11111E-6 L -0.3125 -0.00486 " pathEditMode="relative" rAng="0" ptsTypes="AA">
                                      <p:cBhvr>
                                        <p:cTn id="20" dur="2000" fill="hold"/>
                                        <p:tgtEl>
                                          <p:spTgt spid="2"/>
                                        </p:tgtEl>
                                        <p:attrNameLst>
                                          <p:attrName>ppt_x</p:attrName>
                                          <p:attrName>ppt_y</p:attrName>
                                        </p:attrNameLst>
                                      </p:cBhvr>
                                      <p:rCtr x="-15625" y="-255"/>
                                    </p:animMotion>
                                  </p:childTnLst>
                                </p:cTn>
                              </p:par>
                              <p:par>
                                <p:cTn id="21" presetID="42" presetClass="path" presetSubtype="0" accel="50000" decel="50000" fill="hold" grpId="1" nodeType="withEffect">
                                  <p:stCondLst>
                                    <p:cond delay="0"/>
                                  </p:stCondLst>
                                  <p:childTnLst>
                                    <p:animMotion origin="layout" path="M 3.33333E-6 -4.44444E-6 L -0.3125 -0.00069 " pathEditMode="relative" rAng="0" ptsTypes="AA">
                                      <p:cBhvr>
                                        <p:cTn id="22" dur="2000" fill="hold"/>
                                        <p:tgtEl>
                                          <p:spTgt spid="4"/>
                                        </p:tgtEl>
                                        <p:attrNameLst>
                                          <p:attrName>ppt_x</p:attrName>
                                          <p:attrName>ppt_y</p:attrName>
                                        </p:attrNameLst>
                                      </p:cBhvr>
                                      <p:rCtr x="-15625" y="-46"/>
                                    </p:animMotion>
                                  </p:childTnLst>
                                </p:cTn>
                              </p:par>
                              <p:par>
                                <p:cTn id="23" presetID="42" presetClass="path" presetSubtype="0" accel="50000" decel="50000" fill="hold" grpId="1" nodeType="withEffect">
                                  <p:stCondLst>
                                    <p:cond delay="0"/>
                                  </p:stCondLst>
                                  <p:childTnLst>
                                    <p:animMotion origin="layout" path="M 3.33333E-6 -1.11111E-6 L -0.30417 -0.00486 " pathEditMode="relative" rAng="0" ptsTypes="AA">
                                      <p:cBhvr>
                                        <p:cTn id="24" dur="2000" fill="hold"/>
                                        <p:tgtEl>
                                          <p:spTgt spid="5"/>
                                        </p:tgtEl>
                                        <p:attrNameLst>
                                          <p:attrName>ppt_x</p:attrName>
                                          <p:attrName>ppt_y</p:attrName>
                                        </p:attrNameLst>
                                      </p:cBhvr>
                                      <p:rCtr x="-15208" y="-25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2" grpId="1"/>
      <p:bldP spid="4" grpId="0"/>
      <p:bldP spid="4" grpId="1"/>
      <p:bldP spid="5" grpId="0"/>
      <p:bldP spid="5" grpId="1"/>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72D7643-DD1C-4D49-86C0-E304DD6197B3}"/>
              </a:ext>
            </a:extLst>
          </p:cNvPr>
          <p:cNvSpPr txBox="1"/>
          <p:nvPr/>
        </p:nvSpPr>
        <p:spPr>
          <a:xfrm>
            <a:off x="1638300" y="1981200"/>
            <a:ext cx="5867400" cy="3046988"/>
          </a:xfrm>
          <a:prstGeom prst="rect">
            <a:avLst/>
          </a:prstGeom>
          <a:noFill/>
        </p:spPr>
        <p:txBody>
          <a:bodyPr wrap="square" rtlCol="0">
            <a:spAutoFit/>
          </a:bodyPr>
          <a:lstStyle/>
          <a:p>
            <a:pPr algn="ctr"/>
            <a:endParaRPr lang="en-US" altLang="zh-CN" sz="4800" b="0" dirty="0">
              <a:latin typeface="等线 Light" panose="02010600030101010101" pitchFamily="2" charset="-122"/>
              <a:ea typeface="等线 Light" panose="02010600030101010101" pitchFamily="2" charset="-122"/>
            </a:endParaRPr>
          </a:p>
          <a:p>
            <a:pPr algn="ctr"/>
            <a:r>
              <a:rPr lang="en-US" altLang="zh-CN" sz="4800" b="0" dirty="0">
                <a:latin typeface="等线 Light" panose="02010600030101010101" pitchFamily="2" charset="-122"/>
                <a:ea typeface="等线 Light" panose="02010600030101010101" pitchFamily="2" charset="-122"/>
              </a:rPr>
              <a:t>reg</a:t>
            </a:r>
            <a:r>
              <a:rPr lang="zh-CN" altLang="en-US" sz="4800" b="0" dirty="0">
                <a:latin typeface="等线 Light" panose="02010600030101010101" pitchFamily="2" charset="-122"/>
                <a:ea typeface="等线 Light" panose="02010600030101010101" pitchFamily="2" charset="-122"/>
              </a:rPr>
              <a:t>还是</a:t>
            </a:r>
            <a:r>
              <a:rPr lang="en-US" altLang="zh-CN" sz="4800" b="0" dirty="0">
                <a:latin typeface="等线 Light" panose="02010600030101010101" pitchFamily="2" charset="-122"/>
                <a:ea typeface="等线 Light" panose="02010600030101010101" pitchFamily="2" charset="-122"/>
              </a:rPr>
              <a:t>wire</a:t>
            </a:r>
            <a:r>
              <a:rPr lang="zh-CN" altLang="en-US" sz="4800" b="0" dirty="0">
                <a:latin typeface="等线 Light" panose="02010600030101010101" pitchFamily="2" charset="-122"/>
                <a:ea typeface="等线 Light" panose="02010600030101010101" pitchFamily="2" charset="-122"/>
              </a:rPr>
              <a:t>？</a:t>
            </a:r>
            <a:endParaRPr lang="en-US" altLang="zh-CN" sz="4800" b="0" dirty="0">
              <a:latin typeface="等线 Light" panose="02010600030101010101" pitchFamily="2" charset="-122"/>
              <a:ea typeface="等线 Light" panose="02010600030101010101" pitchFamily="2" charset="-122"/>
            </a:endParaRPr>
          </a:p>
          <a:p>
            <a:pPr algn="ctr"/>
            <a:endParaRPr lang="en-US" altLang="zh-CN" sz="4800" b="0" dirty="0">
              <a:latin typeface="等线 Light" panose="02010600030101010101" pitchFamily="2" charset="-122"/>
              <a:ea typeface="等线 Light" panose="02010600030101010101" pitchFamily="2" charset="-122"/>
            </a:endParaRPr>
          </a:p>
          <a:p>
            <a:pPr algn="ctr"/>
            <a:endParaRPr lang="zh-CN" altLang="en-US" sz="48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10818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A5A4A-6172-4481-97A4-D32FB2D28BB1}"/>
              </a:ext>
            </a:extLst>
          </p:cNvPr>
          <p:cNvSpPr>
            <a:spLocks noGrp="1"/>
          </p:cNvSpPr>
          <p:nvPr>
            <p:ph type="title"/>
          </p:nvPr>
        </p:nvSpPr>
        <p:spPr>
          <a:xfrm>
            <a:off x="457200" y="1981200"/>
            <a:ext cx="8229600" cy="2895600"/>
          </a:xfrm>
        </p:spPr>
        <p:txBody>
          <a:bodyPr/>
          <a:lstStyle/>
          <a:p>
            <a:r>
              <a:rPr lang="en-US" altLang="zh-CN" sz="4000" dirty="0">
                <a:latin typeface="等线 Light" panose="02010600030101010101" pitchFamily="2" charset="-122"/>
                <a:ea typeface="等线 Light" panose="02010600030101010101" pitchFamily="2" charset="-122"/>
              </a:rPr>
              <a:t>wire——</a:t>
            </a:r>
            <a:r>
              <a:rPr lang="zh-CN" altLang="en-US" sz="4000" dirty="0">
                <a:latin typeface="等线 Light" panose="02010600030101010101" pitchFamily="2" charset="-122"/>
                <a:ea typeface="等线 Light" panose="02010600030101010101" pitchFamily="2" charset="-122"/>
              </a:rPr>
              <a:t>一根物理连线</a:t>
            </a:r>
            <a:br>
              <a:rPr lang="en-US" altLang="zh-CN" sz="4000" dirty="0">
                <a:latin typeface="等线 Light" panose="02010600030101010101" pitchFamily="2" charset="-122"/>
                <a:ea typeface="等线 Light" panose="02010600030101010101" pitchFamily="2" charset="-122"/>
              </a:rPr>
            </a:br>
            <a:br>
              <a:rPr lang="en-US" altLang="zh-CN" sz="4000" dirty="0">
                <a:latin typeface="等线 Light" panose="02010600030101010101" pitchFamily="2" charset="-122"/>
                <a:ea typeface="等线 Light" panose="02010600030101010101" pitchFamily="2" charset="-122"/>
              </a:rPr>
            </a:br>
            <a:r>
              <a:rPr lang="en-US" altLang="zh-CN" sz="4000" dirty="0">
                <a:latin typeface="等线 Light" panose="02010600030101010101" pitchFamily="2" charset="-122"/>
                <a:ea typeface="等线 Light" panose="02010600030101010101" pitchFamily="2" charset="-122"/>
              </a:rPr>
              <a:t>reg——</a:t>
            </a:r>
            <a:r>
              <a:rPr lang="zh-CN" altLang="en-US" sz="4000" dirty="0">
                <a:latin typeface="等线 Light" panose="02010600030101010101" pitchFamily="2" charset="-122"/>
                <a:ea typeface="等线 Light" panose="02010600030101010101" pitchFamily="2" charset="-122"/>
              </a:rPr>
              <a:t>一个存储单元</a:t>
            </a:r>
            <a:br>
              <a:rPr lang="en-US" altLang="zh-CN" sz="4000" dirty="0">
                <a:latin typeface="等线 Light" panose="02010600030101010101" pitchFamily="2" charset="-122"/>
                <a:ea typeface="等线 Light" panose="02010600030101010101" pitchFamily="2" charset="-122"/>
              </a:rPr>
            </a:br>
            <a:br>
              <a:rPr lang="en-US" altLang="zh-CN" sz="4000" dirty="0">
                <a:latin typeface="等线 Light" panose="02010600030101010101" pitchFamily="2" charset="-122"/>
                <a:ea typeface="等线 Light" panose="02010600030101010101" pitchFamily="2" charset="-122"/>
              </a:rPr>
            </a:br>
            <a:r>
              <a:rPr lang="zh-CN" altLang="en-US" sz="4000" dirty="0">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421916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B5F9B-5997-4B66-A86D-D1D3B8C33E3A}"/>
              </a:ext>
            </a:extLst>
          </p:cNvPr>
          <p:cNvSpPr>
            <a:spLocks noGrp="1"/>
          </p:cNvSpPr>
          <p:nvPr>
            <p:ph type="title"/>
          </p:nvPr>
        </p:nvSpPr>
        <p:spPr>
          <a:xfrm>
            <a:off x="457200" y="1447800"/>
            <a:ext cx="8229600" cy="3352800"/>
          </a:xfrm>
        </p:spPr>
        <p:txBody>
          <a:bodyPr/>
          <a:lstStyle/>
          <a:p>
            <a:r>
              <a:rPr lang="zh-CN" altLang="en-US" sz="4000" dirty="0">
                <a:latin typeface="等线 Light" panose="02010600030101010101" pitchFamily="2" charset="-122"/>
                <a:ea typeface="等线 Light" panose="02010600030101010101" pitchFamily="2" charset="-122"/>
              </a:rPr>
              <a:t>驱动</a:t>
            </a:r>
            <a:br>
              <a:rPr lang="en-US" altLang="zh-CN" sz="4000" dirty="0">
                <a:latin typeface="等线 Light" panose="02010600030101010101" pitchFamily="2" charset="-122"/>
                <a:ea typeface="等线 Light" panose="02010600030101010101" pitchFamily="2" charset="-122"/>
              </a:rPr>
            </a:br>
            <a:br>
              <a:rPr lang="en-US" altLang="zh-CN" sz="4000" dirty="0">
                <a:latin typeface="等线 Light" panose="02010600030101010101" pitchFamily="2" charset="-122"/>
                <a:ea typeface="等线 Light" panose="02010600030101010101" pitchFamily="2" charset="-122"/>
              </a:rPr>
            </a:br>
            <a:br>
              <a:rPr lang="en-US" altLang="zh-CN" sz="4000" dirty="0">
                <a:latin typeface="等线 Light" panose="02010600030101010101" pitchFamily="2" charset="-122"/>
                <a:ea typeface="等线 Light" panose="02010600030101010101" pitchFamily="2" charset="-122"/>
              </a:rPr>
            </a:br>
            <a:r>
              <a:rPr lang="zh-CN" altLang="en-US" sz="4000" dirty="0">
                <a:latin typeface="等线 Light" panose="02010600030101010101" pitchFamily="2" charset="-122"/>
                <a:ea typeface="等线 Light" panose="02010600030101010101" pitchFamily="2" charset="-122"/>
              </a:rPr>
              <a:t>连续赋值：</a:t>
            </a:r>
            <a:r>
              <a:rPr lang="en-US" altLang="zh-CN" sz="4000" dirty="0">
                <a:latin typeface="等线 Light" panose="02010600030101010101" pitchFamily="2" charset="-122"/>
                <a:ea typeface="等线 Light" panose="02010600030101010101" pitchFamily="2" charset="-122"/>
              </a:rPr>
              <a:t>assign</a:t>
            </a:r>
            <a:br>
              <a:rPr lang="en-US" altLang="zh-CN" sz="4000" dirty="0">
                <a:latin typeface="等线 Light" panose="02010600030101010101" pitchFamily="2" charset="-122"/>
                <a:ea typeface="等线 Light" panose="02010600030101010101" pitchFamily="2" charset="-122"/>
              </a:rPr>
            </a:br>
            <a:br>
              <a:rPr lang="en-US" altLang="zh-CN" sz="4000" dirty="0">
                <a:latin typeface="等线 Light" panose="02010600030101010101" pitchFamily="2" charset="-122"/>
                <a:ea typeface="等线 Light" panose="02010600030101010101" pitchFamily="2" charset="-122"/>
              </a:rPr>
            </a:br>
            <a:r>
              <a:rPr lang="zh-CN" altLang="en-US" sz="4000" dirty="0">
                <a:latin typeface="等线 Light" panose="02010600030101010101" pitchFamily="2" charset="-122"/>
                <a:ea typeface="等线 Light" panose="02010600030101010101" pitchFamily="2" charset="-122"/>
              </a:rPr>
              <a:t>过程赋值：</a:t>
            </a:r>
            <a:r>
              <a:rPr lang="en-US" altLang="zh-CN" sz="4000" dirty="0">
                <a:latin typeface="等线 Light" panose="02010600030101010101" pitchFamily="2" charset="-122"/>
                <a:ea typeface="等线 Light" panose="02010600030101010101" pitchFamily="2" charset="-122"/>
              </a:rPr>
              <a:t>always</a:t>
            </a:r>
            <a:r>
              <a:rPr lang="zh-CN" altLang="en-US" sz="4000" dirty="0">
                <a:latin typeface="等线 Light" panose="02010600030101010101" pitchFamily="2" charset="-122"/>
                <a:ea typeface="等线 Light" panose="02010600030101010101" pitchFamily="2" charset="-122"/>
              </a:rPr>
              <a:t>、</a:t>
            </a:r>
            <a:r>
              <a:rPr lang="en-US" altLang="zh-CN" sz="4000" dirty="0">
                <a:latin typeface="等线 Light" panose="02010600030101010101" pitchFamily="2" charset="-122"/>
                <a:ea typeface="等线 Light" panose="02010600030101010101" pitchFamily="2" charset="-122"/>
              </a:rPr>
              <a:t>initial</a:t>
            </a:r>
            <a:endParaRPr lang="zh-CN" altLang="en-US" sz="40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00137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7">
            <a:extLst>
              <a:ext uri="{FF2B5EF4-FFF2-40B4-BE49-F238E27FC236}">
                <a16:creationId xmlns:a16="http://schemas.microsoft.com/office/drawing/2014/main" id="{5E177B3B-7F9D-4CAF-A145-343E4D665C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33" t="20004" r="28333"/>
          <a:stretch/>
        </p:blipFill>
        <p:spPr bwMode="auto">
          <a:xfrm>
            <a:off x="-304800" y="1996654"/>
            <a:ext cx="4191000" cy="486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a:extLst>
              <a:ext uri="{FF2B5EF4-FFF2-40B4-BE49-F238E27FC236}">
                <a16:creationId xmlns:a16="http://schemas.microsoft.com/office/drawing/2014/main" id="{99E873DD-5D14-4BE0-BA64-7FC77E37A3EA}"/>
              </a:ext>
            </a:extLst>
          </p:cNvPr>
          <p:cNvSpPr>
            <a:spLocks noGrp="1" noChangeArrowheads="1"/>
          </p:cNvSpPr>
          <p:nvPr>
            <p:ph type="title"/>
          </p:nvPr>
        </p:nvSpPr>
        <p:spPr>
          <a:xfrm>
            <a:off x="-400878" y="272118"/>
            <a:ext cx="4114800" cy="1576106"/>
          </a:xfrm>
        </p:spPr>
        <p:txBody>
          <a:bodyPr/>
          <a:lstStyle/>
          <a:p>
            <a:pPr eaLnBrk="1" hangingPunct="1"/>
            <a:r>
              <a:rPr lang="en-US" altLang="zh-CN" sz="3600" b="1" dirty="0">
                <a:latin typeface="等线 Light" panose="02010600030101010101" pitchFamily="2" charset="-122"/>
                <a:ea typeface="等线 Light" panose="02010600030101010101" pitchFamily="2" charset="-122"/>
              </a:rPr>
              <a:t>REG &amp; WIRE</a:t>
            </a:r>
          </a:p>
        </p:txBody>
      </p:sp>
      <p:sp>
        <p:nvSpPr>
          <p:cNvPr id="2" name="文本框 1">
            <a:extLst>
              <a:ext uri="{FF2B5EF4-FFF2-40B4-BE49-F238E27FC236}">
                <a16:creationId xmlns:a16="http://schemas.microsoft.com/office/drawing/2014/main" id="{91E6BE95-F378-41C8-8371-70163363B000}"/>
              </a:ext>
            </a:extLst>
          </p:cNvPr>
          <p:cNvSpPr txBox="1"/>
          <p:nvPr/>
        </p:nvSpPr>
        <p:spPr>
          <a:xfrm>
            <a:off x="3713922" y="914400"/>
            <a:ext cx="5142322" cy="4832092"/>
          </a:xfrm>
          <a:prstGeom prst="rect">
            <a:avLst/>
          </a:prstGeom>
          <a:noFill/>
        </p:spPr>
        <p:txBody>
          <a:bodyPr wrap="square" rtlCol="0">
            <a:spAutoFit/>
          </a:bodyPr>
          <a:lstStyle/>
          <a:p>
            <a:r>
              <a:rPr lang="zh-CN" altLang="en-US" sz="2800" dirty="0">
                <a:latin typeface="等线 Light" panose="02010600030101010101" pitchFamily="2" charset="-122"/>
                <a:ea typeface="等线 Light" panose="02010600030101010101" pitchFamily="2" charset="-122"/>
              </a:rPr>
              <a:t>未赋值：</a:t>
            </a:r>
            <a:r>
              <a:rPr lang="en-US" altLang="zh-CN" sz="2800" b="0" dirty="0">
                <a:latin typeface="等线 Light" panose="02010600030101010101" pitchFamily="2" charset="-122"/>
                <a:ea typeface="等线 Light" panose="02010600030101010101" pitchFamily="2" charset="-122"/>
              </a:rPr>
              <a:t>reg</a:t>
            </a:r>
            <a:r>
              <a:rPr lang="zh-CN" altLang="en-US" sz="2800" b="0" dirty="0">
                <a:latin typeface="等线 Light" panose="02010600030101010101" pitchFamily="2" charset="-122"/>
                <a:ea typeface="等线 Light" panose="02010600030101010101" pitchFamily="2" charset="-122"/>
              </a:rPr>
              <a:t>为不定态</a:t>
            </a:r>
            <a:r>
              <a:rPr lang="en-US" altLang="zh-CN" sz="2800" b="0" dirty="0">
                <a:latin typeface="等线 Light" panose="02010600030101010101" pitchFamily="2" charset="-122"/>
                <a:ea typeface="等线 Light" panose="02010600030101010101" pitchFamily="2" charset="-122"/>
              </a:rPr>
              <a:t>X</a:t>
            </a:r>
            <a:r>
              <a:rPr lang="zh-CN" altLang="en-US" sz="2800" b="0" dirty="0">
                <a:latin typeface="等线 Light" panose="02010600030101010101" pitchFamily="2" charset="-122"/>
                <a:ea typeface="等线 Light" panose="02010600030101010101" pitchFamily="2" charset="-122"/>
              </a:rPr>
              <a:t>，</a:t>
            </a:r>
            <a:r>
              <a:rPr lang="en-US" altLang="zh-CN" sz="2800" b="0" dirty="0">
                <a:latin typeface="等线 Light" panose="02010600030101010101" pitchFamily="2" charset="-122"/>
                <a:ea typeface="等线 Light" panose="02010600030101010101" pitchFamily="2" charset="-122"/>
              </a:rPr>
              <a:t>wire</a:t>
            </a:r>
            <a:r>
              <a:rPr lang="zh-CN" altLang="en-US" sz="2800" b="0" dirty="0">
                <a:latin typeface="等线 Light" panose="02010600030101010101" pitchFamily="2" charset="-122"/>
                <a:ea typeface="等线 Light" panose="02010600030101010101" pitchFamily="2" charset="-122"/>
              </a:rPr>
              <a:t>为高阻态</a:t>
            </a:r>
            <a:r>
              <a:rPr lang="en-US" altLang="zh-CN" sz="2800" b="0" dirty="0">
                <a:latin typeface="等线 Light" panose="02010600030101010101" pitchFamily="2" charset="-122"/>
                <a:ea typeface="等线 Light" panose="02010600030101010101" pitchFamily="2" charset="-122"/>
              </a:rPr>
              <a:t>Z</a:t>
            </a:r>
          </a:p>
          <a:p>
            <a:endParaRPr lang="en-US" altLang="zh-CN" sz="2800" b="0" dirty="0">
              <a:latin typeface="等线 Light" panose="02010600030101010101" pitchFamily="2" charset="-122"/>
              <a:ea typeface="等线 Light" panose="02010600030101010101" pitchFamily="2" charset="-122"/>
            </a:endParaRPr>
          </a:p>
          <a:p>
            <a:r>
              <a:rPr lang="zh-CN" altLang="en-US" sz="2800" dirty="0">
                <a:latin typeface="等线 Light" panose="02010600030101010101" pitchFamily="2" charset="-122"/>
                <a:ea typeface="等线 Light" panose="02010600030101010101" pitchFamily="2" charset="-122"/>
              </a:rPr>
              <a:t>仿真：</a:t>
            </a:r>
            <a:r>
              <a:rPr lang="en-US" altLang="zh-CN" sz="2800" b="0" dirty="0">
                <a:latin typeface="等线 Light" panose="02010600030101010101" pitchFamily="2" charset="-122"/>
                <a:ea typeface="等线 Light" panose="02010600030101010101" pitchFamily="2" charset="-122"/>
              </a:rPr>
              <a:t>wire</a:t>
            </a:r>
            <a:r>
              <a:rPr lang="zh-CN" altLang="en-US" sz="2800" b="0" dirty="0">
                <a:latin typeface="等线 Light" panose="02010600030101010101" pitchFamily="2" charset="-122"/>
                <a:ea typeface="等线 Light" panose="02010600030101010101" pitchFamily="2" charset="-122"/>
              </a:rPr>
              <a:t>对应于连续赋值，如</a:t>
            </a:r>
            <a:r>
              <a:rPr lang="en-US" altLang="zh-CN" sz="2800" b="0" dirty="0">
                <a:latin typeface="等线 Light" panose="02010600030101010101" pitchFamily="2" charset="-122"/>
                <a:ea typeface="等线 Light" panose="02010600030101010101" pitchFamily="2" charset="-122"/>
              </a:rPr>
              <a:t>assign</a:t>
            </a:r>
            <a:r>
              <a:rPr lang="zh-CN" altLang="en-US" sz="1800" dirty="0">
                <a:latin typeface="等线 Light" panose="02010600030101010101" pitchFamily="2" charset="-122"/>
                <a:ea typeface="等线 Light" panose="02010600030101010101" pitchFamily="2" charset="-122"/>
              </a:rPr>
              <a:t>；</a:t>
            </a:r>
            <a:r>
              <a:rPr lang="en-US" altLang="zh-CN" sz="2800" b="0" dirty="0">
                <a:latin typeface="等线 Light" panose="02010600030101010101" pitchFamily="2" charset="-122"/>
                <a:ea typeface="等线 Light" panose="02010600030101010101" pitchFamily="2" charset="-122"/>
              </a:rPr>
              <a:t>reg</a:t>
            </a:r>
            <a:r>
              <a:rPr lang="zh-CN" altLang="en-US" sz="2800" b="0" dirty="0">
                <a:latin typeface="等线 Light" panose="02010600030101010101" pitchFamily="2" charset="-122"/>
                <a:ea typeface="等线 Light" panose="02010600030101010101" pitchFamily="2" charset="-122"/>
              </a:rPr>
              <a:t>对应于过程赋值，如</a:t>
            </a:r>
            <a:r>
              <a:rPr lang="en-US" altLang="zh-CN" sz="2800" b="0" dirty="0">
                <a:latin typeface="等线 Light" panose="02010600030101010101" pitchFamily="2" charset="-122"/>
                <a:ea typeface="等线 Light" panose="02010600030101010101" pitchFamily="2" charset="-122"/>
              </a:rPr>
              <a:t>always</a:t>
            </a:r>
            <a:r>
              <a:rPr lang="zh-CN" altLang="en-US" sz="2800" b="0" dirty="0">
                <a:latin typeface="等线 Light" panose="02010600030101010101" pitchFamily="2" charset="-122"/>
                <a:ea typeface="等线 Light" panose="02010600030101010101" pitchFamily="2" charset="-122"/>
              </a:rPr>
              <a:t>，</a:t>
            </a:r>
            <a:r>
              <a:rPr lang="en-US" altLang="zh-CN" sz="2800" b="0" dirty="0">
                <a:latin typeface="等线 Light" panose="02010600030101010101" pitchFamily="2" charset="-122"/>
                <a:ea typeface="等线 Light" panose="02010600030101010101" pitchFamily="2" charset="-122"/>
              </a:rPr>
              <a:t>initial</a:t>
            </a:r>
          </a:p>
          <a:p>
            <a:endParaRPr lang="en-US" altLang="zh-CN" sz="2800" b="0" dirty="0">
              <a:latin typeface="等线 Light" panose="02010600030101010101" pitchFamily="2" charset="-122"/>
              <a:ea typeface="等线 Light" panose="02010600030101010101" pitchFamily="2" charset="-122"/>
            </a:endParaRPr>
          </a:p>
          <a:p>
            <a:r>
              <a:rPr lang="zh-CN" altLang="en-US" sz="2800" dirty="0">
                <a:latin typeface="等线 Light" panose="02010600030101010101" pitchFamily="2" charset="-122"/>
                <a:ea typeface="等线 Light" panose="02010600030101010101" pitchFamily="2" charset="-122"/>
              </a:rPr>
              <a:t>综合</a:t>
            </a:r>
            <a:r>
              <a:rPr lang="zh-CN" altLang="en-US" sz="1400" dirty="0">
                <a:latin typeface="等线 Light" panose="02010600030101010101" pitchFamily="2" charset="-122"/>
                <a:ea typeface="等线 Light" panose="02010600030101010101" pitchFamily="2" charset="-122"/>
              </a:rPr>
              <a:t>：</a:t>
            </a:r>
            <a:r>
              <a:rPr lang="zh-CN" altLang="en-US" sz="2800" dirty="0">
                <a:latin typeface="等线 Light" panose="02010600030101010101" pitchFamily="2" charset="-122"/>
                <a:ea typeface="等线 Light" panose="02010600030101010101" pitchFamily="2" charset="-122"/>
              </a:rPr>
              <a:t> </a:t>
            </a:r>
            <a:r>
              <a:rPr lang="en-US" altLang="zh-CN" sz="2800" b="0" dirty="0">
                <a:latin typeface="等线 Light" panose="02010600030101010101" pitchFamily="2" charset="-122"/>
                <a:ea typeface="等线 Light" panose="02010600030101010101" pitchFamily="2" charset="-122"/>
              </a:rPr>
              <a:t>wire</a:t>
            </a:r>
            <a:r>
              <a:rPr lang="zh-CN" altLang="en-US" sz="2800" b="0" dirty="0">
                <a:latin typeface="等线 Light" panose="02010600030101010101" pitchFamily="2" charset="-122"/>
                <a:ea typeface="等线 Light" panose="02010600030101010101" pitchFamily="2" charset="-122"/>
              </a:rPr>
              <a:t>型的变量综合出来一般是一根导线；</a:t>
            </a:r>
            <a:br>
              <a:rPr lang="zh-CN" altLang="en-US" sz="2800" b="0" dirty="0">
                <a:latin typeface="等线 Light" panose="02010600030101010101" pitchFamily="2" charset="-122"/>
                <a:ea typeface="等线 Light" panose="02010600030101010101" pitchFamily="2" charset="-122"/>
              </a:rPr>
            </a:br>
            <a:r>
              <a:rPr lang="en-US" altLang="zh-CN" sz="2800" b="0" dirty="0">
                <a:latin typeface="等线 Light" panose="02010600030101010101" pitchFamily="2" charset="-122"/>
                <a:ea typeface="等线 Light" panose="02010600030101010101" pitchFamily="2" charset="-122"/>
              </a:rPr>
              <a:t>reg</a:t>
            </a:r>
            <a:r>
              <a:rPr lang="zh-CN" altLang="en-US" sz="2800" b="0" dirty="0">
                <a:latin typeface="等线 Light" panose="02010600030101010101" pitchFamily="2" charset="-122"/>
                <a:ea typeface="等线 Light" panose="02010600030101010101" pitchFamily="2" charset="-122"/>
              </a:rPr>
              <a:t>变量在</a:t>
            </a:r>
            <a:r>
              <a:rPr lang="en-US" altLang="zh-CN" sz="2800" b="0" dirty="0">
                <a:latin typeface="等线 Light" panose="02010600030101010101" pitchFamily="2" charset="-122"/>
                <a:ea typeface="等线 Light" panose="02010600030101010101" pitchFamily="2" charset="-122"/>
              </a:rPr>
              <a:t>always</a:t>
            </a:r>
            <a:r>
              <a:rPr lang="zh-CN" altLang="en-US" sz="2800" b="0" dirty="0">
                <a:latin typeface="等线 Light" panose="02010600030101010101" pitchFamily="2" charset="-122"/>
                <a:ea typeface="等线 Light" panose="02010600030101010101" pitchFamily="2" charset="-122"/>
              </a:rPr>
              <a:t>块中有两种情况。</a:t>
            </a:r>
            <a:endParaRPr lang="en-US" altLang="zh-CN" sz="1100" b="0" dirty="0">
              <a:latin typeface="等线 Light" panose="02010600030101010101" pitchFamily="2" charset="-122"/>
              <a:ea typeface="等线 Light"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08B44-CFEE-4B99-A1C9-04B46AAA2145}"/>
              </a:ext>
            </a:extLst>
          </p:cNvPr>
          <p:cNvSpPr>
            <a:spLocks noGrp="1"/>
          </p:cNvSpPr>
          <p:nvPr>
            <p:ph type="title"/>
          </p:nvPr>
        </p:nvSpPr>
        <p:spPr>
          <a:xfrm>
            <a:off x="457200" y="609600"/>
            <a:ext cx="8229600" cy="1143000"/>
          </a:xfrm>
        </p:spPr>
        <p:txBody>
          <a:bodyPr/>
          <a:lstStyle/>
          <a:p>
            <a:r>
              <a:rPr lang="en-US" altLang="zh-CN" sz="4000" b="1" dirty="0">
                <a:latin typeface="等线 Light" panose="02010600030101010101" pitchFamily="2" charset="-122"/>
                <a:ea typeface="等线 Light" panose="02010600030101010101" pitchFamily="2" charset="-122"/>
              </a:rPr>
              <a:t>Golden Rules</a:t>
            </a:r>
            <a:br>
              <a:rPr lang="en-US" altLang="zh-CN" sz="3600" dirty="0">
                <a:latin typeface="等线 Light" panose="02010600030101010101" pitchFamily="2" charset="-122"/>
                <a:ea typeface="等线 Light" panose="02010600030101010101" pitchFamily="2" charset="-122"/>
              </a:rPr>
            </a:br>
            <a:r>
              <a:rPr lang="zh-CN" altLang="en-US" sz="3600" dirty="0">
                <a:latin typeface="等线 Light" panose="02010600030101010101" pitchFamily="2" charset="-122"/>
                <a:ea typeface="等线 Light" panose="02010600030101010101" pitchFamily="2" charset="-122"/>
              </a:rPr>
              <a:t>必须用</a:t>
            </a:r>
            <a:r>
              <a:rPr lang="en-US" altLang="zh-CN" sz="3600" dirty="0">
                <a:latin typeface="等线 Light" panose="02010600030101010101" pitchFamily="2" charset="-122"/>
                <a:ea typeface="等线 Light" panose="02010600030101010101" pitchFamily="2" charset="-122"/>
              </a:rPr>
              <a:t>wire</a:t>
            </a:r>
            <a:r>
              <a:rPr lang="zh-CN" altLang="en-US" sz="3600" dirty="0">
                <a:latin typeface="等线 Light" panose="02010600030101010101" pitchFamily="2" charset="-122"/>
                <a:ea typeface="等线 Light" panose="02010600030101010101" pitchFamily="2" charset="-122"/>
              </a:rPr>
              <a:t>的情况</a:t>
            </a:r>
          </a:p>
        </p:txBody>
      </p:sp>
      <p:sp>
        <p:nvSpPr>
          <p:cNvPr id="9" name="文本框 8">
            <a:extLst>
              <a:ext uri="{FF2B5EF4-FFF2-40B4-BE49-F238E27FC236}">
                <a16:creationId xmlns:a16="http://schemas.microsoft.com/office/drawing/2014/main" id="{DDE36AD4-0F52-4D00-BB1C-48BB532D7E71}"/>
              </a:ext>
            </a:extLst>
          </p:cNvPr>
          <p:cNvSpPr txBox="1"/>
          <p:nvPr/>
        </p:nvSpPr>
        <p:spPr>
          <a:xfrm>
            <a:off x="952500" y="2895600"/>
            <a:ext cx="7239000" cy="1846659"/>
          </a:xfrm>
          <a:prstGeom prst="rect">
            <a:avLst/>
          </a:prstGeom>
          <a:noFill/>
        </p:spPr>
        <p:txBody>
          <a:bodyPr wrap="square" rtlCol="0">
            <a:spAutoFit/>
          </a:bodyPr>
          <a:lstStyle/>
          <a:p>
            <a:pPr algn="ctr"/>
            <a:r>
              <a:rPr lang="en-US" altLang="zh-CN" b="0" dirty="0">
                <a:latin typeface="等线 Light" panose="02010600030101010101" pitchFamily="2" charset="-122"/>
                <a:ea typeface="等线 Light" panose="02010600030101010101" pitchFamily="2" charset="-122"/>
              </a:rPr>
              <a:t>assign</a:t>
            </a:r>
            <a:r>
              <a:rPr lang="zh-CN" altLang="en-US" b="0" dirty="0">
                <a:latin typeface="等线 Light" panose="02010600030101010101" pitchFamily="2" charset="-122"/>
                <a:ea typeface="等线 Light" panose="02010600030101010101" pitchFamily="2" charset="-122"/>
              </a:rPr>
              <a:t>语句</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zh-CN" altLang="en-US" b="0" dirty="0">
                <a:latin typeface="等线 Light" panose="02010600030101010101" pitchFamily="2" charset="-122"/>
                <a:ea typeface="等线 Light" panose="02010600030101010101" pitchFamily="2" charset="-122"/>
              </a:rPr>
              <a:t>元件例化时的输出</a:t>
            </a:r>
          </a:p>
        </p:txBody>
      </p:sp>
    </p:spTree>
    <p:extLst>
      <p:ext uri="{BB962C8B-B14F-4D97-AF65-F5344CB8AC3E}">
        <p14:creationId xmlns:p14="http://schemas.microsoft.com/office/powerpoint/2010/main" val="220961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AD4D0C-E96C-4289-9198-656C747E7CD8}"/>
              </a:ext>
            </a:extLst>
          </p:cNvPr>
          <p:cNvSpPr txBox="1"/>
          <p:nvPr/>
        </p:nvSpPr>
        <p:spPr>
          <a:xfrm>
            <a:off x="1065425" y="2274838"/>
            <a:ext cx="7013150" cy="2308324"/>
          </a:xfrm>
          <a:prstGeom prst="rect">
            <a:avLst/>
          </a:prstGeom>
          <a:noFill/>
        </p:spPr>
        <p:txBody>
          <a:bodyPr wrap="square" rtlCol="0">
            <a:spAutoFit/>
          </a:bodyPr>
          <a:lstStyle/>
          <a:p>
            <a:pPr algn="ctr"/>
            <a:r>
              <a:rPr lang="zh-CN" altLang="en-US" sz="3600" dirty="0">
                <a:latin typeface="等线 Light" panose="02010600030101010101" pitchFamily="2" charset="-122"/>
                <a:ea typeface="等线 Light" panose="02010600030101010101" pitchFamily="2" charset="-122"/>
              </a:rPr>
              <a:t>命名</a:t>
            </a:r>
            <a:r>
              <a:rPr lang="en-US" altLang="zh-CN" sz="3600" dirty="0">
                <a:latin typeface="等线 Light" panose="02010600030101010101" pitchFamily="2" charset="-122"/>
                <a:ea typeface="等线 Light" panose="02010600030101010101" pitchFamily="2" charset="-122"/>
              </a:rPr>
              <a:t>:</a:t>
            </a:r>
            <a:r>
              <a:rPr lang="zh-CN" altLang="en-US" sz="3600" b="0" dirty="0">
                <a:latin typeface="等线 Light" panose="02010600030101010101" pitchFamily="2" charset="-122"/>
                <a:ea typeface="等线 Light" panose="02010600030101010101" pitchFamily="2" charset="-122"/>
              </a:rPr>
              <a:t>必须以字母起头，</a:t>
            </a:r>
          </a:p>
          <a:p>
            <a:pPr algn="ctr"/>
            <a:r>
              <a:rPr lang="zh-CN" altLang="en-US" sz="3600" b="0" dirty="0">
                <a:latin typeface="等线 Light" panose="02010600030101010101" pitchFamily="2" charset="-122"/>
                <a:ea typeface="等线 Light" panose="02010600030101010101" pitchFamily="2" charset="-122"/>
              </a:rPr>
              <a:t>其中可以包括任何字母和数字以及下划线符 “</a:t>
            </a:r>
            <a:r>
              <a:rPr lang="en-US" altLang="zh-CN" sz="3600" b="0" dirty="0">
                <a:latin typeface="等线 Light" panose="02010600030101010101" pitchFamily="2" charset="-122"/>
                <a:ea typeface="等线 Light" panose="02010600030101010101" pitchFamily="2" charset="-122"/>
              </a:rPr>
              <a:t>_” </a:t>
            </a:r>
            <a:r>
              <a:rPr lang="zh-CN" altLang="en-US" sz="3600" b="0" dirty="0">
                <a:latin typeface="等线 Light" panose="02010600030101010101" pitchFamily="2" charset="-122"/>
                <a:ea typeface="等线 Light" panose="02010600030101010101" pitchFamily="2" charset="-122"/>
              </a:rPr>
              <a:t>和美圆符号 </a:t>
            </a:r>
            <a:r>
              <a:rPr lang="en-US" altLang="zh-CN" sz="3600" b="0" dirty="0">
                <a:latin typeface="等线 Light" panose="02010600030101010101" pitchFamily="2" charset="-122"/>
                <a:ea typeface="等线 Light" panose="02010600030101010101" pitchFamily="2" charset="-122"/>
              </a:rPr>
              <a:t>$ </a:t>
            </a:r>
            <a:r>
              <a:rPr lang="zh-CN" altLang="en-US" sz="3600" b="0" dirty="0">
                <a:latin typeface="等线 Light" panose="02010600030101010101" pitchFamily="2" charset="-122"/>
                <a:ea typeface="等线 Light" panose="02010600030101010101" pitchFamily="2" charset="-122"/>
              </a:rPr>
              <a:t>。</a:t>
            </a:r>
            <a:endParaRPr lang="en-US" altLang="zh-CN" sz="3600" b="0" dirty="0">
              <a:latin typeface="等线 Light" panose="02010600030101010101" pitchFamily="2" charset="-122"/>
              <a:ea typeface="等线 Light" panose="02010600030101010101" pitchFamily="2" charset="-122"/>
            </a:endParaRPr>
          </a:p>
          <a:p>
            <a:pPr algn="ctr"/>
            <a:endParaRPr lang="en-US" altLang="zh-CN" sz="36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6069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64F0A5-5057-4119-A6E4-9AB9F9C8F112}"/>
              </a:ext>
            </a:extLst>
          </p:cNvPr>
          <p:cNvSpPr txBox="1"/>
          <p:nvPr/>
        </p:nvSpPr>
        <p:spPr>
          <a:xfrm>
            <a:off x="533400" y="609600"/>
            <a:ext cx="8077200" cy="3600986"/>
          </a:xfrm>
          <a:prstGeom prst="rect">
            <a:avLst/>
          </a:prstGeom>
          <a:noFill/>
        </p:spPr>
        <p:txBody>
          <a:bodyPr wrap="square" rtlCol="0">
            <a:spAutoFit/>
          </a:bodyPr>
          <a:lstStyle/>
          <a:p>
            <a:pPr algn="ctr"/>
            <a:r>
              <a:rPr lang="zh-CN" altLang="en-US" b="0" dirty="0">
                <a:latin typeface="等线 Light" panose="02010600030101010101" pitchFamily="2" charset="-122"/>
                <a:ea typeface="等线 Light" panose="02010600030101010101" pitchFamily="2" charset="-122"/>
              </a:rPr>
              <a:t>判断</a:t>
            </a: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endParaRPr lang="en-US" altLang="zh-CN" b="0" dirty="0">
              <a:latin typeface="等线 Light" panose="02010600030101010101" pitchFamily="2" charset="-122"/>
              <a:ea typeface="等线 Light" panose="02010600030101010101" pitchFamily="2" charset="-122"/>
            </a:endParaRPr>
          </a:p>
          <a:p>
            <a:pPr algn="ctr"/>
            <a:r>
              <a:rPr lang="zh-CN" altLang="en-US" b="0" dirty="0">
                <a:latin typeface="等线 Light" panose="02010600030101010101" pitchFamily="2" charset="-122"/>
                <a:ea typeface="等线 Light" panose="02010600030101010101" pitchFamily="2" charset="-122"/>
              </a:rPr>
              <a:t>在</a:t>
            </a:r>
            <a:r>
              <a:rPr lang="en-US" altLang="zh-CN" b="0" dirty="0" err="1">
                <a:latin typeface="等线 Light" panose="02010600030101010101" pitchFamily="2" charset="-122"/>
                <a:ea typeface="等线 Light" panose="02010600030101010101" pitchFamily="2" charset="-122"/>
              </a:rPr>
              <a:t>verilog</a:t>
            </a:r>
            <a:r>
              <a:rPr lang="zh-CN" altLang="en-US" b="0" dirty="0">
                <a:latin typeface="等线 Light" panose="02010600030101010101" pitchFamily="2" charset="-122"/>
                <a:ea typeface="等线 Light" panose="02010600030101010101" pitchFamily="2" charset="-122"/>
              </a:rPr>
              <a:t>标准里，</a:t>
            </a:r>
            <a:r>
              <a:rPr lang="en-US" altLang="zh-CN" b="0" dirty="0">
                <a:latin typeface="等线 Light" panose="02010600030101010101" pitchFamily="2" charset="-122"/>
                <a:ea typeface="等线 Light" panose="02010600030101010101" pitchFamily="2" charset="-122"/>
              </a:rPr>
              <a:t>9m0on</a:t>
            </a:r>
            <a:r>
              <a:rPr lang="zh-CN" altLang="en-US" b="0" dirty="0">
                <a:latin typeface="等线 Light" panose="02010600030101010101" pitchFamily="2" charset="-122"/>
                <a:ea typeface="等线 Light" panose="02010600030101010101" pitchFamily="2" charset="-122"/>
              </a:rPr>
              <a:t>是合法的标识符</a:t>
            </a:r>
            <a:r>
              <a:rPr lang="en-US" altLang="zh-CN" b="0" dirty="0">
                <a:latin typeface="等线 Light" panose="02010600030101010101" pitchFamily="2" charset="-122"/>
                <a:ea typeface="等线 Light" panose="02010600030101010101" pitchFamily="2" charset="-122"/>
              </a:rPr>
              <a:t>()</a:t>
            </a:r>
            <a:r>
              <a:rPr lang="zh-CN" altLang="en-US" b="0" dirty="0">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84697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13DBD-0074-4532-B509-428F2A21A6CE}"/>
              </a:ext>
            </a:extLst>
          </p:cNvPr>
          <p:cNvSpPr>
            <a:spLocks noGrp="1"/>
          </p:cNvSpPr>
          <p:nvPr>
            <p:ph type="title"/>
          </p:nvPr>
        </p:nvSpPr>
        <p:spPr>
          <a:xfrm>
            <a:off x="457200" y="2857500"/>
            <a:ext cx="8229600" cy="1143000"/>
          </a:xfrm>
        </p:spPr>
        <p:txBody>
          <a:bodyPr/>
          <a:lstStyle/>
          <a:p>
            <a:r>
              <a:rPr lang="zh-CN" altLang="en-US" sz="4400" dirty="0">
                <a:latin typeface="等线 Light" panose="02010600030101010101" pitchFamily="2" charset="-122"/>
                <a:ea typeface="等线 Light" panose="02010600030101010101" pitchFamily="2" charset="-122"/>
              </a:rPr>
              <a:t>数组还是</a:t>
            </a:r>
            <a:r>
              <a:rPr lang="en-US" altLang="zh-CN" sz="4400" dirty="0">
                <a:latin typeface="等线 Light" panose="02010600030101010101" pitchFamily="2" charset="-122"/>
                <a:ea typeface="等线 Light" panose="02010600030101010101" pitchFamily="2" charset="-122"/>
              </a:rPr>
              <a:t>Vector</a:t>
            </a:r>
            <a:r>
              <a:rPr lang="zh-CN" altLang="en-US" sz="4400" dirty="0">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355275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1F10A5-AE26-42C1-803C-14DEBE5CB3CB}"/>
              </a:ext>
            </a:extLst>
          </p:cNvPr>
          <p:cNvSpPr txBox="1"/>
          <p:nvPr/>
        </p:nvSpPr>
        <p:spPr>
          <a:xfrm>
            <a:off x="2895600" y="2422764"/>
            <a:ext cx="6400800" cy="1015663"/>
          </a:xfrm>
          <a:prstGeom prst="rect">
            <a:avLst/>
          </a:prstGeom>
          <a:noFill/>
        </p:spPr>
        <p:txBody>
          <a:bodyPr wrap="square" rtlCol="0">
            <a:spAutoFit/>
          </a:bodyPr>
          <a:lstStyle/>
          <a:p>
            <a:r>
              <a:rPr lang="zh-CN" altLang="en-US" sz="6000" b="0" dirty="0">
                <a:latin typeface="等线 Light" panose="02010600030101010101" pitchFamily="2" charset="-122"/>
                <a:ea typeface="等线 Light" panose="02010600030101010101" pitchFamily="2" charset="-122"/>
              </a:rPr>
              <a:t>名词解释</a:t>
            </a:r>
          </a:p>
        </p:txBody>
      </p:sp>
    </p:spTree>
    <p:extLst>
      <p:ext uri="{BB962C8B-B14F-4D97-AF65-F5344CB8AC3E}">
        <p14:creationId xmlns:p14="http://schemas.microsoft.com/office/powerpoint/2010/main" val="118782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64B084-E031-410B-B568-19AC05B63A4B}"/>
              </a:ext>
            </a:extLst>
          </p:cNvPr>
          <p:cNvSpPr/>
          <p:nvPr/>
        </p:nvSpPr>
        <p:spPr>
          <a:xfrm>
            <a:off x="266700" y="762000"/>
            <a:ext cx="8610600" cy="1323439"/>
          </a:xfrm>
          <a:prstGeom prst="rect">
            <a:avLst/>
          </a:prstGeom>
        </p:spPr>
        <p:txBody>
          <a:bodyPr wrap="square">
            <a:spAutoFit/>
          </a:bodyPr>
          <a:lstStyle/>
          <a:p>
            <a:pPr algn="ctr"/>
            <a:r>
              <a:rPr lang="en-US" altLang="zh-CN" sz="4000" b="0" dirty="0">
                <a:latin typeface="等线 Light" panose="02010600030101010101" pitchFamily="2" charset="-122"/>
                <a:ea typeface="等线 Light" panose="02010600030101010101" pitchFamily="2" charset="-122"/>
              </a:rPr>
              <a:t>vector</a:t>
            </a:r>
          </a:p>
          <a:p>
            <a:pPr algn="ctr"/>
            <a:r>
              <a:rPr lang="en-US" altLang="zh-CN" sz="4000" b="0" dirty="0">
                <a:latin typeface="等线 Light" panose="02010600030101010101" pitchFamily="2" charset="-122"/>
                <a:ea typeface="等线 Light" panose="02010600030101010101" pitchFamily="2" charset="-122"/>
              </a:rPr>
              <a:t>reg [MSB:LSB] </a:t>
            </a:r>
            <a:r>
              <a:rPr lang="en-US" altLang="zh-CN" sz="4000" b="0" dirty="0" err="1">
                <a:latin typeface="等线 Light" panose="02010600030101010101" pitchFamily="2" charset="-122"/>
                <a:ea typeface="等线 Light" panose="02010600030101010101" pitchFamily="2" charset="-122"/>
              </a:rPr>
              <a:t>reg_name</a:t>
            </a:r>
            <a:r>
              <a:rPr lang="en-US" altLang="zh-CN" sz="4000" b="0" dirty="0">
                <a:latin typeface="等线 Light" panose="02010600030101010101" pitchFamily="2" charset="-122"/>
                <a:ea typeface="等线 Light" panose="02010600030101010101" pitchFamily="2" charset="-122"/>
              </a:rPr>
              <a:t>;</a:t>
            </a:r>
          </a:p>
        </p:txBody>
      </p:sp>
      <p:sp>
        <p:nvSpPr>
          <p:cNvPr id="4" name="矩形 3">
            <a:extLst>
              <a:ext uri="{FF2B5EF4-FFF2-40B4-BE49-F238E27FC236}">
                <a16:creationId xmlns:a16="http://schemas.microsoft.com/office/drawing/2014/main" id="{782E0A85-524F-4F11-9886-FC3A42623146}"/>
              </a:ext>
            </a:extLst>
          </p:cNvPr>
          <p:cNvSpPr/>
          <p:nvPr/>
        </p:nvSpPr>
        <p:spPr>
          <a:xfrm>
            <a:off x="914400" y="3398520"/>
            <a:ext cx="7315200" cy="1323439"/>
          </a:xfrm>
          <a:prstGeom prst="rect">
            <a:avLst/>
          </a:prstGeom>
        </p:spPr>
        <p:txBody>
          <a:bodyPr wrap="square">
            <a:spAutoFit/>
          </a:bodyPr>
          <a:lstStyle/>
          <a:p>
            <a:pPr algn="ctr"/>
            <a:r>
              <a:rPr lang="en-US" altLang="zh-CN" sz="4000" b="0" dirty="0">
                <a:latin typeface="等线 Light" panose="02010600030101010101" pitchFamily="2" charset="-122"/>
                <a:ea typeface="等线 Light" panose="02010600030101010101" pitchFamily="2" charset="-122"/>
              </a:rPr>
              <a:t>Array</a:t>
            </a:r>
          </a:p>
          <a:p>
            <a:pPr algn="ctr"/>
            <a:r>
              <a:rPr lang="en-US" altLang="zh-CN" sz="4000" b="0" dirty="0">
                <a:latin typeface="等线 Light" panose="02010600030101010101" pitchFamily="2" charset="-122"/>
                <a:ea typeface="等线 Light" panose="02010600030101010101" pitchFamily="2" charset="-122"/>
              </a:rPr>
              <a:t>reg </a:t>
            </a:r>
            <a:r>
              <a:rPr lang="en-US" altLang="zh-CN" sz="4000" b="0" dirty="0" err="1">
                <a:latin typeface="等线 Light" panose="02010600030101010101" pitchFamily="2" charset="-122"/>
                <a:ea typeface="等线 Light" panose="02010600030101010101" pitchFamily="2" charset="-122"/>
              </a:rPr>
              <a:t>reg_name</a:t>
            </a:r>
            <a:r>
              <a:rPr lang="en-US" altLang="zh-CN" sz="4000" b="0" dirty="0">
                <a:latin typeface="等线 Light" panose="02010600030101010101" pitchFamily="2" charset="-122"/>
                <a:ea typeface="等线 Light" panose="02010600030101010101" pitchFamily="2" charset="-122"/>
              </a:rPr>
              <a:t> [MSB:LSB];</a:t>
            </a:r>
          </a:p>
        </p:txBody>
      </p:sp>
    </p:spTree>
    <p:extLst>
      <p:ext uri="{BB962C8B-B14F-4D97-AF65-F5344CB8AC3E}">
        <p14:creationId xmlns:p14="http://schemas.microsoft.com/office/powerpoint/2010/main" val="417275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93F7DF-F476-4CDA-8742-E32936AF31BC}"/>
              </a:ext>
            </a:extLst>
          </p:cNvPr>
          <p:cNvSpPr/>
          <p:nvPr/>
        </p:nvSpPr>
        <p:spPr>
          <a:xfrm>
            <a:off x="1066800" y="685800"/>
            <a:ext cx="7010400" cy="4001095"/>
          </a:xfrm>
          <a:prstGeom prst="rect">
            <a:avLst/>
          </a:prstGeom>
        </p:spPr>
        <p:txBody>
          <a:bodyPr wrap="square">
            <a:spAutoFit/>
          </a:bodyPr>
          <a:lstStyle/>
          <a:p>
            <a:pPr algn="ctr"/>
            <a:r>
              <a:rPr lang="zh-CN" altLang="en-US" sz="3600" b="0" dirty="0">
                <a:latin typeface="等线 Light" panose="02010600030101010101" pitchFamily="2" charset="-122"/>
                <a:ea typeface="等线 Light" panose="02010600030101010101" pitchFamily="2" charset="-122"/>
              </a:rPr>
              <a:t>判断</a:t>
            </a:r>
            <a:endParaRPr lang="en-US" altLang="zh-CN" sz="3600" b="0" dirty="0">
              <a:latin typeface="等线 Light" panose="02010600030101010101" pitchFamily="2" charset="-122"/>
              <a:ea typeface="等线 Light" panose="02010600030101010101" pitchFamily="2" charset="-122"/>
            </a:endParaRPr>
          </a:p>
          <a:p>
            <a:pPr algn="ctr"/>
            <a:endParaRPr lang="en-US" altLang="zh-CN" sz="3600" b="0" dirty="0">
              <a:latin typeface="等线 Light" panose="02010600030101010101" pitchFamily="2" charset="-122"/>
              <a:ea typeface="等线 Light" panose="02010600030101010101" pitchFamily="2" charset="-122"/>
            </a:endParaRPr>
          </a:p>
          <a:p>
            <a:pPr algn="ctr"/>
            <a:endParaRPr lang="en-US" altLang="zh-CN" sz="3600" b="0" dirty="0">
              <a:latin typeface="等线 Light" panose="02010600030101010101" pitchFamily="2" charset="-122"/>
              <a:ea typeface="等线 Light" panose="02010600030101010101" pitchFamily="2" charset="-122"/>
            </a:endParaRPr>
          </a:p>
          <a:p>
            <a:pPr algn="ctr"/>
            <a:r>
              <a:rPr lang="en-US" altLang="zh-CN" sz="3600" b="0" dirty="0">
                <a:latin typeface="等线 Light" panose="02010600030101010101" pitchFamily="2" charset="-122"/>
                <a:ea typeface="等线 Light" panose="02010600030101010101" pitchFamily="2" charset="-122"/>
              </a:rPr>
              <a:t>Verilog</a:t>
            </a:r>
            <a:r>
              <a:rPr lang="zh-CN" altLang="en-US" sz="3600" b="0" dirty="0">
                <a:latin typeface="等线 Light" panose="02010600030101010101" pitchFamily="2" charset="-122"/>
                <a:ea typeface="等线 Light" panose="02010600030101010101" pitchFamily="2" charset="-122"/>
              </a:rPr>
              <a:t>中，</a:t>
            </a:r>
            <a:r>
              <a:rPr lang="en-US" altLang="zh-CN" sz="3600" b="0" dirty="0">
                <a:latin typeface="等线 Light" panose="02010600030101010101" pitchFamily="2" charset="-122"/>
                <a:ea typeface="等线 Light" panose="02010600030101010101" pitchFamily="2" charset="-122"/>
              </a:rPr>
              <a:t>reg [7:0] a</a:t>
            </a:r>
            <a:r>
              <a:rPr lang="zh-CN" altLang="en-US" sz="3600" b="0" dirty="0">
                <a:latin typeface="等线 Light" panose="02010600030101010101" pitchFamily="2" charset="-122"/>
                <a:ea typeface="等线 Light" panose="02010600030101010101" pitchFamily="2" charset="-122"/>
              </a:rPr>
              <a:t>和</a:t>
            </a:r>
            <a:r>
              <a:rPr lang="en-US" altLang="zh-CN" sz="3600" b="0" dirty="0">
                <a:latin typeface="等线 Light" panose="02010600030101010101" pitchFamily="2" charset="-122"/>
                <a:ea typeface="等线 Light" panose="02010600030101010101" pitchFamily="2" charset="-122"/>
              </a:rPr>
              <a:t>reg b[7:0]</a:t>
            </a:r>
            <a:r>
              <a:rPr lang="zh-CN" altLang="en-US" sz="3600" b="0" dirty="0">
                <a:latin typeface="等线 Light" panose="02010600030101010101" pitchFamily="2" charset="-122"/>
                <a:ea typeface="等线 Light" panose="02010600030101010101" pitchFamily="2" charset="-122"/>
              </a:rPr>
              <a:t>表示的意义相同，都可以直接赋值</a:t>
            </a:r>
            <a:r>
              <a:rPr lang="en-US" altLang="zh-CN" sz="3600" b="0" dirty="0">
                <a:latin typeface="等线 Light" panose="02010600030101010101" pitchFamily="2" charset="-122"/>
                <a:ea typeface="等线 Light" panose="02010600030101010101" pitchFamily="2" charset="-122"/>
              </a:rPr>
              <a:t>a=0;b=0;()</a:t>
            </a:r>
          </a:p>
          <a:p>
            <a:pPr algn="ctr"/>
            <a:endParaRPr lang="zh-CN" altLang="en-US" dirty="0"/>
          </a:p>
        </p:txBody>
      </p:sp>
    </p:spTree>
    <p:extLst>
      <p:ext uri="{BB962C8B-B14F-4D97-AF65-F5344CB8AC3E}">
        <p14:creationId xmlns:p14="http://schemas.microsoft.com/office/powerpoint/2010/main" val="307086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72D7643-DD1C-4D49-86C0-E304DD6197B3}"/>
              </a:ext>
            </a:extLst>
          </p:cNvPr>
          <p:cNvSpPr txBox="1"/>
          <p:nvPr/>
        </p:nvSpPr>
        <p:spPr>
          <a:xfrm>
            <a:off x="1638300" y="1981200"/>
            <a:ext cx="5867400" cy="3046988"/>
          </a:xfrm>
          <a:prstGeom prst="rect">
            <a:avLst/>
          </a:prstGeom>
          <a:noFill/>
        </p:spPr>
        <p:txBody>
          <a:bodyPr wrap="square" rtlCol="0">
            <a:spAutoFit/>
          </a:bodyPr>
          <a:lstStyle/>
          <a:p>
            <a:pPr algn="ctr"/>
            <a:endParaRPr lang="en-US" altLang="zh-CN" sz="4800" b="0" dirty="0">
              <a:latin typeface="等线 Light" panose="02010600030101010101" pitchFamily="2" charset="-122"/>
              <a:ea typeface="等线 Light" panose="02010600030101010101" pitchFamily="2" charset="-122"/>
            </a:endParaRPr>
          </a:p>
          <a:p>
            <a:pPr algn="ctr"/>
            <a:r>
              <a:rPr lang="zh-CN" altLang="en-US" sz="4800" b="0" dirty="0">
                <a:latin typeface="等线 Light" panose="02010600030101010101" pitchFamily="2" charset="-122"/>
                <a:ea typeface="等线 Light" panose="02010600030101010101" pitchFamily="2" charset="-122"/>
              </a:rPr>
              <a:t>阻塞还是非阻塞？</a:t>
            </a:r>
            <a:endParaRPr lang="en-US" altLang="zh-CN" sz="4800" b="0" dirty="0">
              <a:latin typeface="等线 Light" panose="02010600030101010101" pitchFamily="2" charset="-122"/>
              <a:ea typeface="等线 Light" panose="02010600030101010101" pitchFamily="2" charset="-122"/>
            </a:endParaRPr>
          </a:p>
          <a:p>
            <a:pPr algn="ctr"/>
            <a:endParaRPr lang="en-US" altLang="zh-CN" sz="4800" b="0" dirty="0">
              <a:latin typeface="等线 Light" panose="02010600030101010101" pitchFamily="2" charset="-122"/>
              <a:ea typeface="等线 Light" panose="02010600030101010101" pitchFamily="2" charset="-122"/>
            </a:endParaRPr>
          </a:p>
          <a:p>
            <a:pPr algn="ctr"/>
            <a:endParaRPr lang="zh-CN" altLang="en-US" sz="48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8836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1268A1-7E00-4132-9C0A-108D6B2D6DD6}"/>
              </a:ext>
            </a:extLst>
          </p:cNvPr>
          <p:cNvSpPr>
            <a:spLocks noGrp="1"/>
          </p:cNvSpPr>
          <p:nvPr>
            <p:ph idx="1"/>
          </p:nvPr>
        </p:nvSpPr>
        <p:spPr>
          <a:xfrm>
            <a:off x="381000" y="304801"/>
            <a:ext cx="8229600" cy="1752600"/>
          </a:xfrm>
        </p:spPr>
        <p:txBody>
          <a:bodyPr/>
          <a:lstStyle/>
          <a:p>
            <a:pPr marL="0" indent="0">
              <a:buNone/>
            </a:pPr>
            <a:r>
              <a:rPr lang="zh-CN" altLang="en-US" dirty="0">
                <a:latin typeface="等线 Light" panose="02010600030101010101" pitchFamily="2" charset="-122"/>
                <a:ea typeface="等线 Light" panose="02010600030101010101" pitchFamily="2" charset="-122"/>
              </a:rPr>
              <a:t>假设一个模块，有 </a:t>
            </a:r>
            <a:r>
              <a:rPr lang="en-US" altLang="zh-CN" dirty="0">
                <a:latin typeface="等线 Light" panose="02010600030101010101" pitchFamily="2" charset="-122"/>
                <a:ea typeface="等线 Light" panose="02010600030101010101" pitchFamily="2" charset="-122"/>
              </a:rPr>
              <a:t>2 </a:t>
            </a:r>
            <a:r>
              <a:rPr lang="zh-CN" altLang="en-US" dirty="0">
                <a:latin typeface="等线 Light" panose="02010600030101010101" pitchFamily="2" charset="-122"/>
                <a:ea typeface="等线 Light" panose="02010600030101010101" pitchFamily="2" charset="-122"/>
              </a:rPr>
              <a:t>个寄存器， </a:t>
            </a:r>
            <a:r>
              <a:rPr lang="en-US" altLang="zh-CN" dirty="0">
                <a:latin typeface="等线 Light" panose="02010600030101010101" pitchFamily="2" charset="-122"/>
                <a:ea typeface="等线 Light" panose="02010600030101010101" pitchFamily="2" charset="-122"/>
              </a:rPr>
              <a:t>b </a:t>
            </a:r>
            <a:r>
              <a:rPr lang="zh-CN" altLang="en-US" dirty="0">
                <a:latin typeface="等线 Light" panose="02010600030101010101" pitchFamily="2" charset="-122"/>
                <a:ea typeface="等线 Light" panose="02010600030101010101" pitchFamily="2" charset="-122"/>
              </a:rPr>
              <a:t>和 </a:t>
            </a:r>
            <a:r>
              <a:rPr lang="en-US" altLang="zh-CN" dirty="0">
                <a:latin typeface="等线 Light" panose="02010600030101010101" pitchFamily="2" charset="-122"/>
                <a:ea typeface="等线 Light" panose="02010600030101010101" pitchFamily="2" charset="-122"/>
              </a:rPr>
              <a:t>c</a:t>
            </a:r>
            <a:r>
              <a:rPr lang="zh-CN" altLang="en-US" dirty="0">
                <a:latin typeface="等线 Light" panose="02010600030101010101" pitchFamily="2" charset="-122"/>
                <a:ea typeface="等线 Light" panose="02010600030101010101" pitchFamily="2" charset="-122"/>
              </a:rPr>
              <a:t>，初值都是 </a:t>
            </a:r>
            <a:r>
              <a:rPr lang="en-US" altLang="zh-CN" dirty="0">
                <a:latin typeface="等线 Light" panose="02010600030101010101" pitchFamily="2" charset="-122"/>
                <a:ea typeface="等线 Light" panose="02010600030101010101" pitchFamily="2" charset="-122"/>
              </a:rPr>
              <a:t>1</a:t>
            </a:r>
            <a:r>
              <a:rPr lang="zh-CN" altLang="en-US" dirty="0">
                <a:latin typeface="等线 Light" panose="02010600030101010101" pitchFamily="2" charset="-122"/>
                <a:ea typeface="等线 Light" panose="02010600030101010101" pitchFamily="2" charset="-122"/>
              </a:rPr>
              <a:t>，</a:t>
            </a:r>
            <a:r>
              <a:rPr lang="en-US" altLang="zh-CN" dirty="0">
                <a:latin typeface="等线 Light" panose="02010600030101010101" pitchFamily="2" charset="-122"/>
                <a:ea typeface="等线 Light" panose="02010600030101010101" pitchFamily="2" charset="-122"/>
              </a:rPr>
              <a:t>a</a:t>
            </a:r>
            <a:r>
              <a:rPr lang="zh-CN" altLang="en-US" dirty="0">
                <a:latin typeface="等线 Light" panose="02010600030101010101" pitchFamily="2" charset="-122"/>
                <a:ea typeface="等线 Light" panose="02010600030101010101" pitchFamily="2" charset="-122"/>
              </a:rPr>
              <a:t>初值为</a:t>
            </a:r>
            <a:r>
              <a:rPr lang="en-US" altLang="zh-CN" dirty="0">
                <a:latin typeface="等线 Light" panose="02010600030101010101" pitchFamily="2" charset="-122"/>
                <a:ea typeface="等线 Light" panose="02010600030101010101" pitchFamily="2" charset="-122"/>
              </a:rPr>
              <a:t>2</a:t>
            </a:r>
            <a:r>
              <a:rPr lang="zh-CN" altLang="en-US" dirty="0">
                <a:latin typeface="等线 Light" panose="02010600030101010101" pitchFamily="2" charset="-122"/>
                <a:ea typeface="等线 Light" panose="02010600030101010101" pitchFamily="2" charset="-122"/>
              </a:rPr>
              <a:t>。 </a:t>
            </a:r>
            <a:r>
              <a:rPr lang="en-US" altLang="zh-CN" dirty="0">
                <a:latin typeface="等线 Light" panose="02010600030101010101" pitchFamily="2" charset="-122"/>
                <a:ea typeface="等线 Light" panose="02010600030101010101" pitchFamily="2" charset="-122"/>
              </a:rPr>
              <a:t>a </a:t>
            </a:r>
            <a:r>
              <a:rPr lang="zh-CN" altLang="en-US" dirty="0">
                <a:latin typeface="等线 Light" panose="02010600030101010101" pitchFamily="2" charset="-122"/>
                <a:ea typeface="等线 Light" panose="02010600030101010101" pitchFamily="2" charset="-122"/>
              </a:rPr>
              <a:t>为输入信号线。在某个时刻，因为某种原因，模块被触发执行。</a:t>
            </a:r>
            <a:endParaRPr lang="en-US" altLang="zh-CN" dirty="0">
              <a:latin typeface="等线 Light" panose="02010600030101010101" pitchFamily="2" charset="-122"/>
              <a:ea typeface="等线 Light" panose="02010600030101010101" pitchFamily="2" charset="-122"/>
            </a:endParaRPr>
          </a:p>
        </p:txBody>
      </p:sp>
      <p:sp>
        <p:nvSpPr>
          <p:cNvPr id="4" name="矩形 3">
            <a:extLst>
              <a:ext uri="{FF2B5EF4-FFF2-40B4-BE49-F238E27FC236}">
                <a16:creationId xmlns:a16="http://schemas.microsoft.com/office/drawing/2014/main" id="{E4A4E52A-ADE2-47B5-B4DE-61B51FBA22D2}"/>
              </a:ext>
            </a:extLst>
          </p:cNvPr>
          <p:cNvSpPr/>
          <p:nvPr/>
        </p:nvSpPr>
        <p:spPr>
          <a:xfrm>
            <a:off x="304800" y="2133600"/>
            <a:ext cx="3544957" cy="30162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indent="0">
              <a:buNone/>
            </a:pPr>
            <a:r>
              <a:rPr lang="en-US" altLang="zh-CN" b="0" dirty="0">
                <a:latin typeface="等线 Light" panose="02010600030101010101" pitchFamily="2" charset="-122"/>
                <a:ea typeface="等线 Light" panose="02010600030101010101" pitchFamily="2" charset="-122"/>
              </a:rPr>
              <a:t>always@(a ,b)</a:t>
            </a:r>
          </a:p>
          <a:p>
            <a:pPr marL="0" indent="0">
              <a:buNone/>
            </a:pPr>
            <a:r>
              <a:rPr lang="en-US" altLang="zh-CN" b="0" dirty="0">
                <a:latin typeface="等线 Light" panose="02010600030101010101" pitchFamily="2" charset="-122"/>
                <a:ea typeface="等线 Light" panose="02010600030101010101" pitchFamily="2" charset="-122"/>
              </a:rPr>
              <a:t>begin</a:t>
            </a:r>
          </a:p>
          <a:p>
            <a:pPr marL="0" indent="0">
              <a:buNone/>
            </a:pPr>
            <a:r>
              <a:rPr lang="en-US" altLang="zh-CN" b="0" dirty="0">
                <a:latin typeface="等线 Light" panose="02010600030101010101" pitchFamily="2" charset="-122"/>
                <a:ea typeface="等线 Light" panose="02010600030101010101" pitchFamily="2" charset="-122"/>
              </a:rPr>
              <a:t>	b = a;</a:t>
            </a:r>
          </a:p>
          <a:p>
            <a:pPr marL="0" indent="0">
              <a:buNone/>
            </a:pPr>
            <a:r>
              <a:rPr lang="en-US" altLang="zh-CN" b="0" dirty="0">
                <a:latin typeface="等线 Light" panose="02010600030101010101" pitchFamily="2" charset="-122"/>
                <a:ea typeface="等线 Light" panose="02010600030101010101" pitchFamily="2" charset="-122"/>
              </a:rPr>
              <a:t>	c = b;</a:t>
            </a:r>
          </a:p>
          <a:p>
            <a:pPr marL="0" indent="0">
              <a:buNone/>
            </a:pPr>
            <a:r>
              <a:rPr lang="en-US" altLang="zh-CN" b="0" dirty="0">
                <a:latin typeface="等线 Light" panose="02010600030101010101" pitchFamily="2" charset="-122"/>
                <a:ea typeface="等线 Light" panose="02010600030101010101" pitchFamily="2" charset="-122"/>
              </a:rPr>
              <a:t>end</a:t>
            </a:r>
          </a:p>
        </p:txBody>
      </p:sp>
      <p:sp>
        <p:nvSpPr>
          <p:cNvPr id="5" name="矩形 4">
            <a:extLst>
              <a:ext uri="{FF2B5EF4-FFF2-40B4-BE49-F238E27FC236}">
                <a16:creationId xmlns:a16="http://schemas.microsoft.com/office/drawing/2014/main" id="{7797ED17-718F-4B5E-8F54-89E0E07585BD}"/>
              </a:ext>
            </a:extLst>
          </p:cNvPr>
          <p:cNvSpPr/>
          <p:nvPr/>
        </p:nvSpPr>
        <p:spPr>
          <a:xfrm>
            <a:off x="4151242" y="2133600"/>
            <a:ext cx="4687958" cy="30162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indent="0">
              <a:buNone/>
            </a:pPr>
            <a:r>
              <a:rPr lang="en-US" altLang="zh-CN" b="0" dirty="0">
                <a:latin typeface="等线 Light" panose="02010600030101010101" pitchFamily="2" charset="-122"/>
                <a:ea typeface="等线 Light" panose="02010600030101010101" pitchFamily="2" charset="-122"/>
              </a:rPr>
              <a:t>always@(</a:t>
            </a:r>
            <a:r>
              <a:rPr lang="en-US" altLang="zh-CN" b="0" dirty="0" err="1">
                <a:latin typeface="等线 Light" panose="02010600030101010101" pitchFamily="2" charset="-122"/>
                <a:ea typeface="等线 Light" panose="02010600030101010101" pitchFamily="2" charset="-122"/>
              </a:rPr>
              <a:t>posedge</a:t>
            </a:r>
            <a:r>
              <a:rPr lang="en-US" altLang="zh-CN" b="0" dirty="0">
                <a:latin typeface="等线 Light" panose="02010600030101010101" pitchFamily="2" charset="-122"/>
                <a:ea typeface="等线 Light" panose="02010600030101010101" pitchFamily="2" charset="-122"/>
              </a:rPr>
              <a:t> </a:t>
            </a:r>
            <a:r>
              <a:rPr lang="en-US" altLang="zh-CN" b="0" dirty="0" err="1">
                <a:latin typeface="等线 Light" panose="02010600030101010101" pitchFamily="2" charset="-122"/>
                <a:ea typeface="等线 Light" panose="02010600030101010101" pitchFamily="2" charset="-122"/>
              </a:rPr>
              <a:t>clk</a:t>
            </a:r>
            <a:r>
              <a:rPr lang="en-US" altLang="zh-CN" b="0" dirty="0">
                <a:latin typeface="等线 Light" panose="02010600030101010101" pitchFamily="2" charset="-122"/>
                <a:ea typeface="等线 Light" panose="02010600030101010101" pitchFamily="2" charset="-122"/>
              </a:rPr>
              <a:t>)</a:t>
            </a:r>
          </a:p>
          <a:p>
            <a:pPr marL="0" indent="0">
              <a:buNone/>
            </a:pPr>
            <a:r>
              <a:rPr lang="en-US" altLang="zh-CN" b="0" dirty="0">
                <a:latin typeface="等线 Light" panose="02010600030101010101" pitchFamily="2" charset="-122"/>
                <a:ea typeface="等线 Light" panose="02010600030101010101" pitchFamily="2" charset="-122"/>
              </a:rPr>
              <a:t>begin</a:t>
            </a:r>
          </a:p>
          <a:p>
            <a:pPr marL="0" indent="0">
              <a:buNone/>
            </a:pPr>
            <a:r>
              <a:rPr lang="en-US" altLang="zh-CN" b="0" dirty="0">
                <a:latin typeface="等线 Light" panose="02010600030101010101" pitchFamily="2" charset="-122"/>
                <a:ea typeface="等线 Light" panose="02010600030101010101" pitchFamily="2" charset="-122"/>
              </a:rPr>
              <a:t>	b &lt;= a;</a:t>
            </a:r>
          </a:p>
          <a:p>
            <a:pPr marL="0" indent="0">
              <a:buNone/>
            </a:pPr>
            <a:r>
              <a:rPr lang="en-US" altLang="zh-CN" b="0" dirty="0">
                <a:latin typeface="等线 Light" panose="02010600030101010101" pitchFamily="2" charset="-122"/>
                <a:ea typeface="等线 Light" panose="02010600030101010101" pitchFamily="2" charset="-122"/>
              </a:rPr>
              <a:t>	c &lt;= b;</a:t>
            </a:r>
          </a:p>
          <a:p>
            <a:pPr marL="0" indent="0">
              <a:buNone/>
            </a:pPr>
            <a:r>
              <a:rPr lang="en-US" altLang="zh-CN" b="0" dirty="0">
                <a:latin typeface="等线 Light" panose="02010600030101010101" pitchFamily="2" charset="-122"/>
                <a:ea typeface="等线 Light" panose="02010600030101010101" pitchFamily="2" charset="-122"/>
              </a:rPr>
              <a:t>end</a:t>
            </a:r>
            <a:endParaRPr lang="zh-CN" altLang="en-US"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28589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23844F-7E15-4241-B256-3C3DF7AA2F78}"/>
              </a:ext>
            </a:extLst>
          </p:cNvPr>
          <p:cNvSpPr>
            <a:spLocks noGrp="1"/>
          </p:cNvSpPr>
          <p:nvPr>
            <p:ph idx="1"/>
          </p:nvPr>
        </p:nvSpPr>
        <p:spPr>
          <a:xfrm>
            <a:off x="1447800" y="2590800"/>
            <a:ext cx="6248400" cy="1676400"/>
          </a:xfrm>
        </p:spPr>
        <p:txBody>
          <a:bodyPr/>
          <a:lstStyle/>
          <a:p>
            <a:pPr marL="0" indent="0" algn="ctr">
              <a:buNone/>
            </a:pPr>
            <a:r>
              <a:rPr lang="zh-CN" altLang="en-US" sz="5400" dirty="0">
                <a:latin typeface="等线 Light" panose="02010600030101010101" pitchFamily="2" charset="-122"/>
                <a:ea typeface="等线 Light" panose="02010600030101010101" pitchFamily="2" charset="-122"/>
              </a:rPr>
              <a:t>右式计算</a:t>
            </a:r>
            <a:endParaRPr lang="en-US" altLang="zh-CN" sz="5400" dirty="0">
              <a:latin typeface="等线 Light" panose="02010600030101010101" pitchFamily="2" charset="-122"/>
              <a:ea typeface="等线 Light" panose="02010600030101010101" pitchFamily="2" charset="-122"/>
            </a:endParaRPr>
          </a:p>
          <a:p>
            <a:pPr marL="0" indent="0" algn="ctr">
              <a:buNone/>
            </a:pPr>
            <a:r>
              <a:rPr lang="zh-CN" altLang="en-US" sz="5400" dirty="0">
                <a:latin typeface="等线 Light" panose="02010600030101010101" pitchFamily="2" charset="-122"/>
                <a:ea typeface="等线 Light" panose="02010600030101010101" pitchFamily="2" charset="-122"/>
              </a:rPr>
              <a:t>左式更新</a:t>
            </a:r>
          </a:p>
        </p:txBody>
      </p:sp>
    </p:spTree>
    <p:extLst>
      <p:ext uri="{BB962C8B-B14F-4D97-AF65-F5344CB8AC3E}">
        <p14:creationId xmlns:p14="http://schemas.microsoft.com/office/powerpoint/2010/main" val="364351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CEA9DDC-013A-4780-B16C-AF4E3552DD7B}"/>
              </a:ext>
            </a:extLst>
          </p:cNvPr>
          <p:cNvSpPr txBox="1"/>
          <p:nvPr/>
        </p:nvSpPr>
        <p:spPr>
          <a:xfrm>
            <a:off x="304800" y="228600"/>
            <a:ext cx="5991519" cy="4524315"/>
          </a:xfrm>
          <a:prstGeom prst="rect">
            <a:avLst/>
          </a:prstGeom>
          <a:noFill/>
        </p:spPr>
        <p:txBody>
          <a:bodyPr wrap="square" rtlCol="0">
            <a:spAutoFit/>
          </a:bodyPr>
          <a:lstStyle/>
          <a:p>
            <a:r>
              <a:rPr lang="zh-CN" altLang="en-US" sz="2400" b="0" dirty="0">
                <a:latin typeface="等线 Light" panose="02010600030101010101" pitchFamily="2" charset="-122"/>
                <a:ea typeface="等线 Light" panose="02010600030101010101" pitchFamily="2" charset="-122"/>
              </a:rPr>
              <a:t>时序逻辑一定用非阻塞赋值“</a:t>
            </a:r>
            <a:r>
              <a:rPr lang="en-US" altLang="zh-CN" sz="2400" b="0" dirty="0">
                <a:latin typeface="等线 Light" panose="02010600030101010101" pitchFamily="2" charset="-122"/>
                <a:ea typeface="等线 Light" panose="02010600030101010101" pitchFamily="2" charset="-122"/>
              </a:rPr>
              <a:t>&lt;=”,</a:t>
            </a:r>
            <a:r>
              <a:rPr lang="zh-CN" altLang="en-US" sz="2400" b="0" dirty="0">
                <a:latin typeface="等线 Light" panose="02010600030101010101" pitchFamily="2" charset="-122"/>
                <a:ea typeface="等线 Light" panose="02010600030101010101" pitchFamily="2" charset="-122"/>
              </a:rPr>
              <a:t>一旦看到敏感列表有 </a:t>
            </a:r>
            <a:r>
              <a:rPr lang="en-US" altLang="zh-CN" sz="2400" b="0" dirty="0" err="1">
                <a:latin typeface="等线 Light" panose="02010600030101010101" pitchFamily="2" charset="-122"/>
                <a:ea typeface="等线 Light" panose="02010600030101010101" pitchFamily="2" charset="-122"/>
              </a:rPr>
              <a:t>posedge</a:t>
            </a:r>
            <a:r>
              <a:rPr lang="en-US" altLang="zh-CN" sz="2400" b="0" dirty="0">
                <a:latin typeface="等线 Light" panose="02010600030101010101" pitchFamily="2" charset="-122"/>
                <a:ea typeface="等线 Light" panose="02010600030101010101" pitchFamily="2" charset="-122"/>
              </a:rPr>
              <a:t> </a:t>
            </a:r>
            <a:r>
              <a:rPr lang="zh-CN" altLang="en-US" sz="2400" b="0" dirty="0">
                <a:latin typeface="等线 Light" panose="02010600030101010101" pitchFamily="2" charset="-122"/>
                <a:ea typeface="等线 Light" panose="02010600030101010101" pitchFamily="2" charset="-122"/>
              </a:rPr>
              <a:t>就用“</a:t>
            </a:r>
            <a:r>
              <a:rPr lang="en-US" altLang="zh-CN" sz="2400" b="0" dirty="0">
                <a:latin typeface="等线 Light" panose="02010600030101010101" pitchFamily="2" charset="-122"/>
                <a:ea typeface="等线 Light" panose="02010600030101010101" pitchFamily="2" charset="-122"/>
              </a:rPr>
              <a:t>&lt;=”</a:t>
            </a:r>
            <a:r>
              <a:rPr lang="zh-CN" altLang="en-US" sz="2400" b="0" dirty="0">
                <a:latin typeface="等线 Light" panose="02010600030101010101" pitchFamily="2" charset="-122"/>
                <a:ea typeface="等线 Light" panose="02010600030101010101" pitchFamily="2" charset="-122"/>
              </a:rPr>
              <a:t>。</a:t>
            </a:r>
            <a:endParaRPr lang="en-US" altLang="zh-CN" sz="2400" b="0" dirty="0">
              <a:latin typeface="等线 Light" panose="02010600030101010101" pitchFamily="2" charset="-122"/>
              <a:ea typeface="等线 Light" panose="02010600030101010101" pitchFamily="2" charset="-122"/>
            </a:endParaRPr>
          </a:p>
          <a:p>
            <a:endParaRPr lang="en-US" altLang="zh-CN" sz="2400" b="0" dirty="0">
              <a:latin typeface="等线 Light" panose="02010600030101010101" pitchFamily="2" charset="-122"/>
              <a:ea typeface="等线 Light" panose="02010600030101010101" pitchFamily="2" charset="-122"/>
            </a:endParaRPr>
          </a:p>
          <a:p>
            <a:endParaRPr lang="en-US" altLang="zh-CN" sz="2400" b="0" dirty="0">
              <a:latin typeface="等线 Light" panose="02010600030101010101" pitchFamily="2" charset="-122"/>
              <a:ea typeface="等线 Light" panose="02010600030101010101" pitchFamily="2" charset="-122"/>
            </a:endParaRPr>
          </a:p>
          <a:p>
            <a:r>
              <a:rPr lang="zh-CN" altLang="en-US" sz="2400" b="0" dirty="0">
                <a:latin typeface="等线 Light" panose="02010600030101010101" pitchFamily="2" charset="-122"/>
                <a:ea typeface="等线 Light" panose="02010600030101010101" pitchFamily="2" charset="-122"/>
              </a:rPr>
              <a:t>组合逻辑一定用“</a:t>
            </a:r>
            <a:r>
              <a:rPr lang="en-US" altLang="zh-CN" sz="2400" b="0" dirty="0">
                <a:latin typeface="等线 Light" panose="02010600030101010101" pitchFamily="2" charset="-122"/>
                <a:ea typeface="等线 Light" panose="02010600030101010101" pitchFamily="2" charset="-122"/>
              </a:rPr>
              <a:t>=”</a:t>
            </a:r>
            <a:r>
              <a:rPr lang="zh-CN" altLang="en-US" sz="2400" b="0" dirty="0">
                <a:latin typeface="等线 Light" panose="02010600030101010101" pitchFamily="2" charset="-122"/>
                <a:ea typeface="等线 Light" panose="02010600030101010101" pitchFamily="2" charset="-122"/>
              </a:rPr>
              <a:t>，一旦敏感列表没有 </a:t>
            </a:r>
            <a:r>
              <a:rPr lang="en-US" altLang="zh-CN" sz="2400" b="0" dirty="0" err="1">
                <a:latin typeface="等线 Light" panose="02010600030101010101" pitchFamily="2" charset="-122"/>
                <a:ea typeface="等线 Light" panose="02010600030101010101" pitchFamily="2" charset="-122"/>
              </a:rPr>
              <a:t>posedge</a:t>
            </a:r>
            <a:r>
              <a:rPr lang="en-US" altLang="zh-CN" sz="2400" b="0" dirty="0">
                <a:latin typeface="等线 Light" panose="02010600030101010101" pitchFamily="2" charset="-122"/>
                <a:ea typeface="等线 Light" panose="02010600030101010101" pitchFamily="2" charset="-122"/>
              </a:rPr>
              <a:t> </a:t>
            </a:r>
            <a:r>
              <a:rPr lang="zh-CN" altLang="en-US" sz="2400" b="0" dirty="0">
                <a:latin typeface="等线 Light" panose="02010600030101010101" pitchFamily="2" charset="-122"/>
                <a:ea typeface="等线 Light" panose="02010600030101010101" pitchFamily="2" charset="-122"/>
              </a:rPr>
              <a:t>就用“</a:t>
            </a:r>
            <a:r>
              <a:rPr lang="en-US" altLang="zh-CN" sz="2400" b="0" dirty="0">
                <a:latin typeface="等线 Light" panose="02010600030101010101" pitchFamily="2" charset="-122"/>
                <a:ea typeface="等线 Light" panose="02010600030101010101" pitchFamily="2" charset="-122"/>
              </a:rPr>
              <a:t>=”</a:t>
            </a:r>
            <a:r>
              <a:rPr lang="zh-CN" altLang="en-US" sz="2400" b="0" dirty="0">
                <a:latin typeface="等线 Light" panose="02010600030101010101" pitchFamily="2" charset="-122"/>
                <a:ea typeface="等线 Light" panose="02010600030101010101" pitchFamily="2" charset="-122"/>
              </a:rPr>
              <a:t>，一旦看到 </a:t>
            </a:r>
            <a:r>
              <a:rPr lang="en-US" altLang="zh-CN" sz="2400" b="0" dirty="0">
                <a:latin typeface="等线 Light" panose="02010600030101010101" pitchFamily="2" charset="-122"/>
                <a:ea typeface="等线 Light" panose="02010600030101010101" pitchFamily="2" charset="-122"/>
              </a:rPr>
              <a:t>assign </a:t>
            </a:r>
            <a:r>
              <a:rPr lang="zh-CN" altLang="en-US" sz="2400" b="0" dirty="0">
                <a:latin typeface="等线 Light" panose="02010600030101010101" pitchFamily="2" charset="-122"/>
                <a:ea typeface="等线 Light" panose="02010600030101010101" pitchFamily="2" charset="-122"/>
              </a:rPr>
              <a:t>就用”</a:t>
            </a:r>
            <a:r>
              <a:rPr lang="en-US" altLang="zh-CN" sz="2400" b="0" dirty="0">
                <a:latin typeface="等线 Light" panose="02010600030101010101" pitchFamily="2" charset="-122"/>
                <a:ea typeface="等线 Light" panose="02010600030101010101" pitchFamily="2" charset="-122"/>
              </a:rPr>
              <a:t>=”</a:t>
            </a:r>
            <a:r>
              <a:rPr lang="zh-CN" altLang="en-US" sz="2400" b="0" dirty="0">
                <a:latin typeface="等线 Light" panose="02010600030101010101" pitchFamily="2" charset="-122"/>
                <a:ea typeface="等线 Light" panose="02010600030101010101" pitchFamily="2" charset="-122"/>
              </a:rPr>
              <a:t>。</a:t>
            </a:r>
            <a:endParaRPr lang="en-US" altLang="zh-CN" sz="2400" b="0" dirty="0">
              <a:latin typeface="等线 Light" panose="02010600030101010101" pitchFamily="2" charset="-122"/>
              <a:ea typeface="等线 Light" panose="02010600030101010101" pitchFamily="2" charset="-122"/>
            </a:endParaRPr>
          </a:p>
          <a:p>
            <a:endParaRPr lang="en-US" altLang="zh-CN" sz="2400" b="0" dirty="0">
              <a:latin typeface="等线 Light" panose="02010600030101010101" pitchFamily="2" charset="-122"/>
              <a:ea typeface="等线 Light" panose="02010600030101010101" pitchFamily="2" charset="-122"/>
            </a:endParaRPr>
          </a:p>
          <a:p>
            <a:endParaRPr lang="en-US" altLang="zh-CN" sz="2400" b="0" dirty="0">
              <a:latin typeface="等线 Light" panose="02010600030101010101" pitchFamily="2" charset="-122"/>
              <a:ea typeface="等线 Light" panose="02010600030101010101" pitchFamily="2" charset="-122"/>
            </a:endParaRPr>
          </a:p>
          <a:p>
            <a:r>
              <a:rPr lang="zh-CN" altLang="en-US" sz="2400" b="0" dirty="0">
                <a:latin typeface="等线 Light" panose="02010600030101010101" pitchFamily="2" charset="-122"/>
                <a:ea typeface="等线 Light" panose="02010600030101010101" pitchFamily="2" charset="-122"/>
              </a:rPr>
              <a:t>时序逻辑和组合逻辑分成不同的模块，即一个 </a:t>
            </a:r>
            <a:r>
              <a:rPr lang="en-US" altLang="zh-CN" sz="2400" b="0" dirty="0">
                <a:latin typeface="等线 Light" panose="02010600030101010101" pitchFamily="2" charset="-122"/>
                <a:ea typeface="等线 Light" panose="02010600030101010101" pitchFamily="2" charset="-122"/>
              </a:rPr>
              <a:t>always </a:t>
            </a:r>
            <a:r>
              <a:rPr lang="zh-CN" altLang="en-US" sz="2400" b="0" dirty="0">
                <a:latin typeface="等线 Light" panose="02010600030101010101" pitchFamily="2" charset="-122"/>
                <a:ea typeface="等线 Light" panose="02010600030101010101" pitchFamily="2" charset="-122"/>
              </a:rPr>
              <a:t>模块里面只能出现非阻塞赋值“</a:t>
            </a:r>
            <a:r>
              <a:rPr lang="en-US" altLang="zh-CN" sz="2400" b="0" dirty="0">
                <a:latin typeface="等线 Light" panose="02010600030101010101" pitchFamily="2" charset="-122"/>
                <a:ea typeface="等线 Light" panose="02010600030101010101" pitchFamily="2" charset="-122"/>
              </a:rPr>
              <a:t>&lt;=”</a:t>
            </a:r>
            <a:r>
              <a:rPr lang="zh-CN" altLang="en-US" sz="2400" b="0" dirty="0">
                <a:latin typeface="等线 Light" panose="02010600030101010101" pitchFamily="2" charset="-122"/>
                <a:ea typeface="等线 Light" panose="02010600030101010101" pitchFamily="2" charset="-122"/>
              </a:rPr>
              <a:t>或者“</a:t>
            </a:r>
            <a:r>
              <a:rPr lang="en-US" altLang="zh-CN" sz="2400" b="0" dirty="0">
                <a:latin typeface="等线 Light" panose="02010600030101010101" pitchFamily="2" charset="-122"/>
                <a:ea typeface="等线 Light" panose="02010600030101010101" pitchFamily="2" charset="-122"/>
              </a:rPr>
              <a:t>=”</a:t>
            </a:r>
            <a:r>
              <a:rPr lang="zh-CN" altLang="en-US" sz="2400" b="0" dirty="0">
                <a:latin typeface="等线 Light" panose="02010600030101010101" pitchFamily="2" charset="-122"/>
                <a:ea typeface="等线 Light" panose="02010600030101010101" pitchFamily="2" charset="-122"/>
              </a:rPr>
              <a:t>。</a:t>
            </a:r>
          </a:p>
        </p:txBody>
      </p:sp>
      <p:sp>
        <p:nvSpPr>
          <p:cNvPr id="11266" name="Rectangle 2">
            <a:extLst>
              <a:ext uri="{FF2B5EF4-FFF2-40B4-BE49-F238E27FC236}">
                <a16:creationId xmlns:a16="http://schemas.microsoft.com/office/drawing/2014/main" id="{758DFE11-553E-4DC9-8A65-80B57C52DC53}"/>
              </a:ext>
            </a:extLst>
          </p:cNvPr>
          <p:cNvSpPr>
            <a:spLocks noGrp="1" noChangeArrowheads="1"/>
          </p:cNvSpPr>
          <p:nvPr>
            <p:ph type="title"/>
          </p:nvPr>
        </p:nvSpPr>
        <p:spPr>
          <a:xfrm>
            <a:off x="3581400" y="21996"/>
            <a:ext cx="8229600" cy="1143000"/>
          </a:xfrm>
        </p:spPr>
        <p:txBody>
          <a:bodyPr/>
          <a:lstStyle/>
          <a:p>
            <a:r>
              <a:rPr lang="zh-CN" altLang="en-US" sz="3200" b="1" dirty="0">
                <a:latin typeface="等线 Light" panose="02010600030101010101" pitchFamily="2" charset="-122"/>
                <a:ea typeface="等线 Light" panose="02010600030101010101" pitchFamily="2" charset="-122"/>
              </a:rPr>
              <a:t>阻塞</a:t>
            </a:r>
            <a:r>
              <a:rPr lang="en-US" altLang="zh-CN" sz="3200" b="1" dirty="0">
                <a:latin typeface="等线 Light" panose="02010600030101010101" pitchFamily="2" charset="-122"/>
                <a:ea typeface="等线 Light" panose="02010600030101010101" pitchFamily="2" charset="-122"/>
              </a:rPr>
              <a:t>&amp;</a:t>
            </a:r>
            <a:r>
              <a:rPr lang="zh-CN" altLang="en-US" sz="3200" b="1" dirty="0">
                <a:latin typeface="等线 Light" panose="02010600030101010101" pitchFamily="2" charset="-122"/>
                <a:ea typeface="等线 Light" panose="02010600030101010101" pitchFamily="2" charset="-122"/>
              </a:rPr>
              <a:t>非阻塞</a:t>
            </a:r>
            <a:endParaRPr lang="en-US" altLang="zh-CN" sz="3200" b="1" dirty="0">
              <a:latin typeface="等线 Light" panose="02010600030101010101" pitchFamily="2" charset="-122"/>
              <a:ea typeface="等线 Light" panose="02010600030101010101" pitchFamily="2" charset="-122"/>
            </a:endParaRPr>
          </a:p>
        </p:txBody>
      </p:sp>
      <p:pic>
        <p:nvPicPr>
          <p:cNvPr id="11267" name="Picture 5" descr="10">
            <a:extLst>
              <a:ext uri="{FF2B5EF4-FFF2-40B4-BE49-F238E27FC236}">
                <a16:creationId xmlns:a16="http://schemas.microsoft.com/office/drawing/2014/main" id="{FBD8C086-470B-4161-B129-DCC2244E11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294" t="41900" r="3592" b="5908"/>
          <a:stretch/>
        </p:blipFill>
        <p:spPr>
          <a:xfrm>
            <a:off x="2667001" y="4495801"/>
            <a:ext cx="6477000" cy="2362200"/>
          </a:xfrm>
        </p:spPr>
      </p:pic>
      <p:sp>
        <p:nvSpPr>
          <p:cNvPr id="4" name="文本框 3">
            <a:extLst>
              <a:ext uri="{FF2B5EF4-FFF2-40B4-BE49-F238E27FC236}">
                <a16:creationId xmlns:a16="http://schemas.microsoft.com/office/drawing/2014/main" id="{FEBDE238-7BC8-4E28-87EC-8C7872934631}"/>
              </a:ext>
            </a:extLst>
          </p:cNvPr>
          <p:cNvSpPr txBox="1"/>
          <p:nvPr/>
        </p:nvSpPr>
        <p:spPr>
          <a:xfrm>
            <a:off x="6572839" y="1212739"/>
            <a:ext cx="5142322" cy="584775"/>
          </a:xfrm>
          <a:prstGeom prst="rect">
            <a:avLst/>
          </a:prstGeom>
          <a:noFill/>
        </p:spPr>
        <p:txBody>
          <a:bodyPr wrap="square" rtlCol="0">
            <a:spAutoFit/>
          </a:bodyPr>
          <a:lstStyle/>
          <a:p>
            <a:r>
              <a:rPr lang="en-US" altLang="zh-CN" sz="3200" b="0" dirty="0">
                <a:latin typeface="等线 Light" panose="02010600030101010101" pitchFamily="2" charset="-122"/>
                <a:ea typeface="等线 Light" panose="02010600030101010101" pitchFamily="2" charset="-122"/>
              </a:rPr>
              <a:t>Golden Rule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266"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B284B84-A23D-4C75-80C7-4B6DB7EFF958}"/>
              </a:ext>
            </a:extLst>
          </p:cNvPr>
          <p:cNvSpPr/>
          <p:nvPr/>
        </p:nvSpPr>
        <p:spPr bwMode="auto">
          <a:xfrm>
            <a:off x="838200" y="2362200"/>
            <a:ext cx="7620000" cy="32766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de-DE" altLang="zh-CN" sz="3200" b="0" dirty="0">
                <a:latin typeface="等线 Light" panose="02010600030101010101" pitchFamily="2" charset="-122"/>
                <a:ea typeface="等线 Light" panose="02010600030101010101" pitchFamily="2" charset="-122"/>
              </a:rPr>
              <a:t>a=5d'5;b=3d'3;”</a:t>
            </a:r>
            <a:r>
              <a:rPr lang="zh-CN" altLang="en-US" sz="3200" b="0" dirty="0">
                <a:latin typeface="等线 Light" panose="02010600030101010101" pitchFamily="2" charset="-122"/>
                <a:ea typeface="等线 Light" panose="02010600030101010101" pitchFamily="2" charset="-122"/>
              </a:rPr>
              <a:t>那么</a:t>
            </a:r>
            <a:r>
              <a:rPr lang="en-US" altLang="zh-CN" sz="3200" b="0" dirty="0">
                <a:latin typeface="等线 Light" panose="02010600030101010101" pitchFamily="2" charset="-122"/>
                <a:ea typeface="等线 Light" panose="02010600030101010101" pitchFamily="2" charset="-122"/>
              </a:rPr>
              <a:t>{</a:t>
            </a:r>
            <a:r>
              <a:rPr lang="de-DE" altLang="zh-CN" sz="3200" b="0" dirty="0">
                <a:latin typeface="等线 Light" panose="02010600030101010101" pitchFamily="2" charset="-122"/>
                <a:ea typeface="等线 Light" panose="02010600030101010101" pitchFamily="2" charset="-122"/>
              </a:rPr>
              <a:t>a,b}=________;</a:t>
            </a:r>
          </a:p>
          <a:p>
            <a:pPr algn="ctr"/>
            <a:endParaRPr kumimoji="0" lang="de-DE" altLang="zh-CN" sz="32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a:p>
            <a:pPr algn="ctr"/>
            <a:endParaRPr lang="de-DE" altLang="zh-CN" sz="3200" b="0" dirty="0">
              <a:latin typeface="等线 Light" panose="02010600030101010101" pitchFamily="2" charset="-122"/>
              <a:ea typeface="等线 Light" panose="02010600030101010101" pitchFamily="2" charset="-122"/>
            </a:endParaRPr>
          </a:p>
          <a:p>
            <a:pPr algn="ctr"/>
            <a:r>
              <a:rPr kumimoji="0" lang="zh-CN" altLang="en-US" sz="32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rPr>
              <a:t>如果</a:t>
            </a:r>
            <a:r>
              <a:rPr lang="en-US" altLang="zh-CN" sz="3200" b="0" dirty="0">
                <a:latin typeface="等线 Light" panose="02010600030101010101" pitchFamily="2" charset="-122"/>
                <a:ea typeface="等线 Light" panose="02010600030101010101" pitchFamily="2" charset="-122"/>
              </a:rPr>
              <a:t>reg [5:0] c ; c = {</a:t>
            </a:r>
            <a:r>
              <a:rPr lang="en-US" altLang="zh-CN" sz="3200" b="0" dirty="0" err="1">
                <a:latin typeface="等线 Light" panose="02010600030101010101" pitchFamily="2" charset="-122"/>
                <a:ea typeface="等线 Light" panose="02010600030101010101" pitchFamily="2" charset="-122"/>
              </a:rPr>
              <a:t>a,b</a:t>
            </a:r>
            <a:r>
              <a:rPr lang="en-US" altLang="zh-CN" sz="3200" b="0" dirty="0">
                <a:latin typeface="等线 Light" panose="02010600030101010101" pitchFamily="2" charset="-122"/>
                <a:ea typeface="等线 Light" panose="02010600030101010101" pitchFamily="2" charset="-122"/>
              </a:rPr>
              <a:t>}</a:t>
            </a:r>
            <a:r>
              <a:rPr lang="zh-CN" altLang="en-US" sz="3200" b="0" dirty="0">
                <a:latin typeface="等线 Light" panose="02010600030101010101" pitchFamily="2" charset="-122"/>
                <a:ea typeface="等线 Light" panose="02010600030101010101" pitchFamily="2" charset="-122"/>
              </a:rPr>
              <a:t>。</a:t>
            </a:r>
            <a:endParaRPr kumimoji="0" lang="zh-CN" altLang="en-US" sz="3200" b="0" i="0" u="none" strike="noStrike" cap="none" normalizeH="0" baseline="0" dirty="0">
              <a:ln>
                <a:noFill/>
              </a:ln>
              <a:solidFill>
                <a:schemeClr val="tx1"/>
              </a:solidFill>
              <a:effectLst/>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60063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8">
            <a:extLst>
              <a:ext uri="{FF2B5EF4-FFF2-40B4-BE49-F238E27FC236}">
                <a16:creationId xmlns:a16="http://schemas.microsoft.com/office/drawing/2014/main" id="{129A8827-3CBA-4EC1-B7DA-DC8F076D20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193"/>
          <a:stretch/>
        </p:blipFill>
        <p:spPr bwMode="auto">
          <a:xfrm>
            <a:off x="5714999" y="2104026"/>
            <a:ext cx="3420717" cy="471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4">
            <a:extLst>
              <a:ext uri="{FF2B5EF4-FFF2-40B4-BE49-F238E27FC236}">
                <a16:creationId xmlns:a16="http://schemas.microsoft.com/office/drawing/2014/main" id="{D4AF7B90-8E93-4E78-B603-0FB75B0A57E2}"/>
              </a:ext>
            </a:extLst>
          </p:cNvPr>
          <p:cNvSpPr>
            <a:spLocks noGrp="1" noChangeArrowheads="1"/>
          </p:cNvSpPr>
          <p:nvPr>
            <p:ph type="title"/>
          </p:nvPr>
        </p:nvSpPr>
        <p:spPr>
          <a:xfrm>
            <a:off x="6248400" y="5733"/>
            <a:ext cx="2819400" cy="1143000"/>
          </a:xfrm>
        </p:spPr>
        <p:txBody>
          <a:bodyPr/>
          <a:lstStyle/>
          <a:p>
            <a:pPr eaLnBrk="1" hangingPunct="1"/>
            <a:r>
              <a:rPr lang="zh-CN" altLang="en-US" sz="4800" dirty="0">
                <a:latin typeface="等线 Light" panose="02010600030101010101" pitchFamily="2" charset="-122"/>
                <a:ea typeface="等线 Light" panose="02010600030101010101" pitchFamily="2" charset="-122"/>
              </a:rPr>
              <a:t>时间尺度</a:t>
            </a:r>
            <a:endParaRPr lang="en-US" altLang="zh-CN" sz="4800" dirty="0">
              <a:latin typeface="等线 Light" panose="02010600030101010101" pitchFamily="2" charset="-122"/>
              <a:ea typeface="等线 Light" panose="02010600030101010101" pitchFamily="2" charset="-122"/>
            </a:endParaRPr>
          </a:p>
        </p:txBody>
      </p:sp>
      <p:sp>
        <p:nvSpPr>
          <p:cNvPr id="4" name="文本框 3">
            <a:extLst>
              <a:ext uri="{FF2B5EF4-FFF2-40B4-BE49-F238E27FC236}">
                <a16:creationId xmlns:a16="http://schemas.microsoft.com/office/drawing/2014/main" id="{FF52347E-F9C1-4F3A-8E75-0F3584B6D1F4}"/>
              </a:ext>
            </a:extLst>
          </p:cNvPr>
          <p:cNvSpPr txBox="1"/>
          <p:nvPr/>
        </p:nvSpPr>
        <p:spPr>
          <a:xfrm>
            <a:off x="457200" y="1148733"/>
            <a:ext cx="8839200" cy="707886"/>
          </a:xfrm>
          <a:prstGeom prst="rect">
            <a:avLst/>
          </a:prstGeom>
          <a:noFill/>
        </p:spPr>
        <p:txBody>
          <a:bodyPr wrap="square" rtlCol="0">
            <a:spAutoFit/>
          </a:bodyPr>
          <a:lstStyle/>
          <a:p>
            <a:r>
              <a:rPr lang="en-US" altLang="zh-CN" sz="4000" b="0" dirty="0">
                <a:latin typeface="等线 Light" panose="02010600030101010101" pitchFamily="2" charset="-122"/>
                <a:ea typeface="等线 Light" panose="02010600030101010101" pitchFamily="2" charset="-122"/>
              </a:rPr>
              <a:t>`timescale </a:t>
            </a:r>
            <a:r>
              <a:rPr lang="en-US" altLang="zh-CN" sz="4000" b="0" dirty="0" err="1">
                <a:latin typeface="等线 Light" panose="02010600030101010101" pitchFamily="2" charset="-122"/>
                <a:ea typeface="等线 Light" panose="02010600030101010101" pitchFamily="2" charset="-122"/>
              </a:rPr>
              <a:t>time_unit</a:t>
            </a:r>
            <a:r>
              <a:rPr lang="en-US" altLang="zh-CN" sz="4000" b="0" dirty="0">
                <a:latin typeface="等线 Light" panose="02010600030101010101" pitchFamily="2" charset="-122"/>
                <a:ea typeface="等线 Light" panose="02010600030101010101" pitchFamily="2" charset="-122"/>
              </a:rPr>
              <a:t> / </a:t>
            </a:r>
            <a:r>
              <a:rPr lang="en-US" altLang="zh-CN" sz="4000" b="0" dirty="0" err="1">
                <a:latin typeface="等线 Light" panose="02010600030101010101" pitchFamily="2" charset="-122"/>
                <a:ea typeface="等线 Light" panose="02010600030101010101" pitchFamily="2" charset="-122"/>
              </a:rPr>
              <a:t>time_precision</a:t>
            </a:r>
            <a:endParaRPr lang="en-US" altLang="zh-CN" sz="4000" b="0" dirty="0">
              <a:latin typeface="等线 Light" panose="02010600030101010101" pitchFamily="2" charset="-122"/>
              <a:ea typeface="等线 Light" panose="02010600030101010101" pitchFamily="2" charset="-122"/>
            </a:endParaRPr>
          </a:p>
        </p:txBody>
      </p:sp>
      <p:sp>
        <p:nvSpPr>
          <p:cNvPr id="2" name="矩形 1">
            <a:extLst>
              <a:ext uri="{FF2B5EF4-FFF2-40B4-BE49-F238E27FC236}">
                <a16:creationId xmlns:a16="http://schemas.microsoft.com/office/drawing/2014/main" id="{EB96A592-3DD3-4458-A1AD-7EC56D31BCB4}"/>
              </a:ext>
            </a:extLst>
          </p:cNvPr>
          <p:cNvSpPr/>
          <p:nvPr/>
        </p:nvSpPr>
        <p:spPr>
          <a:xfrm>
            <a:off x="457200" y="2819400"/>
            <a:ext cx="4572000" cy="830997"/>
          </a:xfrm>
          <a:prstGeom prst="rect">
            <a:avLst/>
          </a:prstGeom>
        </p:spPr>
        <p:txBody>
          <a:bodyPr>
            <a:spAutoFit/>
          </a:bodyPr>
          <a:lstStyle/>
          <a:p>
            <a:r>
              <a:rPr lang="en-US" altLang="zh-CN" sz="4800" b="0" dirty="0" err="1">
                <a:latin typeface="等线 Light" panose="02010600030101010101" pitchFamily="2" charset="-122"/>
                <a:ea typeface="等线 Light" panose="02010600030101010101" pitchFamily="2" charset="-122"/>
              </a:rPr>
              <a:t>time_unit</a:t>
            </a:r>
            <a:endParaRPr lang="zh-CN" altLang="en-US" sz="4400" b="0" dirty="0"/>
          </a:p>
        </p:txBody>
      </p:sp>
      <p:sp>
        <p:nvSpPr>
          <p:cNvPr id="3" name="矩形 2">
            <a:extLst>
              <a:ext uri="{FF2B5EF4-FFF2-40B4-BE49-F238E27FC236}">
                <a16:creationId xmlns:a16="http://schemas.microsoft.com/office/drawing/2014/main" id="{55AB05B6-B5FE-46CF-8546-40DDC272CC20}"/>
              </a:ext>
            </a:extLst>
          </p:cNvPr>
          <p:cNvSpPr/>
          <p:nvPr/>
        </p:nvSpPr>
        <p:spPr>
          <a:xfrm>
            <a:off x="457200" y="3810000"/>
            <a:ext cx="4572000" cy="830997"/>
          </a:xfrm>
          <a:prstGeom prst="rect">
            <a:avLst/>
          </a:prstGeom>
        </p:spPr>
        <p:txBody>
          <a:bodyPr>
            <a:spAutoFit/>
          </a:bodyPr>
          <a:lstStyle/>
          <a:p>
            <a:r>
              <a:rPr lang="en-US" altLang="zh-CN" sz="4800" b="0" dirty="0" err="1">
                <a:latin typeface="等线 Light" panose="02010600030101010101" pitchFamily="2" charset="-122"/>
                <a:ea typeface="等线 Light" panose="02010600030101010101" pitchFamily="2" charset="-122"/>
              </a:rPr>
              <a:t>time_precision</a:t>
            </a:r>
            <a:endParaRPr lang="zh-CN" altLang="en-US" sz="4400"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BF4C03-0328-4F92-AD3B-D97078807804}"/>
              </a:ext>
            </a:extLst>
          </p:cNvPr>
          <p:cNvSpPr txBox="1"/>
          <p:nvPr/>
        </p:nvSpPr>
        <p:spPr>
          <a:xfrm>
            <a:off x="1447800" y="228600"/>
            <a:ext cx="7391400" cy="6001643"/>
          </a:xfrm>
          <a:prstGeom prst="rect">
            <a:avLst/>
          </a:prstGeom>
          <a:noFill/>
        </p:spPr>
        <p:txBody>
          <a:bodyPr wrap="square" rtlCol="0">
            <a:spAutoFit/>
          </a:bodyPr>
          <a:lstStyle/>
          <a:p>
            <a:r>
              <a:rPr lang="en-US" altLang="zh-CN" sz="3200" b="0" dirty="0">
                <a:latin typeface="等线 Light" panose="02010600030101010101" pitchFamily="2" charset="-122"/>
                <a:ea typeface="等线 Light" panose="02010600030101010101" pitchFamily="2" charset="-122"/>
              </a:rPr>
              <a:t>`timescale 100ns / 10ns</a:t>
            </a:r>
          </a:p>
          <a:p>
            <a:r>
              <a:rPr lang="en-US" altLang="zh-CN" sz="3200" b="0" dirty="0">
                <a:latin typeface="等线 Light" panose="02010600030101010101" pitchFamily="2" charset="-122"/>
                <a:ea typeface="等线 Light" panose="02010600030101010101" pitchFamily="2" charset="-122"/>
              </a:rPr>
              <a:t>module tb;</a:t>
            </a:r>
          </a:p>
          <a:p>
            <a:r>
              <a:rPr lang="en-US" altLang="zh-CN" sz="3200" b="0" dirty="0">
                <a:latin typeface="等线 Light" panose="02010600030101010101" pitchFamily="2" charset="-122"/>
                <a:ea typeface="等线 Light" panose="02010600030101010101" pitchFamily="2" charset="-122"/>
              </a:rPr>
              <a:t>reg set;</a:t>
            </a:r>
          </a:p>
          <a:p>
            <a:r>
              <a:rPr lang="en-US" altLang="zh-CN" sz="3200" b="0" dirty="0">
                <a:latin typeface="等线 Light" panose="02010600030101010101" pitchFamily="2" charset="-122"/>
                <a:ea typeface="等线 Light" panose="02010600030101010101" pitchFamily="2" charset="-122"/>
              </a:rPr>
              <a:t>parameter d1 = 20,d2 = 1.5,d3 = 1.54,d4 = 1.55;</a:t>
            </a:r>
          </a:p>
          <a:p>
            <a:r>
              <a:rPr lang="en-US" altLang="zh-CN" sz="3200" b="0" dirty="0">
                <a:latin typeface="等线 Light" panose="02010600030101010101" pitchFamily="2" charset="-122"/>
                <a:ea typeface="等线 Light" panose="02010600030101010101" pitchFamily="2" charset="-122"/>
              </a:rPr>
              <a:t>initial begin</a:t>
            </a:r>
          </a:p>
          <a:p>
            <a:r>
              <a:rPr lang="en-US" altLang="zh-CN" sz="3200" b="0" dirty="0">
                <a:latin typeface="等线 Light" panose="02010600030101010101" pitchFamily="2" charset="-122"/>
                <a:ea typeface="等线 Light" panose="02010600030101010101" pitchFamily="2" charset="-122"/>
              </a:rPr>
              <a:t>    	#d1   set = 0; </a:t>
            </a:r>
          </a:p>
          <a:p>
            <a:r>
              <a:rPr lang="en-US" altLang="zh-CN" sz="3200" b="0" dirty="0">
                <a:latin typeface="等线 Light" panose="02010600030101010101" pitchFamily="2" charset="-122"/>
                <a:ea typeface="等线 Light" panose="02010600030101010101" pitchFamily="2" charset="-122"/>
              </a:rPr>
              <a:t>	#d2   set = 1; </a:t>
            </a:r>
          </a:p>
          <a:p>
            <a:r>
              <a:rPr lang="en-US" altLang="zh-CN" sz="3200" b="0" dirty="0">
                <a:latin typeface="等线 Light" panose="02010600030101010101" pitchFamily="2" charset="-122"/>
                <a:ea typeface="等线 Light" panose="02010600030101010101" pitchFamily="2" charset="-122"/>
              </a:rPr>
              <a:t>	#d3   set = 0;</a:t>
            </a:r>
          </a:p>
          <a:p>
            <a:r>
              <a:rPr lang="en-US" altLang="zh-CN" sz="3200" b="0" dirty="0">
                <a:latin typeface="等线 Light" panose="02010600030101010101" pitchFamily="2" charset="-122"/>
                <a:ea typeface="等线 Light" panose="02010600030101010101" pitchFamily="2" charset="-122"/>
              </a:rPr>
              <a:t>    	#d4   set = 1;</a:t>
            </a:r>
          </a:p>
          <a:p>
            <a:r>
              <a:rPr lang="en-US" altLang="zh-CN" sz="3200" b="0" dirty="0">
                <a:latin typeface="等线 Light" panose="02010600030101010101" pitchFamily="2" charset="-122"/>
                <a:ea typeface="等线 Light" panose="02010600030101010101" pitchFamily="2" charset="-122"/>
              </a:rPr>
              <a:t>end</a:t>
            </a:r>
          </a:p>
          <a:p>
            <a:r>
              <a:rPr lang="en-US" altLang="zh-CN" sz="3200" b="0" dirty="0" err="1">
                <a:latin typeface="等线 Light" panose="02010600030101010101" pitchFamily="2" charset="-122"/>
                <a:ea typeface="等线 Light" panose="02010600030101010101" pitchFamily="2" charset="-122"/>
              </a:rPr>
              <a:t>endmodule</a:t>
            </a:r>
            <a:endParaRPr lang="en-US" altLang="zh-CN" sz="32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10755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B43CC-3F62-449B-B8AC-9CFBE7E43648}"/>
              </a:ext>
            </a:extLst>
          </p:cNvPr>
          <p:cNvSpPr>
            <a:spLocks noGrp="1"/>
          </p:cNvSpPr>
          <p:nvPr>
            <p:ph type="title"/>
          </p:nvPr>
        </p:nvSpPr>
        <p:spPr>
          <a:xfrm>
            <a:off x="533400" y="457200"/>
            <a:ext cx="8229600" cy="5867400"/>
          </a:xfrm>
        </p:spPr>
        <p:txBody>
          <a:bodyPr/>
          <a:lstStyle/>
          <a:p>
            <a:r>
              <a:rPr lang="zh-CN" altLang="en-US" sz="3200" dirty="0">
                <a:latin typeface="等线 Light" panose="02010600030101010101" pitchFamily="2" charset="-122"/>
                <a:ea typeface="等线 Light" panose="02010600030101010101" pitchFamily="2" charset="-122"/>
              </a:rPr>
              <a:t>判断</a:t>
            </a:r>
            <a:br>
              <a:rPr lang="en-US" altLang="zh-CN" sz="3200" dirty="0">
                <a:latin typeface="等线 Light" panose="02010600030101010101" pitchFamily="2" charset="-122"/>
                <a:ea typeface="等线 Light" panose="02010600030101010101" pitchFamily="2" charset="-122"/>
              </a:rPr>
            </a:br>
            <a:br>
              <a:rPr lang="en-US" altLang="zh-CN" sz="3200" dirty="0">
                <a:latin typeface="等线 Light" panose="02010600030101010101" pitchFamily="2" charset="-122"/>
                <a:ea typeface="等线 Light" panose="02010600030101010101" pitchFamily="2" charset="-122"/>
              </a:rPr>
            </a:br>
            <a:r>
              <a:rPr lang="en-US" altLang="zh-CN" sz="3200" dirty="0">
                <a:latin typeface="等线 Light" panose="02010600030101010101" pitchFamily="2" charset="-122"/>
                <a:ea typeface="等线 Light" panose="02010600030101010101" pitchFamily="2" charset="-122"/>
              </a:rPr>
              <a:t>1.</a:t>
            </a:r>
            <a:r>
              <a:rPr lang="zh-CN" altLang="en-US" sz="3200" dirty="0">
                <a:latin typeface="等线 Light" panose="02010600030101010101" pitchFamily="2" charset="-122"/>
                <a:ea typeface="等线 Light" panose="02010600030101010101" pitchFamily="2" charset="-122"/>
              </a:rPr>
              <a:t>在</a:t>
            </a:r>
            <a:r>
              <a:rPr lang="en-US" altLang="zh-CN" sz="3200" dirty="0" err="1">
                <a:latin typeface="等线 Light" panose="02010600030101010101" pitchFamily="2" charset="-122"/>
                <a:ea typeface="等线 Light" panose="02010600030101010101" pitchFamily="2" charset="-122"/>
              </a:rPr>
              <a:t>verilog</a:t>
            </a:r>
            <a:r>
              <a:rPr lang="zh-CN" altLang="en-US" sz="3200" dirty="0">
                <a:latin typeface="等线 Light" panose="02010600030101010101" pitchFamily="2" charset="-122"/>
                <a:ea typeface="等线 Light" panose="02010600030101010101" pitchFamily="2" charset="-122"/>
              </a:rPr>
              <a:t>语句中，</a:t>
            </a:r>
            <a:r>
              <a:rPr lang="en-US" altLang="zh-CN" sz="3200" dirty="0">
                <a:latin typeface="等线 Light" panose="02010600030101010101" pitchFamily="2" charset="-122"/>
                <a:ea typeface="等线 Light" panose="02010600030101010101" pitchFamily="2" charset="-122"/>
              </a:rPr>
              <a:t>always</a:t>
            </a:r>
            <a:r>
              <a:rPr lang="zh-CN" altLang="en-US" sz="3200" dirty="0">
                <a:latin typeface="等线 Light" panose="02010600030101010101" pitchFamily="2" charset="-122"/>
                <a:ea typeface="等线 Light" panose="02010600030101010101" pitchFamily="2" charset="-122"/>
              </a:rPr>
              <a:t>和</a:t>
            </a:r>
            <a:r>
              <a:rPr lang="en-US" altLang="zh-CN" sz="3200" dirty="0">
                <a:latin typeface="等线 Light" panose="02010600030101010101" pitchFamily="2" charset="-122"/>
                <a:ea typeface="等线 Light" panose="02010600030101010101" pitchFamily="2" charset="-122"/>
              </a:rPr>
              <a:t>always@(*)</a:t>
            </a:r>
            <a:r>
              <a:rPr lang="zh-CN" altLang="en-US" sz="3200" dirty="0">
                <a:latin typeface="等线 Light" panose="02010600030101010101" pitchFamily="2" charset="-122"/>
                <a:ea typeface="等线 Light" panose="02010600030101010101" pitchFamily="2" charset="-122"/>
              </a:rPr>
              <a:t>含义完全相同。（）</a:t>
            </a:r>
            <a:br>
              <a:rPr lang="en-US" altLang="zh-CN" sz="3200" dirty="0">
                <a:latin typeface="等线 Light" panose="02010600030101010101" pitchFamily="2" charset="-122"/>
                <a:ea typeface="等线 Light" panose="02010600030101010101" pitchFamily="2" charset="-122"/>
              </a:rPr>
            </a:br>
            <a:br>
              <a:rPr lang="en-US" altLang="zh-CN" sz="3200" dirty="0">
                <a:latin typeface="等线 Light" panose="02010600030101010101" pitchFamily="2" charset="-122"/>
                <a:ea typeface="等线 Light" panose="02010600030101010101" pitchFamily="2" charset="-122"/>
              </a:rPr>
            </a:br>
            <a:r>
              <a:rPr lang="en-US" altLang="zh-CN" sz="3200" dirty="0">
                <a:latin typeface="等线 Light" panose="02010600030101010101" pitchFamily="2" charset="-122"/>
                <a:ea typeface="等线 Light" panose="02010600030101010101" pitchFamily="2" charset="-122"/>
              </a:rPr>
              <a:t>2.</a:t>
            </a:r>
            <a:r>
              <a:rPr lang="zh-CN" altLang="en-US" sz="3200" dirty="0">
                <a:latin typeface="等线 Light" panose="02010600030101010101" pitchFamily="2" charset="-122"/>
                <a:ea typeface="等线 Light" panose="02010600030101010101" pitchFamily="2" charset="-122"/>
              </a:rPr>
              <a:t>在组合逻辑中，出现</a:t>
            </a:r>
            <a:r>
              <a:rPr lang="en-US" altLang="zh-CN" sz="3200" dirty="0">
                <a:latin typeface="等线 Light" panose="02010600030101010101" pitchFamily="2" charset="-122"/>
                <a:ea typeface="等线 Light" panose="02010600030101010101" pitchFamily="2" charset="-122"/>
              </a:rPr>
              <a:t>latch</a:t>
            </a:r>
            <a:r>
              <a:rPr lang="zh-CN" altLang="en-US" sz="3200" dirty="0">
                <a:latin typeface="等线 Light" panose="02010600030101010101" pitchFamily="2" charset="-122"/>
                <a:ea typeface="等线 Light" panose="02010600030101010101" pitchFamily="2" charset="-122"/>
              </a:rPr>
              <a:t>的原因是敏感信号不全，或者分支结构遍历不全（）</a:t>
            </a:r>
            <a:br>
              <a:rPr lang="en-US" altLang="zh-CN" sz="3200" dirty="0">
                <a:latin typeface="等线 Light" panose="02010600030101010101" pitchFamily="2" charset="-122"/>
                <a:ea typeface="等线 Light" panose="02010600030101010101" pitchFamily="2" charset="-122"/>
              </a:rPr>
            </a:br>
            <a:br>
              <a:rPr lang="en-US" altLang="zh-CN" sz="3200" dirty="0">
                <a:latin typeface="等线 Light" panose="02010600030101010101" pitchFamily="2" charset="-122"/>
                <a:ea typeface="等线 Light" panose="02010600030101010101" pitchFamily="2" charset="-122"/>
              </a:rPr>
            </a:br>
            <a:br>
              <a:rPr lang="en-US" altLang="zh-CN" sz="3200" dirty="0">
                <a:latin typeface="等线 Light" panose="02010600030101010101" pitchFamily="2" charset="-122"/>
                <a:ea typeface="等线 Light" panose="02010600030101010101" pitchFamily="2" charset="-122"/>
              </a:rPr>
            </a:br>
            <a:endParaRPr lang="zh-CN" altLang="en-US" sz="32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97080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C97446-C26A-4739-9FDD-36CDE40C2B8B}"/>
              </a:ext>
            </a:extLst>
          </p:cNvPr>
          <p:cNvSpPr txBox="1"/>
          <p:nvPr/>
        </p:nvSpPr>
        <p:spPr>
          <a:xfrm>
            <a:off x="1181100" y="1295400"/>
            <a:ext cx="6781800" cy="1323439"/>
          </a:xfrm>
          <a:prstGeom prst="rect">
            <a:avLst/>
          </a:prstGeom>
          <a:noFill/>
        </p:spPr>
        <p:txBody>
          <a:bodyPr wrap="square" rtlCol="0">
            <a:spAutoFit/>
          </a:bodyPr>
          <a:lstStyle/>
          <a:p>
            <a:r>
              <a:rPr lang="en-US" altLang="zh-CN" sz="4000" b="0" dirty="0">
                <a:latin typeface="等线 Light" panose="02010600030101010101" pitchFamily="2" charset="-122"/>
                <a:ea typeface="等线 Light" panose="02010600030101010101" pitchFamily="2" charset="-122"/>
              </a:rPr>
              <a:t>PLD</a:t>
            </a:r>
            <a:r>
              <a:rPr lang="zh-CN" altLang="en-US" sz="4000" b="0" dirty="0">
                <a:latin typeface="等线 Light" panose="02010600030101010101" pitchFamily="2" charset="-122"/>
                <a:ea typeface="等线 Light" panose="02010600030101010101" pitchFamily="2" charset="-122"/>
              </a:rPr>
              <a:t>实现方法中最常用的器件是</a:t>
            </a:r>
            <a:r>
              <a:rPr lang="en-US" altLang="zh-CN" sz="4000" b="0" dirty="0">
                <a:latin typeface="等线 Light" panose="02010600030101010101" pitchFamily="2" charset="-122"/>
                <a:ea typeface="等线 Light" panose="02010600030101010101" pitchFamily="2" charset="-122"/>
              </a:rPr>
              <a:t>_______</a:t>
            </a:r>
            <a:r>
              <a:rPr lang="zh-CN" altLang="en-US" sz="4000" b="0" dirty="0">
                <a:latin typeface="等线 Light" panose="02010600030101010101" pitchFamily="2" charset="-122"/>
                <a:ea typeface="等线 Light" panose="02010600030101010101" pitchFamily="2" charset="-122"/>
              </a:rPr>
              <a:t>和</a:t>
            </a:r>
            <a:r>
              <a:rPr lang="en-US" altLang="zh-CN" sz="4000" b="0" dirty="0">
                <a:latin typeface="等线 Light" panose="02010600030101010101" pitchFamily="2" charset="-122"/>
                <a:ea typeface="等线 Light" panose="02010600030101010101" pitchFamily="2" charset="-122"/>
              </a:rPr>
              <a:t>________</a:t>
            </a:r>
            <a:r>
              <a:rPr lang="zh-CN" altLang="en-US" sz="4000" b="0" dirty="0">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237912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1F10A5-AE26-42C1-803C-14DEBE5CB3CB}"/>
              </a:ext>
            </a:extLst>
          </p:cNvPr>
          <p:cNvSpPr txBox="1"/>
          <p:nvPr/>
        </p:nvSpPr>
        <p:spPr>
          <a:xfrm>
            <a:off x="1371600" y="2459504"/>
            <a:ext cx="6400800" cy="1015663"/>
          </a:xfrm>
          <a:prstGeom prst="rect">
            <a:avLst/>
          </a:prstGeom>
          <a:noFill/>
        </p:spPr>
        <p:txBody>
          <a:bodyPr wrap="square" rtlCol="0">
            <a:spAutoFit/>
          </a:bodyPr>
          <a:lstStyle/>
          <a:p>
            <a:pPr algn="ctr"/>
            <a:r>
              <a:rPr lang="zh-CN" altLang="en-US" sz="6000" b="0" dirty="0">
                <a:latin typeface="等线 Light" panose="02010600030101010101" pitchFamily="2" charset="-122"/>
                <a:ea typeface="等线 Light" panose="02010600030101010101" pitchFamily="2" charset="-122"/>
              </a:rPr>
              <a:t>避免</a:t>
            </a:r>
            <a:r>
              <a:rPr lang="en-US" altLang="zh-CN" sz="6000" b="0" dirty="0">
                <a:latin typeface="等线 Light" panose="02010600030101010101" pitchFamily="2" charset="-122"/>
                <a:ea typeface="等线 Light" panose="02010600030101010101" pitchFamily="2" charset="-122"/>
              </a:rPr>
              <a:t>Latch</a:t>
            </a:r>
            <a:endParaRPr lang="zh-CN" altLang="en-US" sz="60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27561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4F7391-97FF-4F51-95CE-5EF54C6189AF}"/>
              </a:ext>
            </a:extLst>
          </p:cNvPr>
          <p:cNvSpPr>
            <a:spLocks noGrp="1"/>
          </p:cNvSpPr>
          <p:nvPr>
            <p:ph idx="1"/>
          </p:nvPr>
        </p:nvSpPr>
        <p:spPr>
          <a:xfrm>
            <a:off x="457200" y="1166018"/>
            <a:ext cx="8229600" cy="4525963"/>
          </a:xfrm>
        </p:spPr>
        <p:txBody>
          <a:bodyPr/>
          <a:lstStyle/>
          <a:p>
            <a:pPr marL="0" indent="0" algn="ctr">
              <a:buNone/>
            </a:pPr>
            <a:r>
              <a:rPr lang="zh-CN" altLang="en-US" dirty="0">
                <a:latin typeface="等线 Light" panose="02010600030101010101" pitchFamily="2" charset="-122"/>
                <a:ea typeface="等线 Light" panose="02010600030101010101" pitchFamily="2" charset="-122"/>
              </a:rPr>
              <a:t>锁存器容易产生毛刺</a:t>
            </a:r>
            <a:endParaRPr lang="en-US" altLang="zh-CN" dirty="0">
              <a:latin typeface="等线 Light" panose="02010600030101010101" pitchFamily="2" charset="-122"/>
              <a:ea typeface="等线 Light" panose="02010600030101010101" pitchFamily="2" charset="-122"/>
            </a:endParaRPr>
          </a:p>
          <a:p>
            <a:pPr marL="0" indent="0" algn="ctr">
              <a:buNone/>
            </a:pPr>
            <a:endParaRPr lang="en-US" altLang="zh-CN" dirty="0">
              <a:latin typeface="等线 Light" panose="02010600030101010101" pitchFamily="2" charset="-122"/>
              <a:ea typeface="等线 Light" panose="02010600030101010101" pitchFamily="2" charset="-122"/>
            </a:endParaRPr>
          </a:p>
          <a:p>
            <a:pPr marL="0" indent="0" algn="ctr">
              <a:buNone/>
            </a:pPr>
            <a:r>
              <a:rPr lang="zh-CN" altLang="en-US" dirty="0">
                <a:latin typeface="等线 Light" panose="02010600030101010101" pitchFamily="2" charset="-122"/>
                <a:ea typeface="等线 Light" panose="02010600030101010101" pitchFamily="2" charset="-122"/>
              </a:rPr>
              <a:t>锁存器在</a:t>
            </a:r>
            <a:r>
              <a:rPr lang="en-US" altLang="zh-CN" dirty="0">
                <a:latin typeface="等线 Light" panose="02010600030101010101" pitchFamily="2" charset="-122"/>
                <a:ea typeface="等线 Light" panose="02010600030101010101" pitchFamily="2" charset="-122"/>
              </a:rPr>
              <a:t>ASIC</a:t>
            </a:r>
            <a:r>
              <a:rPr lang="zh-CN" altLang="en-US" dirty="0">
                <a:latin typeface="等线 Light" panose="02010600030101010101" pitchFamily="2" charset="-122"/>
                <a:ea typeface="等线 Light" panose="02010600030101010101" pitchFamily="2" charset="-122"/>
              </a:rPr>
              <a:t>设计中应该说比</a:t>
            </a:r>
            <a:r>
              <a:rPr lang="en-US" altLang="zh-CN" dirty="0">
                <a:latin typeface="等线 Light" panose="02010600030101010101" pitchFamily="2" charset="-122"/>
                <a:ea typeface="等线 Light" panose="02010600030101010101" pitchFamily="2" charset="-122"/>
              </a:rPr>
              <a:t>ff</a:t>
            </a:r>
            <a:r>
              <a:rPr lang="zh-CN" altLang="en-US" dirty="0">
                <a:latin typeface="等线 Light" panose="02010600030101010101" pitchFamily="2" charset="-122"/>
                <a:ea typeface="等线 Light" panose="02010600030101010101" pitchFamily="2" charset="-122"/>
              </a:rPr>
              <a:t>要简单，但是在</a:t>
            </a:r>
            <a:r>
              <a:rPr lang="en-US" altLang="zh-CN" dirty="0">
                <a:latin typeface="等线 Light" panose="02010600030101010101" pitchFamily="2" charset="-122"/>
                <a:ea typeface="等线 Light" panose="02010600030101010101" pitchFamily="2" charset="-122"/>
              </a:rPr>
              <a:t>FPGA</a:t>
            </a:r>
            <a:r>
              <a:rPr lang="zh-CN" altLang="en-US" dirty="0">
                <a:latin typeface="等线 Light" panose="02010600030101010101" pitchFamily="2" charset="-122"/>
                <a:ea typeface="等线 Light" panose="02010600030101010101" pitchFamily="2" charset="-122"/>
              </a:rPr>
              <a:t>的资源中，大部分器件没有锁存器这个东西，所以需要用一个逻辑门和</a:t>
            </a:r>
            <a:r>
              <a:rPr lang="en-US" altLang="zh-CN" dirty="0">
                <a:latin typeface="等线 Light" panose="02010600030101010101" pitchFamily="2" charset="-122"/>
                <a:ea typeface="等线 Light" panose="02010600030101010101" pitchFamily="2" charset="-122"/>
              </a:rPr>
              <a:t>ff</a:t>
            </a:r>
            <a:r>
              <a:rPr lang="zh-CN" altLang="en-US" dirty="0">
                <a:latin typeface="等线 Light" panose="02010600030101010101" pitchFamily="2" charset="-122"/>
                <a:ea typeface="等线 Light" panose="02010600030101010101" pitchFamily="2" charset="-122"/>
              </a:rPr>
              <a:t>来组成锁存器，这样就浪费了资源。</a:t>
            </a:r>
            <a:endParaRPr lang="en-US" altLang="zh-CN" dirty="0">
              <a:latin typeface="等线 Light" panose="02010600030101010101" pitchFamily="2" charset="-122"/>
              <a:ea typeface="等线 Light" panose="02010600030101010101" pitchFamily="2" charset="-122"/>
            </a:endParaRPr>
          </a:p>
          <a:p>
            <a:pPr marL="0" indent="0" algn="ctr">
              <a:buNone/>
            </a:pPr>
            <a:endParaRPr lang="en-US" altLang="zh-CN" dirty="0">
              <a:latin typeface="等线 Light" panose="02010600030101010101" pitchFamily="2" charset="-122"/>
              <a:ea typeface="等线 Light" panose="02010600030101010101" pitchFamily="2" charset="-122"/>
            </a:endParaRPr>
          </a:p>
          <a:p>
            <a:pPr marL="0" indent="0" algn="ctr">
              <a:buNone/>
            </a:pPr>
            <a:r>
              <a:rPr lang="zh-CN" altLang="en-US" dirty="0">
                <a:latin typeface="等线 Light" panose="02010600030101010101" pitchFamily="2" charset="-122"/>
                <a:ea typeface="等线 Light" panose="02010600030101010101" pitchFamily="2" charset="-122"/>
              </a:rPr>
              <a:t>锁存器的出现使得静态时序分析变得更加复杂</a:t>
            </a:r>
          </a:p>
        </p:txBody>
      </p:sp>
    </p:spTree>
    <p:extLst>
      <p:ext uri="{BB962C8B-B14F-4D97-AF65-F5344CB8AC3E}">
        <p14:creationId xmlns:p14="http://schemas.microsoft.com/office/powerpoint/2010/main" val="140903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424E3CF5-1A53-40EA-8CD3-C931684A00BD}"/>
              </a:ext>
            </a:extLst>
          </p:cNvPr>
          <p:cNvSpPr>
            <a:spLocks noGrp="1"/>
          </p:cNvSpPr>
          <p:nvPr>
            <p:ph idx="1"/>
          </p:nvPr>
        </p:nvSpPr>
        <p:spPr>
          <a:xfrm>
            <a:off x="190500" y="2362200"/>
            <a:ext cx="8763000" cy="1676400"/>
          </a:xfrm>
        </p:spPr>
        <p:txBody>
          <a:bodyPr/>
          <a:lstStyle/>
          <a:p>
            <a:pPr marL="0" indent="0" algn="ctr">
              <a:buNone/>
            </a:pPr>
            <a:r>
              <a:rPr lang="zh-CN" altLang="en-US" sz="3200" dirty="0">
                <a:latin typeface="等线 Light" panose="02010600030101010101" pitchFamily="2" charset="-122"/>
                <a:ea typeface="等线 Light" panose="02010600030101010101" pitchFamily="2" charset="-122"/>
              </a:rPr>
              <a:t>试设计一个 </a:t>
            </a:r>
            <a:r>
              <a:rPr lang="en-US" altLang="zh-CN" sz="3200" dirty="0">
                <a:latin typeface="等线 Light" panose="02010600030101010101" pitchFamily="2" charset="-122"/>
                <a:ea typeface="等线 Light" panose="02010600030101010101" pitchFamily="2" charset="-122"/>
              </a:rPr>
              <a:t>D</a:t>
            </a:r>
            <a:r>
              <a:rPr lang="zh-CN" altLang="en-US" sz="3200" dirty="0">
                <a:latin typeface="等线 Light" panose="02010600030101010101" pitchFamily="2" charset="-122"/>
                <a:ea typeface="等线 Light" panose="02010600030101010101" pitchFamily="2" charset="-122"/>
              </a:rPr>
              <a:t>锁存器，规定模块定义为 </a:t>
            </a:r>
            <a:r>
              <a:rPr lang="en-US" altLang="zh-CN" sz="3200" dirty="0">
                <a:latin typeface="等线 Light" panose="02010600030101010101" pitchFamily="2" charset="-122"/>
                <a:ea typeface="等线 Light" panose="02010600030101010101" pitchFamily="2" charset="-122"/>
              </a:rPr>
              <a:t>module </a:t>
            </a:r>
            <a:r>
              <a:rPr lang="en-US" altLang="zh-CN" sz="3200" dirty="0" err="1">
                <a:latin typeface="等线 Light" panose="02010600030101010101" pitchFamily="2" charset="-122"/>
                <a:ea typeface="等线 Light" panose="02010600030101010101" pitchFamily="2" charset="-122"/>
              </a:rPr>
              <a:t>D_latch</a:t>
            </a:r>
            <a:r>
              <a:rPr lang="en-US" altLang="zh-CN" sz="3200" dirty="0">
                <a:latin typeface="等线 Light" panose="02010600030101010101" pitchFamily="2" charset="-122"/>
                <a:ea typeface="等线 Light" panose="02010600030101010101" pitchFamily="2" charset="-122"/>
              </a:rPr>
              <a:t>(</a:t>
            </a:r>
            <a:r>
              <a:rPr lang="en-US" altLang="zh-CN" sz="3200" dirty="0" err="1">
                <a:latin typeface="等线 Light" panose="02010600030101010101" pitchFamily="2" charset="-122"/>
                <a:ea typeface="等线 Light" panose="02010600030101010101" pitchFamily="2" charset="-122"/>
              </a:rPr>
              <a:t>D,clk,Q</a:t>
            </a:r>
            <a:r>
              <a:rPr lang="en-US" altLang="zh-CN" sz="3200" dirty="0">
                <a:latin typeface="等线 Light" panose="02010600030101010101" pitchFamily="2" charset="-122"/>
                <a:ea typeface="等线 Light" panose="02010600030101010101" pitchFamily="2" charset="-122"/>
              </a:rPr>
              <a:t>), </a:t>
            </a:r>
            <a:r>
              <a:rPr lang="zh-CN" altLang="en-US" sz="3200" dirty="0">
                <a:latin typeface="等线 Light" panose="02010600030101010101" pitchFamily="2" charset="-122"/>
                <a:ea typeface="等线 Light" panose="02010600030101010101" pitchFamily="2" charset="-122"/>
              </a:rPr>
              <a:t>其中 </a:t>
            </a:r>
            <a:r>
              <a:rPr lang="en-US" altLang="zh-CN" sz="3200" dirty="0">
                <a:latin typeface="等线 Light" panose="02010600030101010101" pitchFamily="2" charset="-122"/>
                <a:ea typeface="等线 Light" panose="02010600030101010101" pitchFamily="2" charset="-122"/>
              </a:rPr>
              <a:t>Q</a:t>
            </a:r>
            <a:r>
              <a:rPr lang="zh-CN" altLang="en-US" sz="3200" dirty="0">
                <a:latin typeface="等线 Light" panose="02010600030101010101" pitchFamily="2" charset="-122"/>
                <a:ea typeface="等线 Light" panose="02010600030101010101" pitchFamily="2" charset="-122"/>
              </a:rPr>
              <a:t>为锁存器输出， </a:t>
            </a:r>
            <a:r>
              <a:rPr lang="en-US" altLang="zh-CN" sz="3200" dirty="0">
                <a:latin typeface="等线 Light" panose="02010600030101010101" pitchFamily="2" charset="-122"/>
                <a:ea typeface="等线 Light" panose="02010600030101010101" pitchFamily="2" charset="-122"/>
              </a:rPr>
              <a:t>D</a:t>
            </a:r>
            <a:r>
              <a:rPr lang="zh-CN" altLang="en-US" sz="3200" dirty="0">
                <a:latin typeface="等线 Light" panose="02010600030101010101" pitchFamily="2" charset="-122"/>
                <a:ea typeface="等线 Light" panose="02010600030101010101" pitchFamily="2" charset="-122"/>
              </a:rPr>
              <a:t>为输入， </a:t>
            </a:r>
            <a:r>
              <a:rPr lang="en-US" altLang="zh-CN" sz="3200" dirty="0" err="1">
                <a:latin typeface="等线 Light" panose="02010600030101010101" pitchFamily="2" charset="-122"/>
                <a:ea typeface="等线 Light" panose="02010600030101010101" pitchFamily="2" charset="-122"/>
              </a:rPr>
              <a:t>clk</a:t>
            </a:r>
            <a:r>
              <a:rPr lang="zh-CN" altLang="en-US" sz="3200" dirty="0">
                <a:latin typeface="等线 Light" panose="02010600030101010101" pitchFamily="2" charset="-122"/>
                <a:ea typeface="等线 Light" panose="02010600030101010101" pitchFamily="2" charset="-122"/>
              </a:rPr>
              <a:t>为时钟信号输入。</a:t>
            </a:r>
          </a:p>
        </p:txBody>
      </p:sp>
    </p:spTree>
    <p:extLst>
      <p:ext uri="{BB962C8B-B14F-4D97-AF65-F5344CB8AC3E}">
        <p14:creationId xmlns:p14="http://schemas.microsoft.com/office/powerpoint/2010/main" val="255060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424E3CF5-1A53-40EA-8CD3-C931684A00BD}"/>
              </a:ext>
            </a:extLst>
          </p:cNvPr>
          <p:cNvSpPr>
            <a:spLocks noGrp="1"/>
          </p:cNvSpPr>
          <p:nvPr>
            <p:ph idx="1"/>
          </p:nvPr>
        </p:nvSpPr>
        <p:spPr>
          <a:xfrm>
            <a:off x="190500" y="2362200"/>
            <a:ext cx="8763000" cy="1676400"/>
          </a:xfrm>
        </p:spPr>
        <p:txBody>
          <a:bodyPr/>
          <a:lstStyle/>
          <a:p>
            <a:pPr marL="0" indent="0" algn="ctr">
              <a:buNone/>
            </a:pPr>
            <a:r>
              <a:rPr lang="zh-CN" altLang="en-US" sz="3200" dirty="0">
                <a:latin typeface="等线 Light" panose="02010600030101010101" pitchFamily="2" charset="-122"/>
                <a:ea typeface="等线 Light" panose="02010600030101010101" pitchFamily="2" charset="-122"/>
              </a:rPr>
              <a:t>试设计一个 </a:t>
            </a:r>
            <a:r>
              <a:rPr lang="en-US" altLang="zh-CN" sz="3200" dirty="0">
                <a:latin typeface="等线 Light" panose="02010600030101010101" pitchFamily="2" charset="-122"/>
                <a:ea typeface="等线 Light" panose="02010600030101010101" pitchFamily="2" charset="-122"/>
              </a:rPr>
              <a:t>D</a:t>
            </a:r>
            <a:r>
              <a:rPr lang="zh-CN" altLang="en-US" sz="3200" dirty="0">
                <a:latin typeface="等线 Light" panose="02010600030101010101" pitchFamily="2" charset="-122"/>
                <a:ea typeface="等线 Light" panose="02010600030101010101" pitchFamily="2" charset="-122"/>
              </a:rPr>
              <a:t>触发器，规定模块定义为 </a:t>
            </a:r>
            <a:r>
              <a:rPr lang="en-US" altLang="zh-CN" sz="3200" dirty="0">
                <a:latin typeface="等线 Light" panose="02010600030101010101" pitchFamily="2" charset="-122"/>
                <a:ea typeface="等线 Light" panose="02010600030101010101" pitchFamily="2" charset="-122"/>
              </a:rPr>
              <a:t>module </a:t>
            </a:r>
            <a:r>
              <a:rPr lang="en-US" altLang="zh-CN" sz="3200" dirty="0" err="1">
                <a:latin typeface="等线 Light" panose="02010600030101010101" pitchFamily="2" charset="-122"/>
                <a:ea typeface="等线 Light" panose="02010600030101010101" pitchFamily="2" charset="-122"/>
              </a:rPr>
              <a:t>D_ff</a:t>
            </a:r>
            <a:r>
              <a:rPr lang="en-US" altLang="zh-CN" sz="3200" dirty="0">
                <a:latin typeface="等线 Light" panose="02010600030101010101" pitchFamily="2" charset="-122"/>
                <a:ea typeface="等线 Light" panose="02010600030101010101" pitchFamily="2" charset="-122"/>
              </a:rPr>
              <a:t>(</a:t>
            </a:r>
            <a:r>
              <a:rPr lang="en-US" altLang="zh-CN" sz="3200" dirty="0" err="1">
                <a:latin typeface="等线 Light" panose="02010600030101010101" pitchFamily="2" charset="-122"/>
                <a:ea typeface="等线 Light" panose="02010600030101010101" pitchFamily="2" charset="-122"/>
              </a:rPr>
              <a:t>D,clk,Q</a:t>
            </a:r>
            <a:r>
              <a:rPr lang="en-US" altLang="zh-CN" sz="3200" dirty="0">
                <a:latin typeface="等线 Light" panose="02010600030101010101" pitchFamily="2" charset="-122"/>
                <a:ea typeface="等线 Light" panose="02010600030101010101" pitchFamily="2" charset="-122"/>
              </a:rPr>
              <a:t>), </a:t>
            </a:r>
            <a:r>
              <a:rPr lang="zh-CN" altLang="en-US" sz="3200" dirty="0">
                <a:latin typeface="等线 Light" panose="02010600030101010101" pitchFamily="2" charset="-122"/>
                <a:ea typeface="等线 Light" panose="02010600030101010101" pitchFamily="2" charset="-122"/>
              </a:rPr>
              <a:t>其中 </a:t>
            </a:r>
            <a:r>
              <a:rPr lang="en-US" altLang="zh-CN" sz="3200" dirty="0">
                <a:latin typeface="等线 Light" panose="02010600030101010101" pitchFamily="2" charset="-122"/>
                <a:ea typeface="等线 Light" panose="02010600030101010101" pitchFamily="2" charset="-122"/>
              </a:rPr>
              <a:t>Q</a:t>
            </a:r>
            <a:r>
              <a:rPr lang="zh-CN" altLang="en-US" sz="3200" dirty="0">
                <a:latin typeface="等线 Light" panose="02010600030101010101" pitchFamily="2" charset="-122"/>
                <a:ea typeface="等线 Light" panose="02010600030101010101" pitchFamily="2" charset="-122"/>
              </a:rPr>
              <a:t>为锁存器输出， </a:t>
            </a:r>
            <a:r>
              <a:rPr lang="en-US" altLang="zh-CN" sz="3200" dirty="0">
                <a:latin typeface="等线 Light" panose="02010600030101010101" pitchFamily="2" charset="-122"/>
                <a:ea typeface="等线 Light" panose="02010600030101010101" pitchFamily="2" charset="-122"/>
              </a:rPr>
              <a:t>D</a:t>
            </a:r>
            <a:r>
              <a:rPr lang="zh-CN" altLang="en-US" sz="3200" dirty="0">
                <a:latin typeface="等线 Light" panose="02010600030101010101" pitchFamily="2" charset="-122"/>
                <a:ea typeface="等线 Light" panose="02010600030101010101" pitchFamily="2" charset="-122"/>
              </a:rPr>
              <a:t>为输入， </a:t>
            </a:r>
            <a:r>
              <a:rPr lang="en-US" altLang="zh-CN" sz="3200" dirty="0" err="1">
                <a:latin typeface="等线 Light" panose="02010600030101010101" pitchFamily="2" charset="-122"/>
                <a:ea typeface="等线 Light" panose="02010600030101010101" pitchFamily="2" charset="-122"/>
              </a:rPr>
              <a:t>clk</a:t>
            </a:r>
            <a:r>
              <a:rPr lang="zh-CN" altLang="en-US" sz="3200" dirty="0">
                <a:latin typeface="等线 Light" panose="02010600030101010101" pitchFamily="2" charset="-122"/>
                <a:ea typeface="等线 Light" panose="02010600030101010101" pitchFamily="2" charset="-122"/>
              </a:rPr>
              <a:t>为时钟信号输入。</a:t>
            </a:r>
          </a:p>
        </p:txBody>
      </p:sp>
    </p:spTree>
    <p:extLst>
      <p:ext uri="{BB962C8B-B14F-4D97-AF65-F5344CB8AC3E}">
        <p14:creationId xmlns:p14="http://schemas.microsoft.com/office/powerpoint/2010/main" val="235781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424E3CF5-1A53-40EA-8CD3-C931684A00BD}"/>
              </a:ext>
            </a:extLst>
          </p:cNvPr>
          <p:cNvSpPr>
            <a:spLocks noGrp="1"/>
          </p:cNvSpPr>
          <p:nvPr>
            <p:ph idx="1"/>
          </p:nvPr>
        </p:nvSpPr>
        <p:spPr>
          <a:xfrm>
            <a:off x="190500" y="2362200"/>
            <a:ext cx="8763000" cy="1676400"/>
          </a:xfrm>
        </p:spPr>
        <p:txBody>
          <a:bodyPr/>
          <a:lstStyle/>
          <a:p>
            <a:pPr marL="0" indent="0" algn="ctr">
              <a:buNone/>
            </a:pPr>
            <a:r>
              <a:rPr lang="zh-CN" altLang="en-US" sz="3200" dirty="0">
                <a:latin typeface="等线 Light" panose="02010600030101010101" pitchFamily="2" charset="-122"/>
                <a:ea typeface="等线 Light" panose="02010600030101010101" pitchFamily="2" charset="-122"/>
              </a:rPr>
              <a:t>试设计一个 </a:t>
            </a:r>
            <a:r>
              <a:rPr lang="en-US" altLang="zh-CN" sz="3200" dirty="0">
                <a:latin typeface="等线 Light" panose="02010600030101010101" pitchFamily="2" charset="-122"/>
                <a:ea typeface="等线 Light" panose="02010600030101010101" pitchFamily="2" charset="-122"/>
              </a:rPr>
              <a:t>3/8 </a:t>
            </a:r>
            <a:r>
              <a:rPr lang="zh-CN" altLang="en-US" sz="3200" dirty="0">
                <a:latin typeface="等线 Light" panose="02010600030101010101" pitchFamily="2" charset="-122"/>
                <a:ea typeface="等线 Light" panose="02010600030101010101" pitchFamily="2" charset="-122"/>
              </a:rPr>
              <a:t>译码器，规定模块定义为 </a:t>
            </a:r>
            <a:r>
              <a:rPr lang="en-US" altLang="zh-CN" sz="3200" dirty="0">
                <a:latin typeface="等线 Light" panose="02010600030101010101" pitchFamily="2" charset="-122"/>
                <a:ea typeface="等线 Light" panose="02010600030101010101" pitchFamily="2" charset="-122"/>
              </a:rPr>
              <a:t>module Decoder(</a:t>
            </a:r>
            <a:r>
              <a:rPr lang="en-US" altLang="zh-CN" sz="3200" dirty="0" err="1">
                <a:latin typeface="等线 Light" panose="02010600030101010101" pitchFamily="2" charset="-122"/>
                <a:ea typeface="等线 Light" panose="02010600030101010101" pitchFamily="2" charset="-122"/>
              </a:rPr>
              <a:t>Out,In,En</a:t>
            </a:r>
            <a:r>
              <a:rPr lang="en-US" altLang="zh-CN" sz="3200" dirty="0">
                <a:latin typeface="等线 Light" panose="02010600030101010101" pitchFamily="2" charset="-122"/>
                <a:ea typeface="等线 Light" panose="02010600030101010101" pitchFamily="2" charset="-122"/>
              </a:rPr>
              <a:t>), </a:t>
            </a:r>
            <a:r>
              <a:rPr lang="zh-CN" altLang="en-US" sz="3200" dirty="0">
                <a:latin typeface="等线 Light" panose="02010600030101010101" pitchFamily="2" charset="-122"/>
                <a:ea typeface="等线 Light" panose="02010600030101010101" pitchFamily="2" charset="-122"/>
              </a:rPr>
              <a:t>其中 </a:t>
            </a:r>
            <a:r>
              <a:rPr lang="en-US" altLang="zh-CN" sz="3200" dirty="0">
                <a:latin typeface="等线 Light" panose="02010600030101010101" pitchFamily="2" charset="-122"/>
                <a:ea typeface="等线 Light" panose="02010600030101010101" pitchFamily="2" charset="-122"/>
              </a:rPr>
              <a:t>Out</a:t>
            </a:r>
            <a:r>
              <a:rPr lang="zh-CN" altLang="en-US" sz="3200" dirty="0">
                <a:latin typeface="等线 Light" panose="02010600030101010101" pitchFamily="2" charset="-122"/>
                <a:ea typeface="等线 Light" panose="02010600030101010101" pitchFamily="2" charset="-122"/>
              </a:rPr>
              <a:t>为译码器输出， </a:t>
            </a:r>
            <a:r>
              <a:rPr lang="en-US" altLang="zh-CN" sz="3200" dirty="0">
                <a:latin typeface="等线 Light" panose="02010600030101010101" pitchFamily="2" charset="-122"/>
                <a:ea typeface="等线 Light" panose="02010600030101010101" pitchFamily="2" charset="-122"/>
              </a:rPr>
              <a:t>In </a:t>
            </a:r>
            <a:r>
              <a:rPr lang="zh-CN" altLang="en-US" sz="3200" dirty="0">
                <a:latin typeface="等线 Light" panose="02010600030101010101" pitchFamily="2" charset="-122"/>
                <a:ea typeface="等线 Light" panose="02010600030101010101" pitchFamily="2" charset="-122"/>
              </a:rPr>
              <a:t>为译码器输入， </a:t>
            </a:r>
            <a:r>
              <a:rPr lang="en-US" altLang="zh-CN" sz="3200" dirty="0" err="1">
                <a:latin typeface="等线 Light" panose="02010600030101010101" pitchFamily="2" charset="-122"/>
                <a:ea typeface="等线 Light" panose="02010600030101010101" pitchFamily="2" charset="-122"/>
              </a:rPr>
              <a:t>En</a:t>
            </a:r>
            <a:r>
              <a:rPr lang="en-US" altLang="zh-CN" sz="3200" dirty="0">
                <a:latin typeface="等线 Light" panose="02010600030101010101" pitchFamily="2" charset="-122"/>
                <a:ea typeface="等线 Light" panose="02010600030101010101" pitchFamily="2" charset="-122"/>
              </a:rPr>
              <a:t> </a:t>
            </a:r>
            <a:r>
              <a:rPr lang="zh-CN" altLang="en-US" sz="3200" dirty="0">
                <a:latin typeface="等线 Light" panose="02010600030101010101" pitchFamily="2" charset="-122"/>
                <a:ea typeface="等线 Light" panose="02010600030101010101" pitchFamily="2" charset="-122"/>
              </a:rPr>
              <a:t>为译码使能输入。</a:t>
            </a:r>
          </a:p>
        </p:txBody>
      </p:sp>
    </p:spTree>
    <p:extLst>
      <p:ext uri="{BB962C8B-B14F-4D97-AF65-F5344CB8AC3E}">
        <p14:creationId xmlns:p14="http://schemas.microsoft.com/office/powerpoint/2010/main" val="27915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AC4950-2EE8-47CB-BF15-18F0B0914AEC}"/>
              </a:ext>
            </a:extLst>
          </p:cNvPr>
          <p:cNvSpPr/>
          <p:nvPr/>
        </p:nvSpPr>
        <p:spPr>
          <a:xfrm>
            <a:off x="36443" y="914400"/>
            <a:ext cx="4572000" cy="4493538"/>
          </a:xfrm>
          <a:prstGeom prst="rect">
            <a:avLst/>
          </a:prstGeom>
        </p:spPr>
        <p:txBody>
          <a:bodyPr>
            <a:spAutoFit/>
          </a:bodyPr>
          <a:lstStyle/>
          <a:p>
            <a:r>
              <a:rPr lang="zh-CN" altLang="en-US" sz="2600" b="0" dirty="0">
                <a:latin typeface="等线 Light" panose="02010600030101010101" pitchFamily="2" charset="-122"/>
                <a:ea typeface="等线 Light" panose="02010600030101010101" pitchFamily="2" charset="-122"/>
              </a:rPr>
              <a:t>module decoder(Out,In,En); output [7:0] </a:t>
            </a:r>
            <a:r>
              <a:rPr lang="en-US" altLang="zh-CN" sz="2600" b="0" dirty="0">
                <a:latin typeface="等线 Light" panose="02010600030101010101" pitchFamily="2" charset="-122"/>
                <a:ea typeface="等线 Light" panose="02010600030101010101" pitchFamily="2" charset="-122"/>
              </a:rPr>
              <a:t>O</a:t>
            </a:r>
            <a:r>
              <a:rPr lang="zh-CN" altLang="en-US" sz="2600" b="0" dirty="0">
                <a:latin typeface="等线 Light" panose="02010600030101010101" pitchFamily="2" charset="-122"/>
                <a:ea typeface="等线 Light" panose="02010600030101010101" pitchFamily="2" charset="-122"/>
              </a:rPr>
              <a:t>ut;</a:t>
            </a:r>
          </a:p>
          <a:p>
            <a:r>
              <a:rPr lang="zh-CN" altLang="en-US" sz="2600" b="0" dirty="0">
                <a:latin typeface="等线 Light" panose="02010600030101010101" pitchFamily="2" charset="-122"/>
                <a:ea typeface="等线 Light" panose="02010600030101010101" pitchFamily="2" charset="-122"/>
              </a:rPr>
              <a:t>input [2:0] </a:t>
            </a:r>
            <a:r>
              <a:rPr lang="en-US" altLang="zh-CN" sz="2600" b="0" dirty="0">
                <a:latin typeface="等线 Light" panose="02010600030101010101" pitchFamily="2" charset="-122"/>
                <a:ea typeface="等线 Light" panose="02010600030101010101" pitchFamily="2" charset="-122"/>
              </a:rPr>
              <a:t>I</a:t>
            </a:r>
            <a:r>
              <a:rPr lang="zh-CN" altLang="en-US" sz="2600" b="0" dirty="0">
                <a:latin typeface="等线 Light" panose="02010600030101010101" pitchFamily="2" charset="-122"/>
                <a:ea typeface="等线 Light" panose="02010600030101010101" pitchFamily="2" charset="-122"/>
              </a:rPr>
              <a:t>n;</a:t>
            </a:r>
          </a:p>
          <a:p>
            <a:r>
              <a:rPr lang="zh-CN" altLang="en-US" sz="2600" b="0" dirty="0">
                <a:latin typeface="等线 Light" panose="02010600030101010101" pitchFamily="2" charset="-122"/>
                <a:ea typeface="等线 Light" panose="02010600030101010101" pitchFamily="2" charset="-122"/>
              </a:rPr>
              <a:t>input </a:t>
            </a:r>
            <a:r>
              <a:rPr lang="en-US" altLang="zh-CN" sz="2600" b="0" dirty="0">
                <a:latin typeface="等线 Light" panose="02010600030101010101" pitchFamily="2" charset="-122"/>
                <a:ea typeface="等线 Light" panose="02010600030101010101" pitchFamily="2" charset="-122"/>
              </a:rPr>
              <a:t>E</a:t>
            </a:r>
            <a:r>
              <a:rPr lang="zh-CN" altLang="en-US" sz="2600" b="0" dirty="0">
                <a:latin typeface="等线 Light" panose="02010600030101010101" pitchFamily="2" charset="-122"/>
                <a:ea typeface="等线 Light" panose="02010600030101010101" pitchFamily="2" charset="-122"/>
              </a:rPr>
              <a:t>n; </a:t>
            </a:r>
            <a:endParaRPr lang="en-US" altLang="zh-CN" sz="2600" b="0" dirty="0">
              <a:latin typeface="等线 Light" panose="02010600030101010101" pitchFamily="2" charset="-122"/>
              <a:ea typeface="等线 Light" panose="02010600030101010101" pitchFamily="2" charset="-122"/>
            </a:endParaRPr>
          </a:p>
          <a:p>
            <a:r>
              <a:rPr lang="zh-CN" altLang="en-US" sz="2600" b="0" dirty="0">
                <a:latin typeface="等线 Light" panose="02010600030101010101" pitchFamily="2" charset="-122"/>
                <a:ea typeface="等线 Light" panose="02010600030101010101" pitchFamily="2" charset="-122"/>
              </a:rPr>
              <a:t>reg [7:0] </a:t>
            </a:r>
            <a:r>
              <a:rPr lang="en-US" altLang="zh-CN" sz="2600" b="0" dirty="0">
                <a:latin typeface="等线 Light" panose="02010600030101010101" pitchFamily="2" charset="-122"/>
                <a:ea typeface="等线 Light" panose="02010600030101010101" pitchFamily="2" charset="-122"/>
              </a:rPr>
              <a:t>O</a:t>
            </a:r>
            <a:r>
              <a:rPr lang="zh-CN" altLang="en-US" sz="2600" b="0" dirty="0">
                <a:latin typeface="等线 Light" panose="02010600030101010101" pitchFamily="2" charset="-122"/>
                <a:ea typeface="等线 Light" panose="02010600030101010101" pitchFamily="2" charset="-122"/>
              </a:rPr>
              <a:t>ut;</a:t>
            </a:r>
          </a:p>
          <a:p>
            <a:r>
              <a:rPr lang="zh-CN" altLang="en-US" sz="2600" b="0" dirty="0">
                <a:latin typeface="等线 Light" panose="02010600030101010101" pitchFamily="2" charset="-122"/>
                <a:ea typeface="等线 Light" panose="02010600030101010101" pitchFamily="2" charset="-122"/>
              </a:rPr>
              <a:t>always @ (In or En)</a:t>
            </a:r>
          </a:p>
          <a:p>
            <a:r>
              <a:rPr lang="zh-CN" altLang="en-US" sz="2600" b="0" dirty="0">
                <a:latin typeface="等线 Light" panose="02010600030101010101" pitchFamily="2" charset="-122"/>
                <a:ea typeface="等线 Light" panose="02010600030101010101" pitchFamily="2" charset="-122"/>
              </a:rPr>
              <a:t>begin</a:t>
            </a:r>
          </a:p>
          <a:p>
            <a:r>
              <a:rPr lang="en-US" altLang="zh-CN" sz="2600" b="0" dirty="0">
                <a:latin typeface="等线 Light" panose="02010600030101010101" pitchFamily="2" charset="-122"/>
                <a:ea typeface="等线 Light" panose="02010600030101010101" pitchFamily="2" charset="-122"/>
              </a:rPr>
              <a:t>	</a:t>
            </a:r>
            <a:r>
              <a:rPr lang="zh-CN" altLang="en-US" sz="2600" b="0" dirty="0">
                <a:latin typeface="等线 Light" panose="02010600030101010101" pitchFamily="2" charset="-122"/>
                <a:ea typeface="等线 Light" panose="02010600030101010101" pitchFamily="2" charset="-122"/>
              </a:rPr>
              <a:t>if(En == 0) </a:t>
            </a:r>
            <a:endParaRPr lang="en-US" altLang="zh-CN" sz="2600" b="0" dirty="0">
              <a:latin typeface="等线 Light" panose="02010600030101010101" pitchFamily="2" charset="-122"/>
              <a:ea typeface="等线 Light" panose="02010600030101010101" pitchFamily="2" charset="-122"/>
            </a:endParaRPr>
          </a:p>
          <a:p>
            <a:r>
              <a:rPr lang="en-US" altLang="zh-CN" sz="2600" b="0" dirty="0">
                <a:latin typeface="等线 Light" panose="02010600030101010101" pitchFamily="2" charset="-122"/>
                <a:ea typeface="等线 Light" panose="02010600030101010101" pitchFamily="2" charset="-122"/>
              </a:rPr>
              <a:t>		O</a:t>
            </a:r>
            <a:r>
              <a:rPr lang="zh-CN" altLang="en-US" sz="2600" b="0" dirty="0">
                <a:latin typeface="等线 Light" panose="02010600030101010101" pitchFamily="2" charset="-122"/>
                <a:ea typeface="等线 Light" panose="02010600030101010101" pitchFamily="2" charset="-122"/>
              </a:rPr>
              <a:t>ut = 8 ’ b0;</a:t>
            </a:r>
            <a:endParaRPr lang="en-US" altLang="zh-CN" sz="2600" b="0" dirty="0">
              <a:latin typeface="等线 Light" panose="02010600030101010101" pitchFamily="2" charset="-122"/>
              <a:ea typeface="等线 Light" panose="02010600030101010101" pitchFamily="2" charset="-122"/>
            </a:endParaRPr>
          </a:p>
          <a:p>
            <a:r>
              <a:rPr lang="en-US" altLang="zh-CN" sz="2600" b="0" dirty="0">
                <a:latin typeface="等线 Light" panose="02010600030101010101" pitchFamily="2" charset="-122"/>
                <a:ea typeface="等线 Light" panose="02010600030101010101" pitchFamily="2" charset="-122"/>
              </a:rPr>
              <a:t>	else</a:t>
            </a:r>
          </a:p>
          <a:p>
            <a:r>
              <a:rPr lang="en-US" altLang="zh-CN" sz="2600" b="0" dirty="0">
                <a:latin typeface="等线 Light" panose="02010600030101010101" pitchFamily="2" charset="-122"/>
                <a:ea typeface="等线 Light" panose="02010600030101010101" pitchFamily="2" charset="-122"/>
              </a:rPr>
              <a:t>		</a:t>
            </a:r>
            <a:r>
              <a:rPr lang="zh-CN" altLang="en-US" sz="2600" b="0" dirty="0">
                <a:latin typeface="等线 Light" panose="02010600030101010101" pitchFamily="2" charset="-122"/>
                <a:ea typeface="等线 Light" panose="02010600030101010101" pitchFamily="2" charset="-122"/>
              </a:rPr>
              <a:t>case(in)</a:t>
            </a:r>
            <a:endParaRPr lang="en-US" altLang="zh-CN" sz="2600" b="0" dirty="0">
              <a:latin typeface="等线 Light" panose="02010600030101010101" pitchFamily="2" charset="-122"/>
              <a:ea typeface="等线 Light" panose="02010600030101010101" pitchFamily="2" charset="-122"/>
            </a:endParaRPr>
          </a:p>
        </p:txBody>
      </p:sp>
      <p:sp>
        <p:nvSpPr>
          <p:cNvPr id="5" name="矩形 4">
            <a:extLst>
              <a:ext uri="{FF2B5EF4-FFF2-40B4-BE49-F238E27FC236}">
                <a16:creationId xmlns:a16="http://schemas.microsoft.com/office/drawing/2014/main" id="{4302C42A-FE2A-4639-84B9-6413F326BE65}"/>
              </a:ext>
            </a:extLst>
          </p:cNvPr>
          <p:cNvSpPr/>
          <p:nvPr/>
        </p:nvSpPr>
        <p:spPr>
          <a:xfrm>
            <a:off x="4548809" y="914400"/>
            <a:ext cx="4572000" cy="4093428"/>
          </a:xfrm>
          <a:prstGeom prst="rect">
            <a:avLst/>
          </a:prstGeom>
        </p:spPr>
        <p:txBody>
          <a:bodyPr>
            <a:spAutoFit/>
          </a:bodyPr>
          <a:lstStyle/>
          <a:p>
            <a:r>
              <a:rPr lang="zh-CN" altLang="en-US" sz="2600" b="0" dirty="0">
                <a:latin typeface="等线 Light" panose="02010600030101010101" pitchFamily="2" charset="-122"/>
                <a:ea typeface="等线 Light" panose="02010600030101010101" pitchFamily="2" charset="-122"/>
              </a:rPr>
              <a:t>3 ’ b000: Out = 8 ’ b00000001; </a:t>
            </a:r>
            <a:endParaRPr lang="en-US" altLang="zh-CN" sz="2600" b="0" dirty="0">
              <a:latin typeface="等线 Light" panose="02010600030101010101" pitchFamily="2" charset="-122"/>
              <a:ea typeface="等线 Light" panose="02010600030101010101" pitchFamily="2" charset="-122"/>
            </a:endParaRPr>
          </a:p>
          <a:p>
            <a:r>
              <a:rPr lang="zh-CN" altLang="en-US" sz="2600" b="0" dirty="0">
                <a:latin typeface="等线 Light" panose="02010600030101010101" pitchFamily="2" charset="-122"/>
                <a:ea typeface="等线 Light" panose="02010600030101010101" pitchFamily="2" charset="-122"/>
              </a:rPr>
              <a:t>3 ’ b001: Out = 8 ’ b00000010; </a:t>
            </a:r>
            <a:endParaRPr lang="en-US" altLang="zh-CN" sz="2600" b="0" dirty="0">
              <a:latin typeface="等线 Light" panose="02010600030101010101" pitchFamily="2" charset="-122"/>
              <a:ea typeface="等线 Light" panose="02010600030101010101" pitchFamily="2" charset="-122"/>
            </a:endParaRPr>
          </a:p>
          <a:p>
            <a:r>
              <a:rPr lang="zh-CN" altLang="en-US" sz="2600" b="0" dirty="0">
                <a:latin typeface="等线 Light" panose="02010600030101010101" pitchFamily="2" charset="-122"/>
                <a:ea typeface="等线 Light" panose="02010600030101010101" pitchFamily="2" charset="-122"/>
              </a:rPr>
              <a:t>3 ’ b010: Out = 8 ’ b00000100; </a:t>
            </a:r>
          </a:p>
          <a:p>
            <a:r>
              <a:rPr lang="zh-CN" altLang="en-US" sz="2600" b="0" dirty="0">
                <a:latin typeface="等线 Light" panose="02010600030101010101" pitchFamily="2" charset="-122"/>
                <a:ea typeface="等线 Light" panose="02010600030101010101" pitchFamily="2" charset="-122"/>
              </a:rPr>
              <a:t>3 ’ b011: Out = 8 ’ b00001000; </a:t>
            </a:r>
          </a:p>
          <a:p>
            <a:r>
              <a:rPr lang="zh-CN" altLang="en-US" sz="2600" b="0" dirty="0">
                <a:latin typeface="等线 Light" panose="02010600030101010101" pitchFamily="2" charset="-122"/>
                <a:ea typeface="等线 Light" panose="02010600030101010101" pitchFamily="2" charset="-122"/>
              </a:rPr>
              <a:t>3 ’ b100: Out = 8 ’ b00010000; </a:t>
            </a:r>
          </a:p>
          <a:p>
            <a:r>
              <a:rPr lang="zh-CN" altLang="en-US" sz="2600" b="0" dirty="0">
                <a:latin typeface="等线 Light" panose="02010600030101010101" pitchFamily="2" charset="-122"/>
                <a:ea typeface="等线 Light" panose="02010600030101010101" pitchFamily="2" charset="-122"/>
              </a:rPr>
              <a:t>3 ’ b101: Out = 8 ’ b00100000; </a:t>
            </a:r>
          </a:p>
          <a:p>
            <a:r>
              <a:rPr lang="zh-CN" altLang="en-US" sz="2600" b="0" dirty="0">
                <a:latin typeface="等线 Light" panose="02010600030101010101" pitchFamily="2" charset="-122"/>
                <a:ea typeface="等线 Light" panose="02010600030101010101" pitchFamily="2" charset="-122"/>
              </a:rPr>
              <a:t>3 ’ b110: Out = 8 ’ b01000000; </a:t>
            </a:r>
          </a:p>
          <a:p>
            <a:r>
              <a:rPr lang="zh-CN" altLang="en-US" sz="2600" b="0" dirty="0">
                <a:latin typeface="等线 Light" panose="02010600030101010101" pitchFamily="2" charset="-122"/>
                <a:ea typeface="等线 Light" panose="02010600030101010101" pitchFamily="2" charset="-122"/>
              </a:rPr>
              <a:t>3 ’ b111: Out = 8 ’ b10000000; </a:t>
            </a:r>
          </a:p>
          <a:p>
            <a:r>
              <a:rPr lang="zh-CN" altLang="en-US" sz="2600" b="0" dirty="0">
                <a:latin typeface="等线 Light" panose="02010600030101010101" pitchFamily="2" charset="-122"/>
                <a:ea typeface="等线 Light" panose="02010600030101010101" pitchFamily="2" charset="-122"/>
              </a:rPr>
              <a:t>endcase</a:t>
            </a:r>
          </a:p>
          <a:p>
            <a:r>
              <a:rPr lang="zh-CN" altLang="en-US" sz="2600" b="0" dirty="0">
                <a:latin typeface="等线 Light" panose="02010600030101010101" pitchFamily="2" charset="-122"/>
                <a:ea typeface="等线 Light" panose="02010600030101010101" pitchFamily="2" charset="-122"/>
              </a:rPr>
              <a:t>end</a:t>
            </a:r>
          </a:p>
        </p:txBody>
      </p:sp>
    </p:spTree>
    <p:extLst>
      <p:ext uri="{BB962C8B-B14F-4D97-AF65-F5344CB8AC3E}">
        <p14:creationId xmlns:p14="http://schemas.microsoft.com/office/powerpoint/2010/main" val="334788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302C42A-FE2A-4639-84B9-6413F326BE65}"/>
              </a:ext>
            </a:extLst>
          </p:cNvPr>
          <p:cNvSpPr/>
          <p:nvPr/>
        </p:nvSpPr>
        <p:spPr>
          <a:xfrm>
            <a:off x="304800" y="1295400"/>
            <a:ext cx="10172700" cy="3785652"/>
          </a:xfrm>
          <a:prstGeom prst="rect">
            <a:avLst/>
          </a:prstGeom>
        </p:spPr>
        <p:txBody>
          <a:bodyPr wrap="square">
            <a:spAutoFit/>
          </a:bodyPr>
          <a:lstStyle/>
          <a:p>
            <a:r>
              <a:rPr lang="en-US" altLang="zh-CN" sz="4000" b="0" dirty="0">
                <a:latin typeface="等线 Light" panose="02010600030101010101" pitchFamily="2" charset="-122"/>
                <a:ea typeface="等线 Light" panose="02010600030101010101" pitchFamily="2" charset="-122"/>
              </a:rPr>
              <a:t>module decoder(</a:t>
            </a:r>
            <a:r>
              <a:rPr lang="en-US" altLang="zh-CN" sz="4000" b="0" dirty="0" err="1">
                <a:latin typeface="等线 Light" panose="02010600030101010101" pitchFamily="2" charset="-122"/>
                <a:ea typeface="等线 Light" panose="02010600030101010101" pitchFamily="2" charset="-122"/>
              </a:rPr>
              <a:t>Out,In,En</a:t>
            </a:r>
            <a:r>
              <a:rPr lang="en-US" altLang="zh-CN" sz="4000" b="0" dirty="0">
                <a:latin typeface="等线 Light" panose="02010600030101010101" pitchFamily="2" charset="-122"/>
                <a:ea typeface="等线 Light" panose="02010600030101010101" pitchFamily="2" charset="-122"/>
              </a:rPr>
              <a:t>); </a:t>
            </a:r>
          </a:p>
          <a:p>
            <a:r>
              <a:rPr lang="en-US" altLang="zh-CN" sz="4000" b="0" dirty="0">
                <a:latin typeface="等线 Light" panose="02010600030101010101" pitchFamily="2" charset="-122"/>
                <a:ea typeface="等线 Light" panose="02010600030101010101" pitchFamily="2" charset="-122"/>
              </a:rPr>
              <a:t>	output [7:0] Out;</a:t>
            </a:r>
          </a:p>
          <a:p>
            <a:r>
              <a:rPr lang="en-US" altLang="zh-CN" sz="4000" b="0" dirty="0">
                <a:latin typeface="等线 Light" panose="02010600030101010101" pitchFamily="2" charset="-122"/>
                <a:ea typeface="等线 Light" panose="02010600030101010101" pitchFamily="2" charset="-122"/>
              </a:rPr>
              <a:t>	input [2:0] In;</a:t>
            </a:r>
          </a:p>
          <a:p>
            <a:r>
              <a:rPr lang="en-US" altLang="zh-CN" sz="4000" b="0" dirty="0">
                <a:latin typeface="等线 Light" panose="02010600030101010101" pitchFamily="2" charset="-122"/>
                <a:ea typeface="等线 Light" panose="02010600030101010101" pitchFamily="2" charset="-122"/>
              </a:rPr>
              <a:t>	input </a:t>
            </a:r>
            <a:r>
              <a:rPr lang="en-US" altLang="zh-CN" sz="4000" b="0" dirty="0" err="1">
                <a:latin typeface="等线 Light" panose="02010600030101010101" pitchFamily="2" charset="-122"/>
                <a:ea typeface="等线 Light" panose="02010600030101010101" pitchFamily="2" charset="-122"/>
              </a:rPr>
              <a:t>En</a:t>
            </a:r>
            <a:r>
              <a:rPr lang="en-US" altLang="zh-CN" sz="4000" b="0" dirty="0">
                <a:latin typeface="等线 Light" panose="02010600030101010101" pitchFamily="2" charset="-122"/>
                <a:ea typeface="等线 Light" panose="02010600030101010101" pitchFamily="2" charset="-122"/>
              </a:rPr>
              <a:t>; </a:t>
            </a:r>
          </a:p>
          <a:p>
            <a:r>
              <a:rPr lang="en-US" altLang="zh-CN" sz="4000" b="0" dirty="0">
                <a:latin typeface="等线 Light" panose="02010600030101010101" pitchFamily="2" charset="-122"/>
                <a:ea typeface="等线 Light" panose="02010600030101010101" pitchFamily="2" charset="-122"/>
              </a:rPr>
              <a:t>	assign out = (</a:t>
            </a:r>
            <a:r>
              <a:rPr lang="en-US" altLang="zh-CN" sz="4000" b="0" dirty="0" err="1">
                <a:latin typeface="等线 Light" panose="02010600030101010101" pitchFamily="2" charset="-122"/>
                <a:ea typeface="等线 Light" panose="02010600030101010101" pitchFamily="2" charset="-122"/>
              </a:rPr>
              <a:t>En</a:t>
            </a:r>
            <a:r>
              <a:rPr lang="en-US" altLang="zh-CN" sz="4000" b="0" dirty="0">
                <a:latin typeface="等线 Light" panose="02010600030101010101" pitchFamily="2" charset="-122"/>
                <a:ea typeface="等线 Light" panose="02010600030101010101" pitchFamily="2" charset="-122"/>
              </a:rPr>
              <a:t>==0)?0:1 ’ b1&lt;&lt;In; </a:t>
            </a:r>
            <a:r>
              <a:rPr lang="en-US" altLang="zh-CN" sz="4000" b="0" dirty="0" err="1">
                <a:latin typeface="等线 Light" panose="02010600030101010101" pitchFamily="2" charset="-122"/>
                <a:ea typeface="等线 Light" panose="02010600030101010101" pitchFamily="2" charset="-122"/>
              </a:rPr>
              <a:t>endmodule</a:t>
            </a:r>
            <a:endParaRPr lang="zh-CN" altLang="en-US" sz="40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3753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ABBE51-F46E-47A7-B5F1-2151B8F7DF37}"/>
              </a:ext>
            </a:extLst>
          </p:cNvPr>
          <p:cNvPicPr>
            <a:picLocks noChangeAspect="1"/>
          </p:cNvPicPr>
          <p:nvPr/>
        </p:nvPicPr>
        <p:blipFill>
          <a:blip r:embed="rId2"/>
          <a:stretch>
            <a:fillRect/>
          </a:stretch>
        </p:blipFill>
        <p:spPr>
          <a:xfrm>
            <a:off x="330221" y="228600"/>
            <a:ext cx="8483557" cy="5257800"/>
          </a:xfrm>
          <a:prstGeom prst="rect">
            <a:avLst/>
          </a:prstGeom>
        </p:spPr>
      </p:pic>
    </p:spTree>
    <p:extLst>
      <p:ext uri="{BB962C8B-B14F-4D97-AF65-F5344CB8AC3E}">
        <p14:creationId xmlns:p14="http://schemas.microsoft.com/office/powerpoint/2010/main" val="378205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4027F73-19A5-4230-B17E-CF126488CE4A}"/>
              </a:ext>
            </a:extLst>
          </p:cNvPr>
          <p:cNvSpPr/>
          <p:nvPr/>
        </p:nvSpPr>
        <p:spPr>
          <a:xfrm>
            <a:off x="1714500" y="990600"/>
            <a:ext cx="5715000" cy="3785652"/>
          </a:xfrm>
          <a:prstGeom prst="rect">
            <a:avLst/>
          </a:prstGeom>
        </p:spPr>
        <p:txBody>
          <a:bodyPr wrap="square">
            <a:spAutoFit/>
          </a:bodyPr>
          <a:lstStyle/>
          <a:p>
            <a:pPr algn="ctr"/>
            <a:r>
              <a:rPr lang="zh-CN" altLang="en-US" sz="4000" b="0" dirty="0">
                <a:latin typeface="等线 Light" panose="02010600030101010101" pitchFamily="2" charset="-122"/>
                <a:ea typeface="等线 Light" panose="02010600030101010101" pitchFamily="2" charset="-122"/>
              </a:rPr>
              <a:t>时钟分频</a:t>
            </a:r>
            <a:endParaRPr lang="en-US" altLang="zh-CN" sz="4000" b="0" dirty="0">
              <a:latin typeface="等线 Light" panose="02010600030101010101" pitchFamily="2" charset="-122"/>
              <a:ea typeface="等线 Light" panose="02010600030101010101" pitchFamily="2" charset="-122"/>
            </a:endParaRPr>
          </a:p>
          <a:p>
            <a:pPr algn="ctr"/>
            <a:endParaRPr lang="en-US" altLang="zh-CN" sz="4000" b="0" dirty="0">
              <a:latin typeface="等线 Light" panose="02010600030101010101" pitchFamily="2" charset="-122"/>
              <a:ea typeface="等线 Light" panose="02010600030101010101" pitchFamily="2" charset="-122"/>
            </a:endParaRPr>
          </a:p>
          <a:p>
            <a:pPr algn="ctr"/>
            <a:r>
              <a:rPr lang="en-US" altLang="zh-CN" sz="4000" b="0" dirty="0">
                <a:latin typeface="等线 Light" panose="02010600030101010101" pitchFamily="2" charset="-122"/>
                <a:ea typeface="等线 Light" panose="02010600030101010101" pitchFamily="2" charset="-122"/>
              </a:rPr>
              <a:t>N</a:t>
            </a:r>
            <a:r>
              <a:rPr lang="zh-CN" altLang="en-US" sz="4000" b="0" dirty="0">
                <a:latin typeface="等线 Light" panose="02010600030101010101" pitchFamily="2" charset="-122"/>
                <a:ea typeface="等线 Light" panose="02010600030101010101" pitchFamily="2" charset="-122"/>
              </a:rPr>
              <a:t>分频（</a:t>
            </a:r>
            <a:r>
              <a:rPr lang="en-US" altLang="zh-CN" sz="4000" b="0" dirty="0">
                <a:latin typeface="等线 Light" panose="02010600030101010101" pitchFamily="2" charset="-122"/>
                <a:ea typeface="等线 Light" panose="02010600030101010101" pitchFamily="2" charset="-122"/>
              </a:rPr>
              <a:t>N</a:t>
            </a:r>
            <a:r>
              <a:rPr lang="zh-CN" altLang="en-US" sz="4000" b="0" dirty="0">
                <a:latin typeface="等线 Light" panose="02010600030101010101" pitchFamily="2" charset="-122"/>
                <a:ea typeface="等线 Light" panose="02010600030101010101" pitchFamily="2" charset="-122"/>
              </a:rPr>
              <a:t>为偶数），计数器计数到</a:t>
            </a:r>
            <a:r>
              <a:rPr lang="en-US" altLang="zh-CN" sz="4000" b="0" dirty="0">
                <a:latin typeface="等线 Light" panose="02010600030101010101" pitchFamily="2" charset="-122"/>
                <a:ea typeface="等线 Light" panose="02010600030101010101" pitchFamily="2" charset="-122"/>
              </a:rPr>
              <a:t>N/2-1</a:t>
            </a:r>
            <a:r>
              <a:rPr lang="zh-CN" altLang="en-US" sz="4000" b="0" dirty="0">
                <a:latin typeface="等线 Light" panose="02010600030101010101" pitchFamily="2" charset="-122"/>
                <a:ea typeface="等线 Light" panose="02010600030101010101" pitchFamily="2" charset="-122"/>
              </a:rPr>
              <a:t>翻转。</a:t>
            </a:r>
            <a:endParaRPr lang="en-US" altLang="zh-CN" sz="4000" b="0" dirty="0">
              <a:latin typeface="等线 Light" panose="02010600030101010101" pitchFamily="2" charset="-122"/>
              <a:ea typeface="等线 Light" panose="02010600030101010101" pitchFamily="2" charset="-122"/>
            </a:endParaRPr>
          </a:p>
          <a:p>
            <a:pPr algn="ctr"/>
            <a:endParaRPr lang="en-US" altLang="zh-CN" sz="4000" b="0" dirty="0">
              <a:latin typeface="等线 Light" panose="02010600030101010101" pitchFamily="2" charset="-122"/>
              <a:ea typeface="等线 Light" panose="02010600030101010101" pitchFamily="2" charset="-122"/>
            </a:endParaRPr>
          </a:p>
          <a:p>
            <a:pPr algn="ctr"/>
            <a:r>
              <a:rPr lang="en-US" altLang="zh-CN" sz="4000" b="0" dirty="0">
                <a:latin typeface="等线 Light" panose="02010600030101010101" pitchFamily="2" charset="-122"/>
                <a:ea typeface="等线 Light" panose="02010600030101010101" pitchFamily="2" charset="-122"/>
              </a:rPr>
              <a:t>N</a:t>
            </a:r>
            <a:r>
              <a:rPr lang="zh-CN" altLang="en-US" sz="4000" b="0" dirty="0">
                <a:latin typeface="等线 Light" panose="02010600030101010101" pitchFamily="2" charset="-122"/>
                <a:ea typeface="等线 Light" panose="02010600030101010101" pitchFamily="2" charset="-122"/>
              </a:rPr>
              <a:t>分频（</a:t>
            </a:r>
            <a:r>
              <a:rPr lang="en-US" altLang="zh-CN" sz="4000" b="0" dirty="0">
                <a:latin typeface="等线 Light" panose="02010600030101010101" pitchFamily="2" charset="-122"/>
                <a:ea typeface="等线 Light" panose="02010600030101010101" pitchFamily="2" charset="-122"/>
              </a:rPr>
              <a:t>N</a:t>
            </a:r>
            <a:r>
              <a:rPr lang="zh-CN" altLang="en-US" sz="4000" b="0" dirty="0">
                <a:latin typeface="等线 Light" panose="02010600030101010101" pitchFamily="2" charset="-122"/>
                <a:ea typeface="等线 Light" panose="02010600030101010101" pitchFamily="2" charset="-122"/>
              </a:rPr>
              <a:t>为奇数）？</a:t>
            </a:r>
          </a:p>
        </p:txBody>
      </p:sp>
    </p:spTree>
    <p:extLst>
      <p:ext uri="{BB962C8B-B14F-4D97-AF65-F5344CB8AC3E}">
        <p14:creationId xmlns:p14="http://schemas.microsoft.com/office/powerpoint/2010/main" val="355969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64C1A0A-39BE-46F2-A1BF-66512173B1E6}"/>
              </a:ext>
            </a:extLst>
          </p:cNvPr>
          <p:cNvSpPr>
            <a:spLocks noGrp="1"/>
          </p:cNvSpPr>
          <p:nvPr>
            <p:ph idx="1"/>
          </p:nvPr>
        </p:nvSpPr>
        <p:spPr>
          <a:xfrm>
            <a:off x="190500" y="1866900"/>
            <a:ext cx="8763000" cy="3124200"/>
          </a:xfrm>
        </p:spPr>
        <p:txBody>
          <a:bodyPr/>
          <a:lstStyle/>
          <a:p>
            <a:pPr marL="0" indent="0" algn="ctr">
              <a:buNone/>
            </a:pPr>
            <a:r>
              <a:rPr lang="zh-CN" altLang="en-US" sz="3600" dirty="0">
                <a:latin typeface="等线 Light" panose="02010600030101010101" pitchFamily="2" charset="-122"/>
                <a:ea typeface="等线 Light" panose="02010600030101010101" pitchFamily="2" charset="-122"/>
              </a:rPr>
              <a:t>偶数分频</a:t>
            </a:r>
            <a:endParaRPr lang="en-US" altLang="zh-CN" sz="3600" dirty="0">
              <a:latin typeface="等线 Light" panose="02010600030101010101" pitchFamily="2" charset="-122"/>
              <a:ea typeface="等线 Light" panose="02010600030101010101" pitchFamily="2" charset="-122"/>
            </a:endParaRPr>
          </a:p>
          <a:p>
            <a:pPr marL="0" indent="0" algn="ctr">
              <a:buNone/>
            </a:pPr>
            <a:endParaRPr lang="en-US" altLang="zh-CN" sz="3600" dirty="0">
              <a:latin typeface="等线 Light" panose="02010600030101010101" pitchFamily="2" charset="-122"/>
              <a:ea typeface="等线 Light" panose="02010600030101010101" pitchFamily="2" charset="-122"/>
            </a:endParaRPr>
          </a:p>
          <a:p>
            <a:pPr marL="0" indent="0" algn="ctr">
              <a:buNone/>
            </a:pPr>
            <a:r>
              <a:rPr lang="zh-CN" altLang="en-US" sz="3600" dirty="0">
                <a:latin typeface="等线 Light" panose="02010600030101010101" pitchFamily="2" charset="-122"/>
                <a:ea typeface="等线 Light" panose="02010600030101010101" pitchFamily="2" charset="-122"/>
              </a:rPr>
              <a:t>实现一个四分频器，模块定义为</a:t>
            </a:r>
            <a:r>
              <a:rPr lang="en-US" altLang="zh-CN" sz="3600" dirty="0">
                <a:latin typeface="等线 Light" panose="02010600030101010101" pitchFamily="2" charset="-122"/>
                <a:ea typeface="等线 Light" panose="02010600030101010101" pitchFamily="2" charset="-122"/>
              </a:rPr>
              <a:t>module clk_2_diver(</a:t>
            </a:r>
            <a:r>
              <a:rPr lang="en-US" altLang="zh-CN" sz="3600" dirty="0" err="1">
                <a:latin typeface="等线 Light" panose="02010600030101010101" pitchFamily="2" charset="-122"/>
                <a:ea typeface="等线 Light" panose="02010600030101010101" pitchFamily="2" charset="-122"/>
              </a:rPr>
              <a:t>clkin,clkout,rst</a:t>
            </a:r>
            <a:r>
              <a:rPr lang="en-US" altLang="zh-CN" sz="3600" dirty="0">
                <a:latin typeface="等线 Light" panose="02010600030101010101" pitchFamily="2" charset="-122"/>
                <a:ea typeface="等线 Light" panose="02010600030101010101" pitchFamily="2" charset="-122"/>
              </a:rPr>
              <a:t>), </a:t>
            </a:r>
            <a:endParaRPr lang="zh-CN" altLang="en-US" sz="36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5389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88CD66D-1303-483C-A49A-0F8EEAB4E0C1}"/>
              </a:ext>
            </a:extLst>
          </p:cNvPr>
          <p:cNvSpPr>
            <a:spLocks noGrp="1" noChangeArrowheads="1"/>
          </p:cNvSpPr>
          <p:nvPr>
            <p:ph type="title"/>
          </p:nvPr>
        </p:nvSpPr>
        <p:spPr>
          <a:xfrm>
            <a:off x="990600" y="838200"/>
            <a:ext cx="7620000" cy="4343400"/>
          </a:xfrm>
        </p:spPr>
        <p:txBody>
          <a:bodyPr/>
          <a:lstStyle/>
          <a:p>
            <a:pPr algn="l" eaLnBrk="1" hangingPunct="1"/>
            <a:r>
              <a:rPr lang="en-US" altLang="zh-CN" sz="4800" dirty="0">
                <a:latin typeface="等线 Light" panose="02010600030101010101" pitchFamily="2" charset="-122"/>
                <a:ea typeface="等线 Light" panose="02010600030101010101" pitchFamily="2" charset="-122"/>
              </a:rPr>
              <a:t>EDA</a:t>
            </a:r>
            <a:r>
              <a:rPr lang="zh-CN" altLang="en-US" sz="4800" dirty="0">
                <a:latin typeface="等线 Light" panose="02010600030101010101" pitchFamily="2" charset="-122"/>
                <a:ea typeface="等线 Light" panose="02010600030101010101" pitchFamily="2" charset="-122"/>
              </a:rPr>
              <a:t>、</a:t>
            </a:r>
            <a:r>
              <a:rPr lang="en-US" altLang="zh-CN" sz="4800" dirty="0">
                <a:latin typeface="等线 Light" panose="02010600030101010101" pitchFamily="2" charset="-122"/>
                <a:ea typeface="等线 Light" panose="02010600030101010101" pitchFamily="2" charset="-122"/>
              </a:rPr>
              <a:t>PLD</a:t>
            </a:r>
            <a:r>
              <a:rPr lang="zh-CN" altLang="en-US" sz="4800" dirty="0">
                <a:latin typeface="等线 Light" panose="02010600030101010101" pitchFamily="2" charset="-122"/>
                <a:ea typeface="等线 Light" panose="02010600030101010101" pitchFamily="2" charset="-122"/>
              </a:rPr>
              <a:t>、</a:t>
            </a:r>
            <a:r>
              <a:rPr lang="en-US" altLang="zh-CN" sz="4800" dirty="0">
                <a:latin typeface="等线 Light" panose="02010600030101010101" pitchFamily="2" charset="-122"/>
                <a:ea typeface="等线 Light" panose="02010600030101010101" pitchFamily="2" charset="-122"/>
              </a:rPr>
              <a:t>FPGA</a:t>
            </a:r>
            <a:r>
              <a:rPr lang="zh-CN" altLang="en-US" sz="4800" dirty="0">
                <a:latin typeface="等线 Light" panose="02010600030101010101" pitchFamily="2" charset="-122"/>
                <a:ea typeface="等线 Light" panose="02010600030101010101" pitchFamily="2" charset="-122"/>
              </a:rPr>
              <a:t>、</a:t>
            </a:r>
            <a:r>
              <a:rPr lang="en-US" altLang="zh-CN" sz="4800" dirty="0">
                <a:latin typeface="等线 Light" panose="02010600030101010101" pitchFamily="2" charset="-122"/>
                <a:ea typeface="等线 Light" panose="02010600030101010101" pitchFamily="2" charset="-122"/>
              </a:rPr>
              <a:t>CPLD</a:t>
            </a:r>
            <a:r>
              <a:rPr lang="zh-CN" altLang="en-US" sz="4800" dirty="0">
                <a:latin typeface="等线 Light" panose="02010600030101010101" pitchFamily="2" charset="-122"/>
                <a:ea typeface="等线 Light" panose="02010600030101010101" pitchFamily="2" charset="-122"/>
              </a:rPr>
              <a:t>、</a:t>
            </a:r>
            <a:r>
              <a:rPr lang="en-US" altLang="zh-CN" sz="4800" dirty="0">
                <a:latin typeface="等线 Light" panose="02010600030101010101" pitchFamily="2" charset="-122"/>
                <a:ea typeface="等线 Light" panose="02010600030101010101" pitchFamily="2" charset="-122"/>
              </a:rPr>
              <a:t>ASICS</a:t>
            </a:r>
            <a:r>
              <a:rPr lang="zh-CN" altLang="en-US" sz="4800" dirty="0">
                <a:latin typeface="等线 Light" panose="02010600030101010101" pitchFamily="2" charset="-122"/>
                <a:ea typeface="等线 Light" panose="02010600030101010101" pitchFamily="2" charset="-122"/>
              </a:rPr>
              <a:t>、</a:t>
            </a:r>
            <a:r>
              <a:rPr lang="en-US" altLang="zh-CN" sz="4800" dirty="0">
                <a:latin typeface="等线 Light" panose="02010600030101010101" pitchFamily="2" charset="-122"/>
                <a:ea typeface="等线 Light" panose="02010600030101010101" pitchFamily="2" charset="-122"/>
              </a:rPr>
              <a:t>ASSP…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ircle(in)">
                                      <p:cBhvr>
                                        <p:cTn id="7"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1F10A5-AE26-42C1-803C-14DEBE5CB3CB}"/>
              </a:ext>
            </a:extLst>
          </p:cNvPr>
          <p:cNvSpPr txBox="1"/>
          <p:nvPr/>
        </p:nvSpPr>
        <p:spPr>
          <a:xfrm>
            <a:off x="1371600" y="2459504"/>
            <a:ext cx="6400800" cy="1938992"/>
          </a:xfrm>
          <a:prstGeom prst="rect">
            <a:avLst/>
          </a:prstGeom>
          <a:noFill/>
        </p:spPr>
        <p:txBody>
          <a:bodyPr wrap="square" rtlCol="0">
            <a:spAutoFit/>
          </a:bodyPr>
          <a:lstStyle/>
          <a:p>
            <a:pPr algn="ctr"/>
            <a:r>
              <a:rPr lang="zh-CN" altLang="en-US" sz="6000" b="0" dirty="0">
                <a:latin typeface="等线 Light" panose="02010600030101010101" pitchFamily="2" charset="-122"/>
                <a:ea typeface="等线 Light" panose="02010600030101010101" pitchFamily="2" charset="-122"/>
              </a:rPr>
              <a:t>有限状态机</a:t>
            </a:r>
            <a:endParaRPr lang="en-US" altLang="zh-CN" sz="6000" b="0" dirty="0">
              <a:latin typeface="等线 Light" panose="02010600030101010101" pitchFamily="2" charset="-122"/>
              <a:ea typeface="等线 Light" panose="02010600030101010101" pitchFamily="2" charset="-122"/>
            </a:endParaRPr>
          </a:p>
          <a:p>
            <a:pPr algn="ctr"/>
            <a:r>
              <a:rPr lang="en-US" altLang="zh-CN" sz="6000" b="0" dirty="0">
                <a:latin typeface="等线 Light" panose="02010600030101010101" pitchFamily="2" charset="-122"/>
                <a:ea typeface="等线 Light" panose="02010600030101010101" pitchFamily="2" charset="-122"/>
              </a:rPr>
              <a:t>FSM</a:t>
            </a:r>
            <a:endParaRPr lang="zh-CN" altLang="en-US" sz="6000" b="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97111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94D4969-5266-4732-A49E-345429BA186A}"/>
              </a:ext>
            </a:extLst>
          </p:cNvPr>
          <p:cNvSpPr>
            <a:spLocks noGrp="1"/>
          </p:cNvSpPr>
          <p:nvPr>
            <p:ph type="title"/>
          </p:nvPr>
        </p:nvSpPr>
        <p:spPr>
          <a:xfrm>
            <a:off x="457200" y="1066800"/>
            <a:ext cx="8229600" cy="4040554"/>
          </a:xfrm>
        </p:spPr>
        <p:txBody>
          <a:bodyPr/>
          <a:lstStyle/>
          <a:p>
            <a:r>
              <a:rPr lang="zh-CN" altLang="en-US" sz="4800" dirty="0">
                <a:latin typeface="等线 Light" panose="02010600030101010101" pitchFamily="2" charset="-122"/>
                <a:ea typeface="等线 Light" panose="02010600030101010101" pitchFamily="2" charset="-122"/>
              </a:rPr>
              <a:t>当前状态</a:t>
            </a:r>
            <a:br>
              <a:rPr lang="en-US" altLang="zh-CN" sz="4800" dirty="0">
                <a:latin typeface="等线 Light" panose="02010600030101010101" pitchFamily="2" charset="-122"/>
                <a:ea typeface="等线 Light" panose="02010600030101010101" pitchFamily="2" charset="-122"/>
              </a:rPr>
            </a:br>
            <a:r>
              <a:rPr lang="zh-CN" altLang="en-US" sz="4800" dirty="0">
                <a:latin typeface="等线 Light" panose="02010600030101010101" pitchFamily="2" charset="-122"/>
                <a:ea typeface="等线 Light" panose="02010600030101010101" pitchFamily="2" charset="-122"/>
              </a:rPr>
              <a:t>输出</a:t>
            </a:r>
            <a:br>
              <a:rPr lang="en-US" altLang="zh-CN" sz="4800" dirty="0">
                <a:latin typeface="等线 Light" panose="02010600030101010101" pitchFamily="2" charset="-122"/>
                <a:ea typeface="等线 Light" panose="02010600030101010101" pitchFamily="2" charset="-122"/>
              </a:rPr>
            </a:br>
            <a:r>
              <a:rPr lang="zh-CN" altLang="en-US" sz="4800" dirty="0">
                <a:latin typeface="等线 Light" panose="02010600030101010101" pitchFamily="2" charset="-122"/>
                <a:ea typeface="等线 Light" panose="02010600030101010101" pitchFamily="2" charset="-122"/>
              </a:rPr>
              <a:t>次态</a:t>
            </a:r>
            <a:br>
              <a:rPr lang="en-US" altLang="zh-CN" sz="4800" dirty="0">
                <a:latin typeface="等线 Light" panose="02010600030101010101" pitchFamily="2" charset="-122"/>
                <a:ea typeface="等线 Light" panose="02010600030101010101" pitchFamily="2" charset="-122"/>
              </a:rPr>
            </a:br>
            <a:r>
              <a:rPr lang="zh-CN" altLang="en-US" sz="4800" dirty="0">
                <a:latin typeface="等线 Light" panose="02010600030101010101" pitchFamily="2" charset="-122"/>
                <a:ea typeface="等线 Light" panose="02010600030101010101" pitchFamily="2" charset="-122"/>
              </a:rPr>
              <a:t>输入</a:t>
            </a:r>
          </a:p>
        </p:txBody>
      </p:sp>
    </p:spTree>
    <p:extLst>
      <p:ext uri="{BB962C8B-B14F-4D97-AF65-F5344CB8AC3E}">
        <p14:creationId xmlns:p14="http://schemas.microsoft.com/office/powerpoint/2010/main" val="195052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9">
            <a:extLst>
              <a:ext uri="{FF2B5EF4-FFF2-40B4-BE49-F238E27FC236}">
                <a16:creationId xmlns:a16="http://schemas.microsoft.com/office/drawing/2014/main" id="{66BF459D-AD85-47BE-B4D8-F56C7F8ED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528" y="3140849"/>
            <a:ext cx="5867400" cy="370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409A04BC-DD39-4772-A0B2-2259E770F915}"/>
              </a:ext>
            </a:extLst>
          </p:cNvPr>
          <p:cNvSpPr>
            <a:spLocks noGrp="1"/>
          </p:cNvSpPr>
          <p:nvPr>
            <p:ph type="title"/>
          </p:nvPr>
        </p:nvSpPr>
        <p:spPr>
          <a:xfrm>
            <a:off x="457200" y="1707743"/>
            <a:ext cx="8229600" cy="2866211"/>
          </a:xfrm>
        </p:spPr>
        <p:txBody>
          <a:bodyPr/>
          <a:lstStyle/>
          <a:p>
            <a:r>
              <a:rPr lang="en-US" altLang="zh-CN" sz="4800" dirty="0">
                <a:latin typeface="等线 Light" panose="02010600030101010101" pitchFamily="2" charset="-122"/>
                <a:ea typeface="等线 Light" panose="02010600030101010101" pitchFamily="2" charset="-122"/>
              </a:rPr>
              <a:t>Moore</a:t>
            </a:r>
            <a:r>
              <a:rPr lang="zh-CN" altLang="en-US" sz="4800" dirty="0">
                <a:latin typeface="等线 Light" panose="02010600030101010101" pitchFamily="2" charset="-122"/>
                <a:ea typeface="等线 Light" panose="02010600030101010101" pitchFamily="2" charset="-122"/>
              </a:rPr>
              <a:t>型</a:t>
            </a:r>
            <a:br>
              <a:rPr lang="en-US" altLang="zh-CN" sz="4800" dirty="0">
                <a:latin typeface="等线 Light" panose="02010600030101010101" pitchFamily="2" charset="-122"/>
                <a:ea typeface="等线 Light" panose="02010600030101010101" pitchFamily="2" charset="-122"/>
              </a:rPr>
            </a:br>
            <a:br>
              <a:rPr lang="en-US" altLang="zh-CN" sz="4800" dirty="0">
                <a:latin typeface="等线 Light" panose="02010600030101010101" pitchFamily="2" charset="-122"/>
                <a:ea typeface="等线 Light" panose="02010600030101010101" pitchFamily="2" charset="-122"/>
              </a:rPr>
            </a:br>
            <a:r>
              <a:rPr lang="en-US" altLang="zh-CN" sz="4800" dirty="0">
                <a:latin typeface="等线 Light" panose="02010600030101010101" pitchFamily="2" charset="-122"/>
                <a:ea typeface="等线 Light" panose="02010600030101010101" pitchFamily="2" charset="-122"/>
              </a:rPr>
              <a:t>Mealy</a:t>
            </a:r>
            <a:r>
              <a:rPr lang="zh-CN" altLang="en-US" sz="4800" dirty="0">
                <a:latin typeface="等线 Light" panose="02010600030101010101" pitchFamily="2" charset="-122"/>
                <a:ea typeface="等线 Light" panose="02010600030101010101" pitchFamily="2" charset="-122"/>
              </a:rPr>
              <a:t>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AF2DEA-6581-4969-B888-4C7C0A15158C}"/>
              </a:ext>
            </a:extLst>
          </p:cNvPr>
          <p:cNvSpPr/>
          <p:nvPr/>
        </p:nvSpPr>
        <p:spPr>
          <a:xfrm>
            <a:off x="990600" y="2798058"/>
            <a:ext cx="7772400" cy="1261884"/>
          </a:xfrm>
          <a:prstGeom prst="rect">
            <a:avLst/>
          </a:prstGeom>
        </p:spPr>
        <p:txBody>
          <a:bodyPr wrap="square">
            <a:spAutoFit/>
          </a:bodyPr>
          <a:lstStyle/>
          <a:p>
            <a:r>
              <a:rPr lang="zh-CN" altLang="en-US" b="0" dirty="0">
                <a:solidFill>
                  <a:srgbClr val="1A1A1A"/>
                </a:solidFill>
                <a:latin typeface="等线 Light" panose="02010600030101010101" pitchFamily="2" charset="-122"/>
                <a:ea typeface="等线 Light" panose="02010600030101010101" pitchFamily="2" charset="-122"/>
              </a:rPr>
              <a:t>写一个状态机，验证一串二进制</a:t>
            </a:r>
            <a:r>
              <a:rPr lang="en-US" altLang="zh-CN" b="0" dirty="0">
                <a:solidFill>
                  <a:srgbClr val="1A1A1A"/>
                </a:solidFill>
                <a:latin typeface="等线 Light" panose="02010600030101010101" pitchFamily="2" charset="-122"/>
                <a:ea typeface="等线 Light" panose="02010600030101010101" pitchFamily="2" charset="-122"/>
              </a:rPr>
              <a:t>bit</a:t>
            </a:r>
            <a:r>
              <a:rPr lang="zh-CN" altLang="en-US" b="0" dirty="0">
                <a:solidFill>
                  <a:srgbClr val="1A1A1A"/>
                </a:solidFill>
                <a:latin typeface="等线 Light" panose="02010600030101010101" pitchFamily="2" charset="-122"/>
                <a:ea typeface="等线 Light" panose="02010600030101010101" pitchFamily="2" charset="-122"/>
              </a:rPr>
              <a:t>，包含偶数个 </a:t>
            </a:r>
            <a:r>
              <a:rPr lang="en-US" altLang="zh-CN" b="0" dirty="0">
                <a:solidFill>
                  <a:srgbClr val="1A1A1A"/>
                </a:solidFill>
                <a:latin typeface="等线 Light" panose="02010600030101010101" pitchFamily="2" charset="-122"/>
                <a:ea typeface="等线 Light" panose="02010600030101010101" pitchFamily="2" charset="-122"/>
              </a:rPr>
              <a:t>0 </a:t>
            </a:r>
            <a:r>
              <a:rPr lang="zh-CN" altLang="en-US" b="0" dirty="0">
                <a:solidFill>
                  <a:srgbClr val="1A1A1A"/>
                </a:solidFill>
                <a:latin typeface="等线 Light" panose="02010600030101010101" pitchFamily="2" charset="-122"/>
                <a:ea typeface="等线 Light" panose="02010600030101010101" pitchFamily="2" charset="-122"/>
              </a:rPr>
              <a:t>和奇数个 </a:t>
            </a:r>
            <a:r>
              <a:rPr lang="en-US" altLang="zh-CN" b="0" dirty="0">
                <a:solidFill>
                  <a:srgbClr val="1A1A1A"/>
                </a:solidFill>
                <a:latin typeface="等线 Light" panose="02010600030101010101" pitchFamily="2" charset="-122"/>
                <a:ea typeface="等线 Light" panose="02010600030101010101" pitchFamily="2" charset="-122"/>
              </a:rPr>
              <a:t>1</a:t>
            </a:r>
            <a:r>
              <a:rPr lang="zh-CN" altLang="en-US" b="0" dirty="0">
                <a:solidFill>
                  <a:srgbClr val="1A1A1A"/>
                </a:solidFill>
                <a:latin typeface="等线 Light" panose="02010600030101010101" pitchFamily="2" charset="-122"/>
                <a:ea typeface="等线 Light" panose="02010600030101010101" pitchFamily="2" charset="-122"/>
              </a:rPr>
              <a:t>。</a:t>
            </a:r>
            <a:endParaRPr lang="zh-CN" alt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75262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4F80D-376A-4CE4-A277-58437A445C76}"/>
              </a:ext>
            </a:extLst>
          </p:cNvPr>
          <p:cNvSpPr>
            <a:spLocks noGrp="1"/>
          </p:cNvSpPr>
          <p:nvPr>
            <p:ph type="title"/>
          </p:nvPr>
        </p:nvSpPr>
        <p:spPr>
          <a:xfrm>
            <a:off x="-114300" y="2590800"/>
            <a:ext cx="9372600" cy="1143000"/>
          </a:xfrm>
        </p:spPr>
        <p:txBody>
          <a:bodyPr/>
          <a:lstStyle/>
          <a:p>
            <a:r>
              <a:rPr lang="zh-CN" altLang="en-US" sz="3600" dirty="0">
                <a:latin typeface="等线 Light" panose="02010600030101010101" pitchFamily="2" charset="-122"/>
                <a:ea typeface="等线 Light" panose="02010600030101010101" pitchFamily="2" charset="-122"/>
              </a:rPr>
              <a:t>判断一个 </a:t>
            </a:r>
            <a:r>
              <a:rPr lang="en-US" altLang="zh-CN" sz="3600" dirty="0">
                <a:latin typeface="等线 Light" panose="02010600030101010101" pitchFamily="2" charset="-122"/>
                <a:ea typeface="等线 Light" panose="02010600030101010101" pitchFamily="2" charset="-122"/>
              </a:rPr>
              <a:t>binary string </a:t>
            </a:r>
            <a:r>
              <a:rPr lang="zh-CN" altLang="en-US" sz="3600" dirty="0">
                <a:latin typeface="等线 Light" panose="02010600030101010101" pitchFamily="2" charset="-122"/>
                <a:ea typeface="等线 Light" panose="02010600030101010101" pitchFamily="2" charset="-122"/>
              </a:rPr>
              <a:t>是否能被 </a:t>
            </a:r>
            <a:r>
              <a:rPr lang="en-US" altLang="zh-CN" sz="3600" dirty="0">
                <a:latin typeface="等线 Light" panose="02010600030101010101" pitchFamily="2" charset="-122"/>
                <a:ea typeface="等线 Light" panose="02010600030101010101" pitchFamily="2" charset="-122"/>
              </a:rPr>
              <a:t>3 </a:t>
            </a:r>
            <a:r>
              <a:rPr lang="zh-CN" altLang="en-US" sz="3600" dirty="0">
                <a:latin typeface="等线 Light" panose="02010600030101010101" pitchFamily="2" charset="-122"/>
                <a:ea typeface="等线 Light" panose="02010600030101010101" pitchFamily="2" charset="-122"/>
              </a:rPr>
              <a:t>整除。</a:t>
            </a:r>
          </a:p>
        </p:txBody>
      </p:sp>
    </p:spTree>
    <p:extLst>
      <p:ext uri="{BB962C8B-B14F-4D97-AF65-F5344CB8AC3E}">
        <p14:creationId xmlns:p14="http://schemas.microsoft.com/office/powerpoint/2010/main" val="6252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4DCB55-F1C9-4B42-9E74-AF9C86D2DF31}"/>
              </a:ext>
            </a:extLst>
          </p:cNvPr>
          <p:cNvSpPr/>
          <p:nvPr/>
        </p:nvSpPr>
        <p:spPr>
          <a:xfrm>
            <a:off x="685800" y="2895600"/>
            <a:ext cx="7772400" cy="769441"/>
          </a:xfrm>
          <a:prstGeom prst="rect">
            <a:avLst/>
          </a:prstGeom>
        </p:spPr>
        <p:txBody>
          <a:bodyPr wrap="square">
            <a:spAutoFit/>
          </a:bodyPr>
          <a:lstStyle/>
          <a:p>
            <a:pPr algn="ctr"/>
            <a:r>
              <a:rPr lang="zh-CN" altLang="en-US" sz="4400" b="0" dirty="0">
                <a:solidFill>
                  <a:srgbClr val="1A1A1A"/>
                </a:solidFill>
                <a:latin typeface="等线 Light" panose="02010600030101010101" pitchFamily="2" charset="-122"/>
                <a:ea typeface="等线 Light" panose="02010600030101010101" pitchFamily="2" charset="-122"/>
              </a:rPr>
              <a:t>旅鼠问题</a:t>
            </a:r>
            <a:endParaRPr lang="zh-CN" altLang="en-US" sz="44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92300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915F38-1D32-4EDC-AD01-EE9D21A13CD1}"/>
              </a:ext>
            </a:extLst>
          </p:cNvPr>
          <p:cNvPicPr>
            <a:picLocks noChangeAspect="1"/>
          </p:cNvPicPr>
          <p:nvPr/>
        </p:nvPicPr>
        <p:blipFill>
          <a:blip r:embed="rId2"/>
          <a:stretch>
            <a:fillRect/>
          </a:stretch>
        </p:blipFill>
        <p:spPr>
          <a:xfrm>
            <a:off x="415856" y="1896886"/>
            <a:ext cx="8312288" cy="3064227"/>
          </a:xfrm>
          <a:prstGeom prst="rect">
            <a:avLst/>
          </a:prstGeom>
        </p:spPr>
      </p:pic>
    </p:spTree>
    <p:extLst>
      <p:ext uri="{BB962C8B-B14F-4D97-AF65-F5344CB8AC3E}">
        <p14:creationId xmlns:p14="http://schemas.microsoft.com/office/powerpoint/2010/main" val="15751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54FD69-E060-4265-8E75-1FF4CD3E65CC}"/>
              </a:ext>
            </a:extLst>
          </p:cNvPr>
          <p:cNvPicPr>
            <a:picLocks noChangeAspect="1"/>
          </p:cNvPicPr>
          <p:nvPr/>
        </p:nvPicPr>
        <p:blipFill>
          <a:blip r:embed="rId2"/>
          <a:stretch>
            <a:fillRect/>
          </a:stretch>
        </p:blipFill>
        <p:spPr>
          <a:xfrm>
            <a:off x="114300" y="2314575"/>
            <a:ext cx="8915400" cy="2228850"/>
          </a:xfrm>
          <a:prstGeom prst="rect">
            <a:avLst/>
          </a:prstGeom>
        </p:spPr>
      </p:pic>
    </p:spTree>
    <p:extLst>
      <p:ext uri="{BB962C8B-B14F-4D97-AF65-F5344CB8AC3E}">
        <p14:creationId xmlns:p14="http://schemas.microsoft.com/office/powerpoint/2010/main" val="54177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1C557F2-4788-42E0-90D7-16553C157ABD}"/>
              </a:ext>
            </a:extLst>
          </p:cNvPr>
          <p:cNvPicPr>
            <a:picLocks noChangeAspect="1"/>
          </p:cNvPicPr>
          <p:nvPr/>
        </p:nvPicPr>
        <p:blipFill>
          <a:blip r:embed="rId2"/>
          <a:stretch>
            <a:fillRect/>
          </a:stretch>
        </p:blipFill>
        <p:spPr>
          <a:xfrm>
            <a:off x="182178" y="1524000"/>
            <a:ext cx="8779643" cy="320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EA6B8F-0717-4EB7-8DDF-5753709A0725}"/>
              </a:ext>
            </a:extLst>
          </p:cNvPr>
          <p:cNvPicPr>
            <a:picLocks noChangeAspect="1"/>
          </p:cNvPicPr>
          <p:nvPr/>
        </p:nvPicPr>
        <p:blipFill>
          <a:blip r:embed="rId2"/>
          <a:stretch>
            <a:fillRect/>
          </a:stretch>
        </p:blipFill>
        <p:spPr>
          <a:xfrm>
            <a:off x="264675" y="2415511"/>
            <a:ext cx="8614650" cy="2026977"/>
          </a:xfrm>
          <a:prstGeom prst="rect">
            <a:avLst/>
          </a:prstGeom>
        </p:spPr>
      </p:pic>
    </p:spTree>
    <p:extLst>
      <p:ext uri="{BB962C8B-B14F-4D97-AF65-F5344CB8AC3E}">
        <p14:creationId xmlns:p14="http://schemas.microsoft.com/office/powerpoint/2010/main" val="329974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F89B94-5F6C-4203-9706-1DF376BF7474}"/>
              </a:ext>
            </a:extLst>
          </p:cNvPr>
          <p:cNvSpPr txBox="1">
            <a:spLocks noChangeArrowheads="1"/>
          </p:cNvSpPr>
          <p:nvPr/>
        </p:nvSpPr>
        <p:spPr bwMode="auto">
          <a:xfrm>
            <a:off x="381000" y="8382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000">
                <a:solidFill>
                  <a:schemeClr val="tx2"/>
                </a:solidFill>
                <a:latin typeface="+mj-lt"/>
                <a:ea typeface="+mj-ea"/>
                <a:cs typeface="+mj-cs"/>
              </a:defRPr>
            </a:lvl1pPr>
            <a:lvl2pPr algn="ctr" rtl="0" eaLnBrk="0" fontAlgn="base" hangingPunct="0">
              <a:spcBef>
                <a:spcPct val="0"/>
              </a:spcBef>
              <a:spcAft>
                <a:spcPct val="0"/>
              </a:spcAft>
              <a:defRPr sz="3000">
                <a:solidFill>
                  <a:schemeClr val="tx2"/>
                </a:solidFill>
                <a:latin typeface="Georgia" pitchFamily="18" charset="0"/>
              </a:defRPr>
            </a:lvl2pPr>
            <a:lvl3pPr algn="ctr" rtl="0" eaLnBrk="0" fontAlgn="base" hangingPunct="0">
              <a:spcBef>
                <a:spcPct val="0"/>
              </a:spcBef>
              <a:spcAft>
                <a:spcPct val="0"/>
              </a:spcAft>
              <a:defRPr sz="3000">
                <a:solidFill>
                  <a:schemeClr val="tx2"/>
                </a:solidFill>
                <a:latin typeface="Georgia" pitchFamily="18" charset="0"/>
              </a:defRPr>
            </a:lvl3pPr>
            <a:lvl4pPr algn="ctr" rtl="0" eaLnBrk="0" fontAlgn="base" hangingPunct="0">
              <a:spcBef>
                <a:spcPct val="0"/>
              </a:spcBef>
              <a:spcAft>
                <a:spcPct val="0"/>
              </a:spcAft>
              <a:defRPr sz="3000">
                <a:solidFill>
                  <a:schemeClr val="tx2"/>
                </a:solidFill>
                <a:latin typeface="Georgia" pitchFamily="18" charset="0"/>
              </a:defRPr>
            </a:lvl4pPr>
            <a:lvl5pPr algn="ctr" rtl="0" eaLnBrk="0" fontAlgn="base" hangingPunct="0">
              <a:spcBef>
                <a:spcPct val="0"/>
              </a:spcBef>
              <a:spcAft>
                <a:spcPct val="0"/>
              </a:spcAft>
              <a:defRPr sz="3000">
                <a:solidFill>
                  <a:schemeClr val="tx2"/>
                </a:solidFill>
                <a:latin typeface="Georgia" pitchFamily="18" charset="0"/>
              </a:defRPr>
            </a:lvl5pPr>
            <a:lvl6pPr marL="457200" algn="ctr" rtl="0" fontAlgn="base">
              <a:spcBef>
                <a:spcPct val="0"/>
              </a:spcBef>
              <a:spcAft>
                <a:spcPct val="0"/>
              </a:spcAft>
              <a:defRPr sz="3000">
                <a:solidFill>
                  <a:schemeClr val="tx2"/>
                </a:solidFill>
                <a:latin typeface="Georgia" pitchFamily="18" charset="0"/>
              </a:defRPr>
            </a:lvl6pPr>
            <a:lvl7pPr marL="914400" algn="ctr" rtl="0" fontAlgn="base">
              <a:spcBef>
                <a:spcPct val="0"/>
              </a:spcBef>
              <a:spcAft>
                <a:spcPct val="0"/>
              </a:spcAft>
              <a:defRPr sz="3000">
                <a:solidFill>
                  <a:schemeClr val="tx2"/>
                </a:solidFill>
                <a:latin typeface="Georgia" pitchFamily="18" charset="0"/>
              </a:defRPr>
            </a:lvl7pPr>
            <a:lvl8pPr marL="1371600" algn="ctr" rtl="0" fontAlgn="base">
              <a:spcBef>
                <a:spcPct val="0"/>
              </a:spcBef>
              <a:spcAft>
                <a:spcPct val="0"/>
              </a:spcAft>
              <a:defRPr sz="3000">
                <a:solidFill>
                  <a:schemeClr val="tx2"/>
                </a:solidFill>
                <a:latin typeface="Georgia" pitchFamily="18" charset="0"/>
              </a:defRPr>
            </a:lvl8pPr>
            <a:lvl9pPr marL="1828800" algn="ctr" rtl="0" fontAlgn="base">
              <a:spcBef>
                <a:spcPct val="0"/>
              </a:spcBef>
              <a:spcAft>
                <a:spcPct val="0"/>
              </a:spcAft>
              <a:defRPr sz="3000">
                <a:solidFill>
                  <a:schemeClr val="tx2"/>
                </a:solidFill>
                <a:latin typeface="Georgia" pitchFamily="18" charset="0"/>
              </a:defRPr>
            </a:lvl9pPr>
          </a:lstStyle>
          <a:p>
            <a:pPr eaLnBrk="1" hangingPunct="1"/>
            <a:r>
              <a:rPr lang="en-US" altLang="zh-CN" sz="3600" kern="0" dirty="0">
                <a:latin typeface="等线 Light" panose="02010600030101010101" pitchFamily="2" charset="-122"/>
                <a:ea typeface="等线 Light" panose="02010600030101010101" pitchFamily="2" charset="-122"/>
              </a:rPr>
              <a:t>EDA</a:t>
            </a:r>
            <a:r>
              <a:rPr lang="zh-CN" altLang="en-US" sz="3600" kern="0" dirty="0">
                <a:latin typeface="等线 Light" panose="02010600030101010101" pitchFamily="2" charset="-122"/>
                <a:ea typeface="等线 Light" panose="02010600030101010101" pitchFamily="2" charset="-122"/>
              </a:rPr>
              <a:t>：电子设计自动化</a:t>
            </a:r>
            <a:endParaRPr lang="en-US" altLang="zh-CN" sz="3600" kern="0" dirty="0">
              <a:latin typeface="等线 Light" panose="02010600030101010101" pitchFamily="2" charset="-122"/>
              <a:ea typeface="等线 Light" panose="02010600030101010101" pitchFamily="2" charset="-122"/>
            </a:endParaRPr>
          </a:p>
          <a:p>
            <a:pPr eaLnBrk="1" hangingPunct="1"/>
            <a:endParaRPr lang="en-US" altLang="zh-CN" sz="3600" b="0" kern="0" dirty="0">
              <a:latin typeface="等线 Light" panose="02010600030101010101" pitchFamily="2" charset="-122"/>
              <a:ea typeface="等线 Light" panose="02010600030101010101" pitchFamily="2" charset="-122"/>
            </a:endParaRPr>
          </a:p>
          <a:p>
            <a:pPr eaLnBrk="1" hangingPunct="1"/>
            <a:endParaRPr lang="en-US" altLang="zh-CN" sz="3600" b="0" kern="0" dirty="0">
              <a:latin typeface="等线 Light" panose="02010600030101010101" pitchFamily="2" charset="-122"/>
              <a:ea typeface="等线 Light" panose="02010600030101010101" pitchFamily="2" charset="-122"/>
            </a:endParaRPr>
          </a:p>
          <a:p>
            <a:pPr eaLnBrk="1" hangingPunct="1"/>
            <a:r>
              <a:rPr lang="zh-CN" altLang="en-US" sz="3600" b="0" kern="0" dirty="0">
                <a:latin typeface="等线 Light" panose="02010600030101010101" pitchFamily="2" charset="-122"/>
                <a:ea typeface="等线 Light" panose="02010600030101010101" pitchFamily="2" charset="-122"/>
              </a:rPr>
              <a:t>以计算机为工具，在</a:t>
            </a:r>
            <a:r>
              <a:rPr lang="en-US" altLang="zh-CN" sz="3600" b="0" kern="0" dirty="0">
                <a:latin typeface="等线 Light" panose="02010600030101010101" pitchFamily="2" charset="-122"/>
                <a:ea typeface="等线 Light" panose="02010600030101010101" pitchFamily="2" charset="-122"/>
              </a:rPr>
              <a:t>EDA</a:t>
            </a:r>
            <a:r>
              <a:rPr lang="zh-CN" altLang="en-US" sz="3600" b="0" kern="0" dirty="0">
                <a:latin typeface="等线 Light" panose="02010600030101010101" pitchFamily="2" charset="-122"/>
                <a:ea typeface="等线 Light" panose="02010600030101010101" pitchFamily="2" charset="-122"/>
              </a:rPr>
              <a:t>软件平台上，用硬件描述语言</a:t>
            </a:r>
            <a:r>
              <a:rPr lang="en-US" altLang="zh-CN" sz="3600" b="0" kern="0" dirty="0" err="1">
                <a:latin typeface="等线 Light" panose="02010600030101010101" pitchFamily="2" charset="-122"/>
                <a:ea typeface="等线 Light" panose="02010600030101010101" pitchFamily="2" charset="-122"/>
              </a:rPr>
              <a:t>VerilogHDL</a:t>
            </a:r>
            <a:r>
              <a:rPr lang="zh-CN" altLang="en-US" sz="3600" b="0" kern="0" dirty="0">
                <a:latin typeface="等线 Light" panose="02010600030101010101" pitchFamily="2" charset="-122"/>
                <a:ea typeface="等线 Light" panose="02010600030101010101" pitchFamily="2" charset="-122"/>
              </a:rPr>
              <a:t>完成设计文件，然后由计算机自动地完成逻辑编译、化简、分割、综合、优化、布局、布线和仿真，直至对于特定目标芯片的适配编译、逻辑映射和编程下载等工作。</a:t>
            </a:r>
            <a:endParaRPr lang="en-US" altLang="zh-CN" sz="3600" b="0" kern="0" dirty="0">
              <a:latin typeface="等线 Light" panose="02010600030101010101" pitchFamily="2" charset="-122"/>
              <a:ea typeface="等线 Light" panose="02010600030101010101" pitchFamily="2" charset="-122"/>
            </a:endParaRPr>
          </a:p>
          <a:p>
            <a:pPr eaLnBrk="1" hangingPunct="1"/>
            <a:endParaRPr lang="en-US" altLang="zh-CN" sz="3600" b="0" kern="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4904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7BFF5D-CFE9-4783-B94B-1134491FBF7B}"/>
              </a:ext>
            </a:extLst>
          </p:cNvPr>
          <p:cNvSpPr/>
          <p:nvPr/>
        </p:nvSpPr>
        <p:spPr>
          <a:xfrm>
            <a:off x="647700" y="1752600"/>
            <a:ext cx="7848600" cy="3016210"/>
          </a:xfrm>
          <a:prstGeom prst="rect">
            <a:avLst/>
          </a:prstGeom>
        </p:spPr>
        <p:txBody>
          <a:bodyPr wrap="square">
            <a:spAutoFit/>
          </a:bodyPr>
          <a:lstStyle/>
          <a:p>
            <a:r>
              <a:rPr lang="zh-CN" altLang="en-US" b="0" dirty="0">
                <a:latin typeface="等线 Light" panose="02010600030101010101" pitchFamily="2" charset="-122"/>
                <a:ea typeface="等线 Light" panose="02010600030101010101" pitchFamily="2" charset="-122"/>
              </a:rPr>
              <a:t>假设有一车库电动门由电机驱动，上下移动，向上移动开门，向下关门，当门完全打开或者完全关闭时，电机自动停转。绘制一个电动门（ElectDoor）的状态机图。</a:t>
            </a:r>
          </a:p>
        </p:txBody>
      </p:sp>
    </p:spTree>
    <p:extLst>
      <p:ext uri="{BB962C8B-B14F-4D97-AF65-F5344CB8AC3E}">
        <p14:creationId xmlns:p14="http://schemas.microsoft.com/office/powerpoint/2010/main" val="397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F8D480-57A2-4094-8BEB-83C2867CFFBB}"/>
              </a:ext>
            </a:extLst>
          </p:cNvPr>
          <p:cNvPicPr>
            <a:picLocks noChangeAspect="1"/>
          </p:cNvPicPr>
          <p:nvPr/>
        </p:nvPicPr>
        <p:blipFill>
          <a:blip r:embed="rId2"/>
          <a:stretch>
            <a:fillRect/>
          </a:stretch>
        </p:blipFill>
        <p:spPr>
          <a:xfrm>
            <a:off x="1016962" y="381000"/>
            <a:ext cx="7110076" cy="5311600"/>
          </a:xfrm>
          <a:prstGeom prst="rect">
            <a:avLst/>
          </a:prstGeom>
        </p:spPr>
      </p:pic>
    </p:spTree>
    <p:extLst>
      <p:ext uri="{BB962C8B-B14F-4D97-AF65-F5344CB8AC3E}">
        <p14:creationId xmlns:p14="http://schemas.microsoft.com/office/powerpoint/2010/main" val="236677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ACDD5-1104-4A50-AEC7-31B51A298776}"/>
              </a:ext>
            </a:extLst>
          </p:cNvPr>
          <p:cNvSpPr>
            <a:spLocks noGrp="1"/>
          </p:cNvSpPr>
          <p:nvPr>
            <p:ph type="title"/>
          </p:nvPr>
        </p:nvSpPr>
        <p:spPr>
          <a:xfrm>
            <a:off x="457200" y="2857500"/>
            <a:ext cx="8229600" cy="1143000"/>
          </a:xfrm>
        </p:spPr>
        <p:txBody>
          <a:bodyPr/>
          <a:lstStyle/>
          <a:p>
            <a:r>
              <a:rPr lang="zh-CN" altLang="en-US" sz="8000" dirty="0">
                <a:latin typeface="等线 Light" panose="02010600030101010101" pitchFamily="2" charset="-122"/>
                <a:ea typeface="等线 Light" panose="02010600030101010101" pitchFamily="2" charset="-122"/>
              </a:rPr>
              <a:t>谢谢</a:t>
            </a:r>
          </a:p>
        </p:txBody>
      </p:sp>
    </p:spTree>
    <p:extLst>
      <p:ext uri="{BB962C8B-B14F-4D97-AF65-F5344CB8AC3E}">
        <p14:creationId xmlns:p14="http://schemas.microsoft.com/office/powerpoint/2010/main" val="16777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918906D-BB99-47D1-82C9-A5809C1A79BE}"/>
              </a:ext>
            </a:extLst>
          </p:cNvPr>
          <p:cNvSpPr/>
          <p:nvPr/>
        </p:nvSpPr>
        <p:spPr>
          <a:xfrm>
            <a:off x="514350" y="457200"/>
            <a:ext cx="8115300" cy="4401205"/>
          </a:xfrm>
          <a:prstGeom prst="rect">
            <a:avLst/>
          </a:prstGeom>
        </p:spPr>
        <p:txBody>
          <a:bodyPr wrap="square">
            <a:spAutoFit/>
          </a:bodyPr>
          <a:lstStyle/>
          <a:p>
            <a:pPr algn="ctr" eaLnBrk="1" hangingPunct="1"/>
            <a:r>
              <a:rPr lang="en-US" altLang="zh-CN" sz="4000" kern="0" dirty="0">
                <a:latin typeface="等线 Light" panose="02010600030101010101" pitchFamily="2" charset="-122"/>
                <a:ea typeface="等线 Light" panose="02010600030101010101" pitchFamily="2" charset="-122"/>
              </a:rPr>
              <a:t>PLD</a:t>
            </a:r>
            <a:r>
              <a:rPr lang="zh-CN" altLang="en-US" sz="4000" kern="0" dirty="0">
                <a:latin typeface="等线 Light" panose="02010600030101010101" pitchFamily="2" charset="-122"/>
                <a:ea typeface="等线 Light" panose="02010600030101010101" pitchFamily="2" charset="-122"/>
              </a:rPr>
              <a:t>：可编程逻辑器件</a:t>
            </a:r>
            <a:endParaRPr lang="en-US" altLang="zh-CN" sz="4000" kern="0" dirty="0">
              <a:latin typeface="等线 Light" panose="02010600030101010101" pitchFamily="2" charset="-122"/>
              <a:ea typeface="等线 Light" panose="02010600030101010101" pitchFamily="2" charset="-122"/>
            </a:endParaRP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r>
              <a:rPr lang="en-US" altLang="zh-CN" sz="4000" b="0" kern="0" dirty="0">
                <a:latin typeface="等线 Light" panose="02010600030101010101" pitchFamily="2" charset="-122"/>
                <a:ea typeface="等线 Light" panose="02010600030101010101" pitchFamily="2" charset="-122"/>
              </a:rPr>
              <a:t>FPGA(1K ~ 10M</a:t>
            </a:r>
            <a:r>
              <a:rPr lang="zh-CN" altLang="en-US" sz="4000" b="0" kern="0" dirty="0">
                <a:latin typeface="等线 Light" panose="02010600030101010101" pitchFamily="2" charset="-122"/>
                <a:ea typeface="等线 Light" panose="02010600030101010101" pitchFamily="2" charset="-122"/>
              </a:rPr>
              <a:t>门，集成度大</a:t>
            </a:r>
            <a:r>
              <a:rPr lang="en-US" altLang="zh-CN" sz="4000" b="0" kern="0" dirty="0">
                <a:latin typeface="等线 Light" panose="02010600030101010101" pitchFamily="2" charset="-122"/>
                <a:ea typeface="等线 Light" panose="02010600030101010101" pitchFamily="2" charset="-122"/>
              </a:rPr>
              <a:t>)</a:t>
            </a: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r>
              <a:rPr lang="en-US" altLang="zh-CN" sz="4000" b="0" kern="0" dirty="0">
                <a:latin typeface="等线 Light" panose="02010600030101010101" pitchFamily="2" charset="-122"/>
                <a:ea typeface="等线 Light" panose="02010600030101010101" pitchFamily="2" charset="-122"/>
              </a:rPr>
              <a:t>CPLD(500 ~ 50000 </a:t>
            </a:r>
            <a:r>
              <a:rPr lang="zh-CN" altLang="en-US" sz="4000" b="0" kern="0" dirty="0">
                <a:latin typeface="等线 Light" panose="02010600030101010101" pitchFamily="2" charset="-122"/>
                <a:ea typeface="等线 Light" panose="02010600030101010101" pitchFamily="2" charset="-122"/>
              </a:rPr>
              <a:t>门，集成度小</a:t>
            </a:r>
            <a:r>
              <a:rPr lang="en-US" altLang="zh-CN" sz="4000" b="0" kern="0" dirty="0">
                <a:latin typeface="等线 Light" panose="02010600030101010101" pitchFamily="2" charset="-122"/>
                <a:ea typeface="等线 Light" panose="02010600030101010101" pitchFamily="2" charset="-122"/>
              </a:rPr>
              <a:t>)</a:t>
            </a:r>
          </a:p>
        </p:txBody>
      </p:sp>
    </p:spTree>
    <p:extLst>
      <p:ext uri="{BB962C8B-B14F-4D97-AF65-F5344CB8AC3E}">
        <p14:creationId xmlns:p14="http://schemas.microsoft.com/office/powerpoint/2010/main" val="148230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A770701-D388-4805-B347-577E145F1EAF}"/>
              </a:ext>
            </a:extLst>
          </p:cNvPr>
          <p:cNvSpPr/>
          <p:nvPr/>
        </p:nvSpPr>
        <p:spPr>
          <a:xfrm>
            <a:off x="1333500" y="838200"/>
            <a:ext cx="6477000" cy="4401205"/>
          </a:xfrm>
          <a:prstGeom prst="rect">
            <a:avLst/>
          </a:prstGeom>
        </p:spPr>
        <p:txBody>
          <a:bodyPr wrap="square">
            <a:spAutoFit/>
          </a:bodyPr>
          <a:lstStyle/>
          <a:p>
            <a:pPr algn="ctr" eaLnBrk="1" hangingPunct="1"/>
            <a:r>
              <a:rPr lang="en-US" altLang="zh-CN" sz="4000" kern="0" dirty="0">
                <a:latin typeface="等线 Light" panose="02010600030101010101" pitchFamily="2" charset="-122"/>
                <a:ea typeface="等线 Light" panose="02010600030101010101" pitchFamily="2" charset="-122"/>
              </a:rPr>
              <a:t>ASICS</a:t>
            </a:r>
            <a:r>
              <a:rPr lang="zh-CN" altLang="en-US" sz="4000" b="0" kern="0" dirty="0">
                <a:latin typeface="等线 Light" panose="02010600030101010101" pitchFamily="2" charset="-122"/>
                <a:ea typeface="等线 Light" panose="02010600030101010101" pitchFamily="2" charset="-122"/>
              </a:rPr>
              <a:t>：专用集成电路</a:t>
            </a:r>
            <a:endParaRPr lang="en-US" altLang="zh-CN" sz="4000" b="0" kern="0" dirty="0">
              <a:latin typeface="等线 Light" panose="02010600030101010101" pitchFamily="2" charset="-122"/>
              <a:ea typeface="等线 Light" panose="02010600030101010101" pitchFamily="2" charset="-122"/>
            </a:endParaRPr>
          </a:p>
          <a:p>
            <a:pPr algn="ctr" eaLnBrk="1" hangingPunct="1"/>
            <a:r>
              <a:rPr lang="zh-CN" altLang="en-US" sz="4000" b="0" kern="0" dirty="0">
                <a:latin typeface="等线 Light" panose="02010600030101010101" pitchFamily="2" charset="-122"/>
                <a:ea typeface="等线 Light" panose="02010600030101010101" pitchFamily="2" charset="-122"/>
              </a:rPr>
              <a:t>单客户</a:t>
            </a:r>
            <a:endParaRPr lang="en-US" altLang="zh-CN" sz="4000" b="0" kern="0" dirty="0">
              <a:latin typeface="等线 Light" panose="02010600030101010101" pitchFamily="2" charset="-122"/>
              <a:ea typeface="等线 Light" panose="02010600030101010101" pitchFamily="2" charset="-122"/>
            </a:endParaRP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r>
              <a:rPr lang="en-US" altLang="zh-CN" sz="4000" kern="0" dirty="0">
                <a:latin typeface="等线 Light" panose="02010600030101010101" pitchFamily="2" charset="-122"/>
                <a:ea typeface="等线 Light" panose="02010600030101010101" pitchFamily="2" charset="-122"/>
              </a:rPr>
              <a:t>ASSP</a:t>
            </a:r>
            <a:r>
              <a:rPr lang="zh-CN" altLang="en-US" sz="4000" b="0" kern="0" dirty="0">
                <a:latin typeface="等线 Light" panose="02010600030101010101" pitchFamily="2" charset="-122"/>
                <a:ea typeface="等线 Light" panose="02010600030101010101" pitchFamily="2" charset="-122"/>
              </a:rPr>
              <a:t>：专用应用标准产品</a:t>
            </a:r>
            <a:endParaRPr lang="en-US" altLang="zh-CN" sz="4000" b="0" kern="0" dirty="0">
              <a:latin typeface="等线 Light" panose="02010600030101010101" pitchFamily="2" charset="-122"/>
              <a:ea typeface="等线 Light" panose="02010600030101010101" pitchFamily="2" charset="-122"/>
            </a:endParaRPr>
          </a:p>
          <a:p>
            <a:pPr algn="ctr" eaLnBrk="1" hangingPunct="1"/>
            <a:r>
              <a:rPr lang="zh-CN" altLang="en-US" sz="4000" b="0" kern="0" dirty="0">
                <a:latin typeface="等线 Light" panose="02010600030101010101" pitchFamily="2" charset="-122"/>
                <a:ea typeface="等线 Light" panose="02010600030101010101" pitchFamily="2" charset="-122"/>
              </a:rPr>
              <a:t>多客户</a:t>
            </a:r>
            <a:endParaRPr lang="en-US" altLang="zh-CN" sz="4000" b="0" kern="0" dirty="0">
              <a:latin typeface="等线 Light" panose="02010600030101010101" pitchFamily="2" charset="-122"/>
              <a:ea typeface="等线 Light" panose="02010600030101010101" pitchFamily="2" charset="-122"/>
            </a:endParaRPr>
          </a:p>
          <a:p>
            <a:pPr algn="ctr" eaLnBrk="1" hangingPunct="1"/>
            <a:endParaRPr lang="en-US" altLang="zh-CN" sz="4000" b="0" kern="0" dirty="0">
              <a:latin typeface="等线 Light" panose="02010600030101010101" pitchFamily="2" charset="-122"/>
              <a:ea typeface="等线 Light" panose="02010600030101010101" pitchFamily="2" charset="-122"/>
            </a:endParaRPr>
          </a:p>
          <a:p>
            <a:pPr algn="ctr" eaLnBrk="1" hangingPunct="1"/>
            <a:r>
              <a:rPr lang="zh-CN" altLang="en-US" sz="4000" b="0" kern="0" dirty="0">
                <a:latin typeface="等线 Light" panose="02010600030101010101" pitchFamily="2" charset="-122"/>
                <a:ea typeface="等线 Light" panose="02010600030101010101" pitchFamily="2" charset="-122"/>
              </a:rPr>
              <a:t>制造时已是硬连接</a:t>
            </a:r>
            <a:endParaRPr lang="en-US" altLang="zh-CN" sz="4000" b="0" kern="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31174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210B4A-5AAF-4460-A232-D1C1C96FC0B0}"/>
              </a:ext>
            </a:extLst>
          </p:cNvPr>
          <p:cNvSpPr txBox="1"/>
          <p:nvPr/>
        </p:nvSpPr>
        <p:spPr>
          <a:xfrm>
            <a:off x="838200" y="2438400"/>
            <a:ext cx="7848600" cy="2862322"/>
          </a:xfrm>
          <a:prstGeom prst="rect">
            <a:avLst/>
          </a:prstGeom>
          <a:noFill/>
        </p:spPr>
        <p:txBody>
          <a:bodyPr wrap="square" rtlCol="0">
            <a:spAutoFit/>
          </a:bodyPr>
          <a:lstStyle/>
          <a:p>
            <a:pPr algn="ctr"/>
            <a:r>
              <a:rPr lang="zh-CN" altLang="en-US" sz="3600" b="0" dirty="0">
                <a:latin typeface="等线 Light" panose="02010600030101010101" pitchFamily="2" charset="-122"/>
                <a:ea typeface="等线 Light" panose="02010600030101010101" pitchFamily="2" charset="-122"/>
              </a:rPr>
              <a:t>利用</a:t>
            </a:r>
            <a:r>
              <a:rPr lang="en-US" altLang="zh-CN" sz="3600" b="0" dirty="0">
                <a:latin typeface="等线 Light" panose="02010600030101010101" pitchFamily="2" charset="-122"/>
                <a:ea typeface="等线 Light" panose="02010600030101010101" pitchFamily="2" charset="-122"/>
              </a:rPr>
              <a:t>EDA</a:t>
            </a:r>
            <a:r>
              <a:rPr lang="zh-CN" altLang="en-US" sz="3600" b="0" dirty="0">
                <a:latin typeface="等线 Light" panose="02010600030101010101" pitchFamily="2" charset="-122"/>
                <a:ea typeface="等线 Light" panose="02010600030101010101" pitchFamily="2" charset="-122"/>
              </a:rPr>
              <a:t>技术进行电子系统设计的最后目标是完成</a:t>
            </a:r>
            <a:r>
              <a:rPr lang="en-US" altLang="zh-CN" sz="3600" b="0" dirty="0">
                <a:latin typeface="等线 Light" panose="02010600030101010101" pitchFamily="2" charset="-122"/>
                <a:ea typeface="等线 Light" panose="02010600030101010101" pitchFamily="2" charset="-122"/>
              </a:rPr>
              <a:t>ASIC</a:t>
            </a:r>
            <a:r>
              <a:rPr lang="zh-CN" altLang="en-US" sz="3600" b="0" dirty="0">
                <a:latin typeface="等线 Light" panose="02010600030101010101" pitchFamily="2" charset="-122"/>
                <a:ea typeface="等线 Light" panose="02010600030101010101" pitchFamily="2" charset="-122"/>
              </a:rPr>
              <a:t>的设计和实现</a:t>
            </a:r>
            <a:endParaRPr lang="en-US" altLang="zh-CN" sz="3600" b="0" dirty="0">
              <a:latin typeface="等线 Light" panose="02010600030101010101" pitchFamily="2" charset="-122"/>
              <a:ea typeface="等线 Light" panose="02010600030101010101" pitchFamily="2" charset="-122"/>
            </a:endParaRPr>
          </a:p>
          <a:p>
            <a:pPr algn="ctr"/>
            <a:endParaRPr lang="en-US" altLang="zh-CN" sz="3600" b="0" dirty="0">
              <a:latin typeface="等线 Light" panose="02010600030101010101" pitchFamily="2" charset="-122"/>
              <a:ea typeface="等线 Light" panose="02010600030101010101" pitchFamily="2" charset="-122"/>
            </a:endParaRPr>
          </a:p>
          <a:p>
            <a:pPr algn="ctr"/>
            <a:r>
              <a:rPr lang="en-US" altLang="zh-CN" sz="3600" b="0" dirty="0">
                <a:latin typeface="等线 Light" panose="02010600030101010101" pitchFamily="2" charset="-122"/>
                <a:ea typeface="等线 Light" panose="02010600030101010101" pitchFamily="2" charset="-122"/>
              </a:rPr>
              <a:t>FPGA</a:t>
            </a:r>
            <a:r>
              <a:rPr lang="zh-CN" altLang="en-US" sz="3600" b="0" dirty="0">
                <a:latin typeface="等线 Light" panose="02010600030101010101" pitchFamily="2" charset="-122"/>
                <a:ea typeface="等线 Light" panose="02010600030101010101" pitchFamily="2" charset="-122"/>
              </a:rPr>
              <a:t>和</a:t>
            </a:r>
            <a:r>
              <a:rPr lang="en-US" altLang="zh-CN" sz="3600" b="0" dirty="0">
                <a:latin typeface="等线 Light" panose="02010600030101010101" pitchFamily="2" charset="-122"/>
                <a:ea typeface="等线 Light" panose="02010600030101010101" pitchFamily="2" charset="-122"/>
              </a:rPr>
              <a:t>CPLD</a:t>
            </a:r>
            <a:r>
              <a:rPr lang="zh-CN" altLang="en-US" sz="3600" b="0" dirty="0">
                <a:latin typeface="等线 Light" panose="02010600030101010101" pitchFamily="2" charset="-122"/>
                <a:ea typeface="等线 Light" panose="02010600030101010101" pitchFamily="2" charset="-122"/>
              </a:rPr>
              <a:t>是实现这一途径的主流器件</a:t>
            </a:r>
          </a:p>
        </p:txBody>
      </p:sp>
      <p:sp>
        <p:nvSpPr>
          <p:cNvPr id="4" name="文本框 3">
            <a:extLst>
              <a:ext uri="{FF2B5EF4-FFF2-40B4-BE49-F238E27FC236}">
                <a16:creationId xmlns:a16="http://schemas.microsoft.com/office/drawing/2014/main" id="{8470A312-64A2-4A00-832B-A3441CDD4BA4}"/>
              </a:ext>
            </a:extLst>
          </p:cNvPr>
          <p:cNvSpPr txBox="1"/>
          <p:nvPr/>
        </p:nvSpPr>
        <p:spPr>
          <a:xfrm>
            <a:off x="342900" y="457200"/>
            <a:ext cx="8839200" cy="677108"/>
          </a:xfrm>
          <a:prstGeom prst="rect">
            <a:avLst/>
          </a:prstGeom>
          <a:noFill/>
        </p:spPr>
        <p:txBody>
          <a:bodyPr wrap="square" rtlCol="0">
            <a:spAutoFit/>
          </a:bodyPr>
          <a:lstStyle/>
          <a:p>
            <a:pPr algn="ctr"/>
            <a:r>
              <a:rPr lang="zh-CN" altLang="en-US" dirty="0">
                <a:latin typeface="等线 Light" panose="02010600030101010101" pitchFamily="2" charset="-122"/>
                <a:ea typeface="等线 Light" panose="02010600030101010101" pitchFamily="2" charset="-122"/>
              </a:rPr>
              <a:t>一句话说清楚它们之间的关系</a:t>
            </a:r>
          </a:p>
        </p:txBody>
      </p:sp>
    </p:spTree>
    <p:extLst>
      <p:ext uri="{BB962C8B-B14F-4D97-AF65-F5344CB8AC3E}">
        <p14:creationId xmlns:p14="http://schemas.microsoft.com/office/powerpoint/2010/main" val="23427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800" b="1"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800" b="1" i="0" u="none" strike="noStrike" cap="none" normalizeH="0" baseline="0" smtClean="0">
            <a:ln>
              <a:noFill/>
            </a:ln>
            <a:solidFill>
              <a:schemeClr val="tx1"/>
            </a:solidFill>
            <a:effectLst/>
            <a:latin typeface="Georgia"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2708</TotalTime>
  <Words>1365</Words>
  <Application>Microsoft Office PowerPoint</Application>
  <PresentationFormat>全屏显示(4:3)</PresentationFormat>
  <Paragraphs>214</Paragraphs>
  <Slides>62</Slides>
  <Notes>5</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62</vt:i4>
      </vt:variant>
    </vt:vector>
  </HeadingPairs>
  <TitlesOfParts>
    <vt:vector size="67" baseType="lpstr">
      <vt:lpstr>等线 Light</vt:lpstr>
      <vt:lpstr>Arial</vt:lpstr>
      <vt:lpstr>Calibri</vt:lpstr>
      <vt:lpstr>Georgia</vt:lpstr>
      <vt:lpstr>Default Design</vt:lpstr>
      <vt:lpstr>数字逻辑串讲    信安171 刘朴淳</vt:lpstr>
      <vt:lpstr>考点</vt:lpstr>
      <vt:lpstr>PowerPoint 演示文稿</vt:lpstr>
      <vt:lpstr>PowerPoint 演示文稿</vt:lpstr>
      <vt:lpstr>EDA、PLD、FPGA、CPLD、ASICS、ASSP…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数字系统功能分类  数据处理电路和控制电路  流水线   </vt:lpstr>
      <vt:lpstr> always @(posedge enable) begin     tempa = ina;     tempb = inb;     tempc = cin; end always @(posedge enable) begin     {cout,sum} = tempa + tempb + tempc; end  endmodule</vt:lpstr>
      <vt:lpstr>PowerPoint 演示文稿</vt:lpstr>
      <vt:lpstr>数字系统设计描述  硬件描述语言  组合与时序  数字系统设计  状态机</vt:lpstr>
      <vt:lpstr>PowerPoint 演示文稿</vt:lpstr>
      <vt:lpstr>PowerPoint 演示文稿</vt:lpstr>
      <vt:lpstr>PowerPoint 演示文稿</vt:lpstr>
      <vt:lpstr>wire——一根物理连线  reg——一个存储单元  ？</vt:lpstr>
      <vt:lpstr>驱动   连续赋值：assign  过程赋值：always、initial</vt:lpstr>
      <vt:lpstr>REG &amp; WIRE</vt:lpstr>
      <vt:lpstr>Golden Rules 必须用wire的情况</vt:lpstr>
      <vt:lpstr>PowerPoint 演示文稿</vt:lpstr>
      <vt:lpstr>PowerPoint 演示文稿</vt:lpstr>
      <vt:lpstr>数组还是Vector？</vt:lpstr>
      <vt:lpstr>PowerPoint 演示文稿</vt:lpstr>
      <vt:lpstr>PowerPoint 演示文稿</vt:lpstr>
      <vt:lpstr>PowerPoint 演示文稿</vt:lpstr>
      <vt:lpstr>PowerPoint 演示文稿</vt:lpstr>
      <vt:lpstr>PowerPoint 演示文稿</vt:lpstr>
      <vt:lpstr>阻塞&amp;非阻塞</vt:lpstr>
      <vt:lpstr>PowerPoint 演示文稿</vt:lpstr>
      <vt:lpstr>时间尺度</vt:lpstr>
      <vt:lpstr>PowerPoint 演示文稿</vt:lpstr>
      <vt:lpstr>判断  1.在verilog语句中，always和always@(*)含义完全相同。（）  2.在组合逻辑中，出现latch的原因是敏感信号不全，或者分支结构遍历不全（）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当前状态 输出 次态 输入</vt:lpstr>
      <vt:lpstr>Moore型  Mealy型</vt:lpstr>
      <vt:lpstr>PowerPoint 演示文稿</vt:lpstr>
      <vt:lpstr>判断一个 binary string 是否能被 3 整除。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Rahul  </dc:title>
  <dc:creator>Curled</dc:creator>
  <cp:lastModifiedBy>curled roll</cp:lastModifiedBy>
  <cp:revision>479</cp:revision>
  <cp:lastPrinted>1601-01-01T00:00:00Z</cp:lastPrinted>
  <dcterms:created xsi:type="dcterms:W3CDTF">1601-01-01T00:00:00Z</dcterms:created>
  <dcterms:modified xsi:type="dcterms:W3CDTF">2019-12-26T06:51:20Z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