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19"/>
  </p:notesMasterIdLst>
  <p:handoutMasterIdLst>
    <p:handoutMasterId r:id="rId20"/>
  </p:handoutMasterIdLst>
  <p:sldIdLst>
    <p:sldId id="265" r:id="rId2"/>
    <p:sldId id="284"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297" r:id="rId1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88324" autoAdjust="0"/>
  </p:normalViewPr>
  <p:slideViewPr>
    <p:cSldViewPr snapToGrid="0">
      <p:cViewPr varScale="1">
        <p:scale>
          <a:sx n="71" d="100"/>
          <a:sy n="71" d="100"/>
        </p:scale>
        <p:origin x="1428"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 d="1"/>
        <a:sy n="1" d="1"/>
      </p:scale>
      <p:origin x="0" y="0"/>
    </p:cViewPr>
  </p:notesTextViewPr>
  <p:sorterViewPr>
    <p:cViewPr>
      <p:scale>
        <a:sx n="100" d="100"/>
        <a:sy n="100" d="100"/>
      </p:scale>
      <p:origin x="0" y="-1098"/>
    </p:cViewPr>
  </p:sorterViewPr>
  <p:notesViewPr>
    <p:cSldViewPr snapToGrid="0">
      <p:cViewPr>
        <p:scale>
          <a:sx n="100" d="100"/>
          <a:sy n="100" d="100"/>
        </p:scale>
        <p:origin x="-1068" y="54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dirty="0" smtClean="0"/>
              <a:t>Title Goes Here</a:t>
            </a:r>
            <a:endParaRPr lang="en-US" dirty="0"/>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94D1A93D-4277-45E2-B9D3-2C2E5F265D38}" type="datetimeFigureOut">
              <a:rPr lang="en-US" smtClean="0"/>
              <a:t>6/14/2021</a:t>
            </a:fld>
            <a:endParaRPr lang="en-US" dirty="0"/>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E36517D4-F74C-40FC-B296-01AC1739CEB1}" type="slidenum">
              <a:rPr lang="en-US" smtClean="0"/>
              <a:t>‹#›</a:t>
            </a:fld>
            <a:endParaRPr lang="en-US" dirty="0"/>
          </a:p>
        </p:txBody>
      </p:sp>
    </p:spTree>
    <p:extLst>
      <p:ext uri="{BB962C8B-B14F-4D97-AF65-F5344CB8AC3E}">
        <p14:creationId xmlns:p14="http://schemas.microsoft.com/office/powerpoint/2010/main" val="2446877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dirty="0" smtClean="0"/>
              <a:t>Title Goes Here</a:t>
            </a:r>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52FF815-3142-4B1D-89CE-CB4F63E8A0CE}" type="datetimeFigureOut">
              <a:rPr lang="en-US" smtClean="0"/>
              <a:t>6/14/2021</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B8E2F5B-6BA9-4865-992E-3971C805DD80}" type="slidenum">
              <a:rPr lang="en-US" smtClean="0"/>
              <a:t>‹#›</a:t>
            </a:fld>
            <a:endParaRPr lang="en-US" dirty="0"/>
          </a:p>
        </p:txBody>
      </p:sp>
    </p:spTree>
    <p:extLst>
      <p:ext uri="{BB962C8B-B14F-4D97-AF65-F5344CB8AC3E}">
        <p14:creationId xmlns:p14="http://schemas.microsoft.com/office/powerpoint/2010/main" val="34164245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E2F5B-6BA9-4865-992E-3971C805DD80}" type="slidenum">
              <a:rPr lang="en-US" smtClean="0"/>
              <a:t>1</a:t>
            </a:fld>
            <a:endParaRPr lang="en-US" dirty="0"/>
          </a:p>
        </p:txBody>
      </p:sp>
    </p:spTree>
    <p:extLst>
      <p:ext uri="{BB962C8B-B14F-4D97-AF65-F5344CB8AC3E}">
        <p14:creationId xmlns:p14="http://schemas.microsoft.com/office/powerpoint/2010/main" val="392533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E2F5B-6BA9-4865-992E-3971C805DD80}" type="slidenum">
              <a:rPr lang="en-US" smtClean="0"/>
              <a:t>2</a:t>
            </a:fld>
            <a:endParaRPr lang="en-US" dirty="0"/>
          </a:p>
        </p:txBody>
      </p:sp>
    </p:spTree>
    <p:extLst>
      <p:ext uri="{BB962C8B-B14F-4D97-AF65-F5344CB8AC3E}">
        <p14:creationId xmlns:p14="http://schemas.microsoft.com/office/powerpoint/2010/main" val="250820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8E2F5B-6BA9-4865-992E-3971C805DD80}" type="slidenum">
              <a:rPr lang="en-US" smtClean="0"/>
              <a:t>11</a:t>
            </a:fld>
            <a:endParaRPr lang="en-US" dirty="0"/>
          </a:p>
        </p:txBody>
      </p:sp>
    </p:spTree>
    <p:extLst>
      <p:ext uri="{BB962C8B-B14F-4D97-AF65-F5344CB8AC3E}">
        <p14:creationId xmlns:p14="http://schemas.microsoft.com/office/powerpoint/2010/main" val="324354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8E2F5B-6BA9-4865-992E-3971C805DD80}" type="slidenum">
              <a:rPr lang="en-US" smtClean="0"/>
              <a:t>12</a:t>
            </a:fld>
            <a:endParaRPr lang="en-US" dirty="0"/>
          </a:p>
        </p:txBody>
      </p:sp>
    </p:spTree>
    <p:extLst>
      <p:ext uri="{BB962C8B-B14F-4D97-AF65-F5344CB8AC3E}">
        <p14:creationId xmlns:p14="http://schemas.microsoft.com/office/powerpoint/2010/main" val="92761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8E2F5B-6BA9-4865-992E-3971C805DD80}" type="slidenum">
              <a:rPr lang="en-US" smtClean="0"/>
              <a:t>13</a:t>
            </a:fld>
            <a:endParaRPr lang="en-US" dirty="0"/>
          </a:p>
        </p:txBody>
      </p:sp>
    </p:spTree>
    <p:extLst>
      <p:ext uri="{BB962C8B-B14F-4D97-AF65-F5344CB8AC3E}">
        <p14:creationId xmlns:p14="http://schemas.microsoft.com/office/powerpoint/2010/main" val="120853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8E2F5B-6BA9-4865-992E-3971C805DD80}" type="slidenum">
              <a:rPr lang="en-US" smtClean="0"/>
              <a:t>14</a:t>
            </a:fld>
            <a:endParaRPr lang="en-US" dirty="0"/>
          </a:p>
        </p:txBody>
      </p:sp>
    </p:spTree>
    <p:extLst>
      <p:ext uri="{BB962C8B-B14F-4D97-AF65-F5344CB8AC3E}">
        <p14:creationId xmlns:p14="http://schemas.microsoft.com/office/powerpoint/2010/main" val="58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B55761-D6BC-447F-BB96-A363748B19F9}" type="datetime1">
              <a:rPr lang="en-US" smtClean="0"/>
              <a:t>6/14/2021</a:t>
            </a:fld>
            <a:endParaRPr lang="en-US" dirty="0"/>
          </a:p>
        </p:txBody>
      </p:sp>
      <p:sp>
        <p:nvSpPr>
          <p:cNvPr id="5" name="Footer Placeholder 4"/>
          <p:cNvSpPr>
            <a:spLocks noGrp="1"/>
          </p:cNvSpPr>
          <p:nvPr>
            <p:ph type="ftr" sz="quarter" idx="11"/>
          </p:nvPr>
        </p:nvSpPr>
        <p:spPr/>
        <p:txBody>
          <a:bodyPr/>
          <a:lstStyle/>
          <a:p>
            <a:r>
              <a:rPr lang="en-US" dirty="0" smtClean="0"/>
              <a:t>Sinhgad Institute of Technology, Lonavala</a:t>
            </a:r>
            <a:endParaRPr lang="en-US" dirty="0"/>
          </a:p>
        </p:txBody>
      </p:sp>
      <p:sp>
        <p:nvSpPr>
          <p:cNvPr id="6" name="Slide Number Placeholder 5"/>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341496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8B72BB-EBD7-42B1-9D60-24696CBA6BDF}" type="datetime1">
              <a:rPr lang="en-US" smtClean="0"/>
              <a:t>6/14/2021</a:t>
            </a:fld>
            <a:endParaRPr lang="en-US" dirty="0"/>
          </a:p>
        </p:txBody>
      </p:sp>
      <p:sp>
        <p:nvSpPr>
          <p:cNvPr id="5" name="Footer Placeholder 4"/>
          <p:cNvSpPr>
            <a:spLocks noGrp="1"/>
          </p:cNvSpPr>
          <p:nvPr>
            <p:ph type="ftr" sz="quarter" idx="11"/>
          </p:nvPr>
        </p:nvSpPr>
        <p:spPr/>
        <p:txBody>
          <a:bodyPr/>
          <a:lstStyle/>
          <a:p>
            <a:r>
              <a:rPr lang="en-US" dirty="0" smtClean="0"/>
              <a:t>Sinhgad Institute of Technology, Lonavala</a:t>
            </a:r>
            <a:endParaRPr lang="en-US" dirty="0"/>
          </a:p>
        </p:txBody>
      </p:sp>
      <p:sp>
        <p:nvSpPr>
          <p:cNvPr id="6" name="Slide Number Placeholder 5"/>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326315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DED48-EE1D-4572-9FD8-9BCE786385D4}" type="datetime1">
              <a:rPr lang="en-US" smtClean="0"/>
              <a:t>6/14/2021</a:t>
            </a:fld>
            <a:endParaRPr lang="en-US" dirty="0"/>
          </a:p>
        </p:txBody>
      </p:sp>
      <p:sp>
        <p:nvSpPr>
          <p:cNvPr id="5" name="Footer Placeholder 4"/>
          <p:cNvSpPr>
            <a:spLocks noGrp="1"/>
          </p:cNvSpPr>
          <p:nvPr>
            <p:ph type="ftr" sz="quarter" idx="11"/>
          </p:nvPr>
        </p:nvSpPr>
        <p:spPr/>
        <p:txBody>
          <a:bodyPr/>
          <a:lstStyle/>
          <a:p>
            <a:r>
              <a:rPr lang="en-US" dirty="0" smtClean="0"/>
              <a:t>Sinhgad Institute of Technology, Lonavala</a:t>
            </a:r>
            <a:endParaRPr lang="en-US" dirty="0"/>
          </a:p>
        </p:txBody>
      </p:sp>
      <p:sp>
        <p:nvSpPr>
          <p:cNvPr id="6" name="Slide Number Placeholder 5"/>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119123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6C33B-BC5A-4567-80BE-059BD7B1F22D}" type="datetime1">
              <a:rPr lang="en-US" smtClean="0"/>
              <a:t>6/14/2021</a:t>
            </a:fld>
            <a:endParaRPr lang="en-US" dirty="0"/>
          </a:p>
        </p:txBody>
      </p:sp>
      <p:sp>
        <p:nvSpPr>
          <p:cNvPr id="5" name="Footer Placeholder 4"/>
          <p:cNvSpPr>
            <a:spLocks noGrp="1"/>
          </p:cNvSpPr>
          <p:nvPr>
            <p:ph type="ftr" sz="quarter" idx="11"/>
          </p:nvPr>
        </p:nvSpPr>
        <p:spPr/>
        <p:txBody>
          <a:bodyPr/>
          <a:lstStyle/>
          <a:p>
            <a:r>
              <a:rPr lang="en-US" dirty="0" smtClean="0"/>
              <a:t>Sinhgad Institute of Technology, Lonavala</a:t>
            </a:r>
            <a:endParaRPr lang="en-US" dirty="0"/>
          </a:p>
        </p:txBody>
      </p:sp>
      <p:sp>
        <p:nvSpPr>
          <p:cNvPr id="6" name="Slide Number Placeholder 5"/>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182527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AA56C-659A-4A1B-9658-B6DACEE3ED90}" type="datetime1">
              <a:rPr lang="en-US" smtClean="0"/>
              <a:t>6/14/2021</a:t>
            </a:fld>
            <a:endParaRPr lang="en-US" dirty="0"/>
          </a:p>
        </p:txBody>
      </p:sp>
      <p:sp>
        <p:nvSpPr>
          <p:cNvPr id="5" name="Footer Placeholder 4"/>
          <p:cNvSpPr>
            <a:spLocks noGrp="1"/>
          </p:cNvSpPr>
          <p:nvPr>
            <p:ph type="ftr" sz="quarter" idx="11"/>
          </p:nvPr>
        </p:nvSpPr>
        <p:spPr/>
        <p:txBody>
          <a:bodyPr/>
          <a:lstStyle/>
          <a:p>
            <a:r>
              <a:rPr lang="en-US" dirty="0" smtClean="0"/>
              <a:t>Sinhgad Institute of Technology, Lonavala</a:t>
            </a:r>
            <a:endParaRPr lang="en-US" dirty="0"/>
          </a:p>
        </p:txBody>
      </p:sp>
      <p:sp>
        <p:nvSpPr>
          <p:cNvPr id="6" name="Slide Number Placeholder 5"/>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333148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8CE0FA-9D92-4A7B-9605-656E5A2A24AF}" type="datetime1">
              <a:rPr lang="en-US" smtClean="0"/>
              <a:t>6/14/2021</a:t>
            </a:fld>
            <a:endParaRPr lang="en-US" dirty="0"/>
          </a:p>
        </p:txBody>
      </p:sp>
      <p:sp>
        <p:nvSpPr>
          <p:cNvPr id="6" name="Footer Placeholder 5"/>
          <p:cNvSpPr>
            <a:spLocks noGrp="1"/>
          </p:cNvSpPr>
          <p:nvPr>
            <p:ph type="ftr" sz="quarter" idx="11"/>
          </p:nvPr>
        </p:nvSpPr>
        <p:spPr/>
        <p:txBody>
          <a:bodyPr/>
          <a:lstStyle/>
          <a:p>
            <a:r>
              <a:rPr lang="en-US" dirty="0" smtClean="0"/>
              <a:t>Sinhgad Institute of Technology, Lonavala</a:t>
            </a:r>
            <a:endParaRPr lang="en-US" dirty="0"/>
          </a:p>
        </p:txBody>
      </p:sp>
      <p:sp>
        <p:nvSpPr>
          <p:cNvPr id="7" name="Slide Number Placeholder 6"/>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6667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56B0D-4BDD-409F-B13B-90454ADB807B}" type="datetime1">
              <a:rPr lang="en-US" smtClean="0"/>
              <a:t>6/14/2021</a:t>
            </a:fld>
            <a:endParaRPr lang="en-US" dirty="0"/>
          </a:p>
        </p:txBody>
      </p:sp>
      <p:sp>
        <p:nvSpPr>
          <p:cNvPr id="8" name="Footer Placeholder 7"/>
          <p:cNvSpPr>
            <a:spLocks noGrp="1"/>
          </p:cNvSpPr>
          <p:nvPr>
            <p:ph type="ftr" sz="quarter" idx="11"/>
          </p:nvPr>
        </p:nvSpPr>
        <p:spPr/>
        <p:txBody>
          <a:bodyPr/>
          <a:lstStyle/>
          <a:p>
            <a:r>
              <a:rPr lang="en-US" dirty="0" smtClean="0"/>
              <a:t>Sinhgad Institute of Technology, Lonavala</a:t>
            </a:r>
            <a:endParaRPr lang="en-US" dirty="0"/>
          </a:p>
        </p:txBody>
      </p:sp>
      <p:sp>
        <p:nvSpPr>
          <p:cNvPr id="9" name="Slide Number Placeholder 8"/>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374455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C95174-6B56-4893-A40B-4B4B6BC42EF0}" type="datetime1">
              <a:rPr lang="en-US" smtClean="0"/>
              <a:t>6/14/2021</a:t>
            </a:fld>
            <a:endParaRPr lang="en-US" dirty="0"/>
          </a:p>
        </p:txBody>
      </p:sp>
      <p:sp>
        <p:nvSpPr>
          <p:cNvPr id="4" name="Footer Placeholder 3"/>
          <p:cNvSpPr>
            <a:spLocks noGrp="1"/>
          </p:cNvSpPr>
          <p:nvPr>
            <p:ph type="ftr" sz="quarter" idx="11"/>
          </p:nvPr>
        </p:nvSpPr>
        <p:spPr/>
        <p:txBody>
          <a:bodyPr/>
          <a:lstStyle/>
          <a:p>
            <a:r>
              <a:rPr lang="en-US" dirty="0" smtClean="0"/>
              <a:t>Sinhgad Institute of Technology, Lonavala</a:t>
            </a:r>
            <a:endParaRPr lang="en-US" dirty="0"/>
          </a:p>
        </p:txBody>
      </p:sp>
      <p:sp>
        <p:nvSpPr>
          <p:cNvPr id="5" name="Slide Number Placeholder 4"/>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392481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981A0-8F85-4F0A-89D5-C88546F385D4}" type="datetime1">
              <a:rPr lang="en-US" smtClean="0"/>
              <a:t>6/14/2021</a:t>
            </a:fld>
            <a:endParaRPr lang="en-US" dirty="0"/>
          </a:p>
        </p:txBody>
      </p:sp>
      <p:sp>
        <p:nvSpPr>
          <p:cNvPr id="3" name="Footer Placeholder 2"/>
          <p:cNvSpPr>
            <a:spLocks noGrp="1"/>
          </p:cNvSpPr>
          <p:nvPr>
            <p:ph type="ftr" sz="quarter" idx="11"/>
          </p:nvPr>
        </p:nvSpPr>
        <p:spPr/>
        <p:txBody>
          <a:bodyPr/>
          <a:lstStyle/>
          <a:p>
            <a:r>
              <a:rPr lang="en-US" dirty="0" smtClean="0"/>
              <a:t>Sinhgad Institute of Technology, Lonavala</a:t>
            </a:r>
            <a:endParaRPr lang="en-US" dirty="0"/>
          </a:p>
        </p:txBody>
      </p:sp>
      <p:sp>
        <p:nvSpPr>
          <p:cNvPr id="4" name="Slide Number Placeholder 3"/>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144301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A315A-2285-42AA-B737-3A98E59A1FEB}" type="datetime1">
              <a:rPr lang="en-US" smtClean="0"/>
              <a:t>6/14/2021</a:t>
            </a:fld>
            <a:endParaRPr lang="en-US" dirty="0"/>
          </a:p>
        </p:txBody>
      </p:sp>
      <p:sp>
        <p:nvSpPr>
          <p:cNvPr id="6" name="Footer Placeholder 5"/>
          <p:cNvSpPr>
            <a:spLocks noGrp="1"/>
          </p:cNvSpPr>
          <p:nvPr>
            <p:ph type="ftr" sz="quarter" idx="11"/>
          </p:nvPr>
        </p:nvSpPr>
        <p:spPr/>
        <p:txBody>
          <a:bodyPr/>
          <a:lstStyle/>
          <a:p>
            <a:r>
              <a:rPr lang="en-US" dirty="0" smtClean="0"/>
              <a:t>Sinhgad Institute of Technology, Lonavala</a:t>
            </a:r>
            <a:endParaRPr lang="en-US" dirty="0"/>
          </a:p>
        </p:txBody>
      </p:sp>
      <p:sp>
        <p:nvSpPr>
          <p:cNvPr id="7" name="Slide Number Placeholder 6"/>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24228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989C4E-F4A0-47E8-AEDE-F8408BDCE323}" type="datetime1">
              <a:rPr lang="en-US" smtClean="0"/>
              <a:t>6/14/2021</a:t>
            </a:fld>
            <a:endParaRPr lang="en-US" dirty="0"/>
          </a:p>
        </p:txBody>
      </p:sp>
      <p:sp>
        <p:nvSpPr>
          <p:cNvPr id="6" name="Footer Placeholder 5"/>
          <p:cNvSpPr>
            <a:spLocks noGrp="1"/>
          </p:cNvSpPr>
          <p:nvPr>
            <p:ph type="ftr" sz="quarter" idx="11"/>
          </p:nvPr>
        </p:nvSpPr>
        <p:spPr/>
        <p:txBody>
          <a:bodyPr/>
          <a:lstStyle/>
          <a:p>
            <a:r>
              <a:rPr lang="en-US" dirty="0" smtClean="0"/>
              <a:t>Sinhgad Institute of Technology, Lonavala</a:t>
            </a:r>
            <a:endParaRPr lang="en-US" dirty="0"/>
          </a:p>
        </p:txBody>
      </p:sp>
      <p:sp>
        <p:nvSpPr>
          <p:cNvPr id="7" name="Slide Number Placeholder 6"/>
          <p:cNvSpPr>
            <a:spLocks noGrp="1"/>
          </p:cNvSpPr>
          <p:nvPr>
            <p:ph type="sldNum" sz="quarter" idx="12"/>
          </p:nvPr>
        </p:nvSpPr>
        <p:spPr/>
        <p:txBody>
          <a:bodyPr/>
          <a:lstStyle/>
          <a:p>
            <a:fld id="{9FCBDDB1-E8FC-4514-BBCD-902E1823DD35}" type="slidenum">
              <a:rPr lang="en-US" smtClean="0"/>
              <a:t>‹#›</a:t>
            </a:fld>
            <a:endParaRPr lang="en-US" dirty="0"/>
          </a:p>
        </p:txBody>
      </p:sp>
    </p:spTree>
    <p:extLst>
      <p:ext uri="{BB962C8B-B14F-4D97-AF65-F5344CB8AC3E}">
        <p14:creationId xmlns:p14="http://schemas.microsoft.com/office/powerpoint/2010/main" val="152065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38B65-058D-4F9E-AF14-61BED3EC972B}" type="datetime1">
              <a:rPr lang="en-US" smtClean="0"/>
              <a:t>6/14/2021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Sinhgad Institute of Technology, Lonavala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BDDB1-E8FC-4514-BBCD-902E1823DD35}" type="slidenum">
              <a:rPr lang="en-US" smtClean="0"/>
              <a:t>‹#›</a:t>
            </a:fld>
            <a:endParaRPr lang="en-US" dirty="0"/>
          </a:p>
        </p:txBody>
      </p:sp>
    </p:spTree>
    <p:extLst>
      <p:ext uri="{BB962C8B-B14F-4D97-AF65-F5344CB8AC3E}">
        <p14:creationId xmlns:p14="http://schemas.microsoft.com/office/powerpoint/2010/main" val="347147818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616" y="279400"/>
            <a:ext cx="7438768" cy="1320800"/>
          </a:xfrm>
        </p:spPr>
        <p:txBody>
          <a:bodyPr>
            <a:normAutofit/>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Sinhgad Institute of Technology, Lonavala</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Department of Computer </a:t>
            </a:r>
            <a:r>
              <a:rPr lang="en-US" sz="2400" b="1" dirty="0" smtClean="0">
                <a:solidFill>
                  <a:schemeClr val="tx1"/>
                </a:solidFill>
                <a:latin typeface="Times New Roman" panose="02020603050405020304" pitchFamily="18" charset="0"/>
                <a:cs typeface="Times New Roman" panose="02020603050405020304" pitchFamily="18" charset="0"/>
              </a:rPr>
              <a:t>Engineering</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400050" lvl="1" indent="0" algn="ctr">
              <a:buNone/>
            </a:pPr>
            <a:r>
              <a:rPr lang="en-US" sz="2600" dirty="0">
                <a:solidFill>
                  <a:schemeClr val="tx1"/>
                </a:solidFill>
                <a:latin typeface="Times New Roman" panose="02020603050405020304" pitchFamily="18" charset="0"/>
                <a:cs typeface="Times New Roman" panose="02020603050405020304" pitchFamily="18" charset="0"/>
              </a:rPr>
              <a:t>LP </a:t>
            </a:r>
            <a:r>
              <a:rPr lang="en-US" sz="2600" dirty="0" smtClean="0">
                <a:solidFill>
                  <a:schemeClr val="tx1"/>
                </a:solidFill>
                <a:latin typeface="Times New Roman" panose="02020603050405020304" pitchFamily="18" charset="0"/>
                <a:cs typeface="Times New Roman" panose="02020603050405020304" pitchFamily="18" charset="0"/>
              </a:rPr>
              <a:t>-IV Mini Project </a:t>
            </a:r>
          </a:p>
          <a:p>
            <a:pPr marL="400050" lvl="1" indent="0" algn="ctr">
              <a:buNone/>
            </a:pPr>
            <a:r>
              <a:rPr lang="en-US" sz="2600" dirty="0">
                <a:solidFill>
                  <a:schemeClr val="tx1"/>
                </a:solidFill>
                <a:latin typeface="Times New Roman" panose="02020603050405020304" pitchFamily="18" charset="0"/>
                <a:cs typeface="Times New Roman" panose="02020603050405020304" pitchFamily="18" charset="0"/>
              </a:rPr>
              <a:t>o</a:t>
            </a:r>
            <a:r>
              <a:rPr lang="en-US" sz="2600" dirty="0" smtClean="0">
                <a:solidFill>
                  <a:schemeClr val="tx1"/>
                </a:solidFill>
                <a:latin typeface="Times New Roman" panose="02020603050405020304" pitchFamily="18" charset="0"/>
                <a:cs typeface="Times New Roman" panose="02020603050405020304" pitchFamily="18" charset="0"/>
              </a:rPr>
              <a:t>n </a:t>
            </a:r>
            <a:endParaRPr lang="en-US" sz="2600" dirty="0">
              <a:solidFill>
                <a:schemeClr val="tx1"/>
              </a:solidFill>
              <a:latin typeface="Times New Roman" panose="02020603050405020304" pitchFamily="18" charset="0"/>
              <a:cs typeface="Times New Roman" panose="02020603050405020304" pitchFamily="18" charset="0"/>
            </a:endParaRPr>
          </a:p>
          <a:p>
            <a:pPr marL="400050" lvl="1" indent="0" algn="ctr">
              <a:buNone/>
            </a:pPr>
            <a:r>
              <a:rPr lang="en-US" sz="2600" b="1" dirty="0" smtClean="0">
                <a:solidFill>
                  <a:schemeClr val="tx1"/>
                </a:solidFill>
                <a:latin typeface="Times New Roman" panose="02020603050405020304" pitchFamily="18" charset="0"/>
                <a:cs typeface="Times New Roman" panose="02020603050405020304" pitchFamily="18" charset="0"/>
              </a:rPr>
              <a:t>Form Data Encryption using </a:t>
            </a:r>
          </a:p>
          <a:p>
            <a:pPr marL="400050" lvl="1" indent="0" algn="ctr">
              <a:buNone/>
            </a:pPr>
            <a:r>
              <a:rPr lang="en-US" sz="2600" b="1" dirty="0" smtClean="0">
                <a:latin typeface="Times New Roman" panose="02020603050405020304" pitchFamily="18" charset="0"/>
                <a:cs typeface="Times New Roman" panose="02020603050405020304" pitchFamily="18" charset="0"/>
              </a:rPr>
              <a:t>Cloud Computing</a:t>
            </a:r>
            <a:endParaRPr lang="en-US" sz="2600" b="1" dirty="0">
              <a:solidFill>
                <a:schemeClr val="tx1"/>
              </a:solidFill>
              <a:latin typeface="Times New Roman" panose="02020603050405020304" pitchFamily="18" charset="0"/>
              <a:cs typeface="Times New Roman" panose="02020603050405020304" pitchFamily="18" charset="0"/>
            </a:endParaRPr>
          </a:p>
          <a:p>
            <a:pPr marL="400050" lvl="1" indent="0">
              <a:buNone/>
            </a:pPr>
            <a:r>
              <a:rPr lang="en-US" sz="2600" dirty="0">
                <a:solidFill>
                  <a:schemeClr val="tx1"/>
                </a:solidFill>
                <a:latin typeface="Times New Roman" panose="02020603050405020304" pitchFamily="18" charset="0"/>
                <a:cs typeface="Times New Roman" panose="02020603050405020304" pitchFamily="18" charset="0"/>
              </a:rPr>
              <a:t>                      </a:t>
            </a:r>
            <a:endParaRPr lang="en-US" sz="2600" dirty="0" smtClean="0">
              <a:solidFill>
                <a:schemeClr val="tx1"/>
              </a:solidFill>
              <a:latin typeface="Times New Roman" panose="02020603050405020304" pitchFamily="18" charset="0"/>
              <a:cs typeface="Times New Roman" panose="02020603050405020304" pitchFamily="18" charset="0"/>
            </a:endParaRPr>
          </a:p>
          <a:p>
            <a:pPr marL="400050" lvl="1" indent="0">
              <a:buNone/>
            </a:pPr>
            <a:endParaRPr lang="en-US" sz="2600" dirty="0" smtClean="0">
              <a:solidFill>
                <a:schemeClr val="tx1"/>
              </a:solidFill>
              <a:latin typeface="Times New Roman" panose="02020603050405020304" pitchFamily="18" charset="0"/>
              <a:cs typeface="Times New Roman" panose="02020603050405020304" pitchFamily="18" charset="0"/>
            </a:endParaRPr>
          </a:p>
          <a:p>
            <a:pPr marL="400050" lvl="1" indent="0">
              <a:buNone/>
            </a:pPr>
            <a:endParaRPr lang="en-US" sz="2600" dirty="0">
              <a:solidFill>
                <a:schemeClr val="tx1"/>
              </a:solidFill>
              <a:latin typeface="Times New Roman" panose="02020603050405020304" pitchFamily="18" charset="0"/>
              <a:cs typeface="Times New Roman" panose="02020603050405020304" pitchFamily="18" charset="0"/>
            </a:endParaRPr>
          </a:p>
          <a:p>
            <a:pPr marL="400050" lvl="1" indent="0" algn="ctr">
              <a:buNone/>
            </a:pPr>
            <a:r>
              <a:rPr lang="en-US" sz="26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300" dirty="0" smtClean="0">
                <a:solidFill>
                  <a:schemeClr val="tx1"/>
                </a:solidFill>
                <a:latin typeface="Times New Roman" panose="02020603050405020304" pitchFamily="18" charset="0"/>
                <a:cs typeface="Times New Roman" panose="02020603050405020304" pitchFamily="18" charset="0"/>
              </a:rPr>
              <a:t>Presented by-</a:t>
            </a:r>
          </a:p>
          <a:p>
            <a:pPr marL="400050" lvl="1" indent="0" algn="ctr">
              <a:buNone/>
            </a:pPr>
            <a:r>
              <a:rPr lang="en-US" sz="2300" b="1" dirty="0" smtClean="0">
                <a:solidFill>
                  <a:schemeClr val="tx1"/>
                </a:solidFill>
                <a:latin typeface="Times New Roman" panose="02020603050405020304" pitchFamily="18" charset="0"/>
                <a:cs typeface="Times New Roman" panose="02020603050405020304" pitchFamily="18" charset="0"/>
              </a:rPr>
              <a:t>					Shyam Bodke(BCC55)</a:t>
            </a:r>
          </a:p>
          <a:p>
            <a:pPr marL="400050" lvl="1" indent="0" algn="ctr">
              <a:buNone/>
            </a:pPr>
            <a:r>
              <a:rPr lang="en-US" sz="2300" b="1" dirty="0" smtClean="0">
                <a:solidFill>
                  <a:schemeClr val="tx1"/>
                </a:solidFill>
                <a:latin typeface="Times New Roman" panose="02020603050405020304" pitchFamily="18" charset="0"/>
                <a:cs typeface="Times New Roman" panose="02020603050405020304" pitchFamily="18" charset="0"/>
              </a:rPr>
              <a:t>                                     	</a:t>
            </a:r>
            <a:r>
              <a:rPr lang="en-US" sz="2300" b="1" dirty="0">
                <a:solidFill>
                  <a:schemeClr val="tx1"/>
                </a:solidFill>
                <a:latin typeface="Times New Roman" panose="02020603050405020304" pitchFamily="18" charset="0"/>
                <a:cs typeface="Times New Roman" panose="02020603050405020304" pitchFamily="18" charset="0"/>
              </a:rPr>
              <a:t>	</a:t>
            </a:r>
            <a:r>
              <a:rPr lang="en-US" sz="2300" b="1" dirty="0" smtClean="0">
                <a:solidFill>
                  <a:schemeClr val="tx1"/>
                </a:solidFill>
                <a:latin typeface="Times New Roman" panose="02020603050405020304" pitchFamily="18" charset="0"/>
                <a:cs typeface="Times New Roman" panose="02020603050405020304" pitchFamily="18" charset="0"/>
              </a:rPr>
              <a:t>Ajinkya Mistry(BCC51)</a:t>
            </a:r>
          </a:p>
          <a:p>
            <a:pPr marL="0" indent="0" algn="just">
              <a:buNone/>
            </a:pP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FCBDDB1-E8FC-4514-BBCD-902E1823DD35}"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type="subTitle" idx="1"/>
          </p:nvPr>
        </p:nvSpPr>
        <p:spPr>
          <a:xfrm>
            <a:off x="685800" y="860425"/>
            <a:ext cx="7772400" cy="5784216"/>
          </a:xfrm>
        </p:spPr>
        <p:txBody>
          <a:bodyPr>
            <a:noAutofit/>
          </a:bodyPr>
          <a:lstStyle/>
          <a:p>
            <a:pPr marL="342900" indent="-342900" algn="l">
              <a:buFont typeface="Arial" panose="020B0604020202020204" pitchFamily="34" charset="0"/>
              <a:buChar char="•"/>
            </a:pPr>
            <a:r>
              <a:rPr lang="en-US" sz="2400" dirty="0">
                <a:solidFill>
                  <a:schemeClr val="tx1"/>
                </a:solidFill>
              </a:rPr>
              <a:t>For Two way encryption and decryption in PHP depends on encryption key and initialization vector. If we have lost this two key then we cannot decrypt encrypted string. So string encryption is depends on this two keys. Main implementation consists of simple Insert, Update, Delete and Select data example by using PHP script with Ajax jQuery. </a:t>
            </a: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First </a:t>
            </a:r>
            <a:r>
              <a:rPr lang="en-US" sz="2400" dirty="0">
                <a:solidFill>
                  <a:schemeClr val="tx1"/>
                </a:solidFill>
              </a:rPr>
              <a:t>we will fetch encrypted data from Mysql table and convert into normal string and display on web page in jQuery Data tables. After this we will Insert form data into Mysql table. So for this we will encrypt form data and insert into Mysql table. Then after we want to update, so update first we want to fetch single user encrypted data and decrypt and display in form field. For this all crud operation we have use PHP Script with Ajax Jquery.</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9FCBDDB1-E8FC-4514-BBCD-902E1823DD35}" type="slidenum">
              <a:rPr lang="en-US" smtClean="0"/>
              <a:t>10</a:t>
            </a:fld>
            <a:endParaRPr lang="en-US" dirty="0"/>
          </a:p>
        </p:txBody>
      </p:sp>
    </p:spTree>
    <p:extLst>
      <p:ext uri="{BB962C8B-B14F-4D97-AF65-F5344CB8AC3E}">
        <p14:creationId xmlns:p14="http://schemas.microsoft.com/office/powerpoint/2010/main" val="4273605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073785"/>
          </a:xfrm>
        </p:spPr>
        <p:txBody>
          <a:bodyPr/>
          <a:lstStyle/>
          <a:p>
            <a:r>
              <a:rPr lang="en-US" dirty="0" smtClean="0"/>
              <a:t>Results</a:t>
            </a:r>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3842" b="10976"/>
          <a:stretch/>
        </p:blipFill>
        <p:spPr>
          <a:xfrm>
            <a:off x="685801" y="943429"/>
            <a:ext cx="7772400" cy="5689600"/>
          </a:xfrm>
          <a:prstGeom prst="rect">
            <a:avLst/>
          </a:prstGeom>
        </p:spPr>
      </p:pic>
      <p:sp>
        <p:nvSpPr>
          <p:cNvPr id="12" name="Slide Number Placeholder 11"/>
          <p:cNvSpPr>
            <a:spLocks noGrp="1"/>
          </p:cNvSpPr>
          <p:nvPr>
            <p:ph type="sldNum" sz="quarter" idx="12"/>
          </p:nvPr>
        </p:nvSpPr>
        <p:spPr/>
        <p:txBody>
          <a:bodyPr/>
          <a:lstStyle/>
          <a:p>
            <a:fld id="{9FCBDDB1-E8FC-4514-BBCD-902E1823DD35}" type="slidenum">
              <a:rPr lang="en-US" smtClean="0"/>
              <a:t>11</a:t>
            </a:fld>
            <a:endParaRPr lang="en-US" dirty="0"/>
          </a:p>
        </p:txBody>
      </p:sp>
    </p:spTree>
    <p:extLst>
      <p:ext uri="{BB962C8B-B14F-4D97-AF65-F5344CB8AC3E}">
        <p14:creationId xmlns:p14="http://schemas.microsoft.com/office/powerpoint/2010/main" val="3604472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3712" b="5543"/>
          <a:stretch/>
        </p:blipFill>
        <p:spPr>
          <a:xfrm>
            <a:off x="555171" y="528740"/>
            <a:ext cx="7772400" cy="5422118"/>
          </a:xfrm>
          <a:prstGeom prst="rect">
            <a:avLst/>
          </a:prstGeom>
        </p:spPr>
      </p:pic>
      <p:sp>
        <p:nvSpPr>
          <p:cNvPr id="10" name="Slide Number Placeholder 9"/>
          <p:cNvSpPr>
            <a:spLocks noGrp="1"/>
          </p:cNvSpPr>
          <p:nvPr>
            <p:ph type="sldNum" sz="quarter" idx="12"/>
          </p:nvPr>
        </p:nvSpPr>
        <p:spPr/>
        <p:txBody>
          <a:bodyPr/>
          <a:lstStyle/>
          <a:p>
            <a:fld id="{9FCBDDB1-E8FC-4514-BBCD-902E1823DD35}" type="slidenum">
              <a:rPr lang="en-US" smtClean="0"/>
              <a:t>12</a:t>
            </a:fld>
            <a:endParaRPr lang="en-US" dirty="0"/>
          </a:p>
        </p:txBody>
      </p:sp>
    </p:spTree>
    <p:extLst>
      <p:ext uri="{BB962C8B-B14F-4D97-AF65-F5344CB8AC3E}">
        <p14:creationId xmlns:p14="http://schemas.microsoft.com/office/powerpoint/2010/main" val="4204236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430" b="5542"/>
          <a:stretch/>
        </p:blipFill>
        <p:spPr>
          <a:xfrm>
            <a:off x="671285" y="441652"/>
            <a:ext cx="7772400" cy="5306003"/>
          </a:xfrm>
          <a:prstGeom prst="rect">
            <a:avLst/>
          </a:prstGeom>
        </p:spPr>
      </p:pic>
      <p:sp>
        <p:nvSpPr>
          <p:cNvPr id="10" name="Slide Number Placeholder 9"/>
          <p:cNvSpPr>
            <a:spLocks noGrp="1"/>
          </p:cNvSpPr>
          <p:nvPr>
            <p:ph type="sldNum" sz="quarter" idx="12"/>
          </p:nvPr>
        </p:nvSpPr>
        <p:spPr/>
        <p:txBody>
          <a:bodyPr/>
          <a:lstStyle/>
          <a:p>
            <a:fld id="{9FCBDDB1-E8FC-4514-BBCD-902E1823DD35}" type="slidenum">
              <a:rPr lang="en-US" smtClean="0"/>
              <a:t>13</a:t>
            </a:fld>
            <a:endParaRPr lang="en-US" dirty="0"/>
          </a:p>
        </p:txBody>
      </p:sp>
    </p:spTree>
    <p:extLst>
      <p:ext uri="{BB962C8B-B14F-4D97-AF65-F5344CB8AC3E}">
        <p14:creationId xmlns:p14="http://schemas.microsoft.com/office/powerpoint/2010/main" val="404659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3430" b="3848"/>
          <a:stretch/>
        </p:blipFill>
        <p:spPr>
          <a:xfrm>
            <a:off x="700314" y="449670"/>
            <a:ext cx="7772400" cy="5312501"/>
          </a:xfrm>
          <a:prstGeom prst="rect">
            <a:avLst/>
          </a:prstGeom>
        </p:spPr>
      </p:pic>
      <p:sp>
        <p:nvSpPr>
          <p:cNvPr id="10" name="Slide Number Placeholder 9"/>
          <p:cNvSpPr>
            <a:spLocks noGrp="1"/>
          </p:cNvSpPr>
          <p:nvPr>
            <p:ph type="sldNum" sz="quarter" idx="12"/>
          </p:nvPr>
        </p:nvSpPr>
        <p:spPr/>
        <p:txBody>
          <a:bodyPr/>
          <a:lstStyle/>
          <a:p>
            <a:fld id="{9FCBDDB1-E8FC-4514-BBCD-902E1823DD35}" type="slidenum">
              <a:rPr lang="en-US" smtClean="0"/>
              <a:t>14</a:t>
            </a:fld>
            <a:endParaRPr lang="en-US" dirty="0"/>
          </a:p>
        </p:txBody>
      </p:sp>
    </p:spTree>
    <p:extLst>
      <p:ext uri="{BB962C8B-B14F-4D97-AF65-F5344CB8AC3E}">
        <p14:creationId xmlns:p14="http://schemas.microsoft.com/office/powerpoint/2010/main" val="1315975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073785"/>
          </a:xfrm>
        </p:spPr>
        <p:txBody>
          <a:bodyPr/>
          <a:lstStyle/>
          <a:p>
            <a:r>
              <a:rPr lang="en-US" dirty="0" smtClean="0"/>
              <a:t>Applications</a:t>
            </a:r>
            <a:endParaRPr lang="en-IN" dirty="0"/>
          </a:p>
        </p:txBody>
      </p:sp>
      <p:sp>
        <p:nvSpPr>
          <p:cNvPr id="7" name="Subtitle 2"/>
          <p:cNvSpPr>
            <a:spLocks noGrp="1"/>
          </p:cNvSpPr>
          <p:nvPr>
            <p:ph type="subTitle" idx="1"/>
          </p:nvPr>
        </p:nvSpPr>
        <p:spPr>
          <a:xfrm>
            <a:off x="685800" y="903693"/>
            <a:ext cx="7772400" cy="5714821"/>
          </a:xfrm>
        </p:spPr>
        <p:txBody>
          <a:bodyPr>
            <a:noAutofit/>
          </a:bodyPr>
          <a:lstStyle/>
          <a:p>
            <a:pPr marL="342900" indent="-342900" algn="l">
              <a:buFont typeface="Arial" panose="020B0604020202020204" pitchFamily="34" charset="0"/>
              <a:buChar char="•"/>
            </a:pPr>
            <a:r>
              <a:rPr lang="en-US" sz="2400" dirty="0">
                <a:solidFill>
                  <a:schemeClr val="tx1"/>
                </a:solidFill>
              </a:rPr>
              <a:t>Cybercriminals are always on the prowl, looking for weak links to break and crack. How can users, especially in this increasingly connected world, have complete assurance that their data is safe, wherever it may be located?</a:t>
            </a:r>
          </a:p>
          <a:p>
            <a:pPr marL="342900" indent="-342900" algn="l">
              <a:buFont typeface="Arial" panose="020B0604020202020204" pitchFamily="34" charset="0"/>
              <a:buChar char="•"/>
            </a:pPr>
            <a:r>
              <a:rPr lang="en-US" sz="2400" dirty="0" smtClean="0">
                <a:solidFill>
                  <a:schemeClr val="tx1"/>
                </a:solidFill>
              </a:rPr>
              <a:t>Encryption </a:t>
            </a:r>
            <a:r>
              <a:rPr lang="en-US" sz="2400" dirty="0">
                <a:solidFill>
                  <a:schemeClr val="tx1"/>
                </a:solidFill>
              </a:rPr>
              <a:t>is one of the most common ways to protect sensitive data. Encryption works by taking plain text and converting it into cipher text, which is made up of seemingly random characters. Only those who have the special key can decrypt it. AES uses symmetric key encryption, which involves the use of only one secret key to cipher and decipher information.</a:t>
            </a:r>
          </a:p>
          <a:p>
            <a:pPr marL="342900" indent="-342900" algn="l">
              <a:buFont typeface="Arial" panose="020B0604020202020204" pitchFamily="34" charset="0"/>
              <a:buChar char="•"/>
            </a:pPr>
            <a:r>
              <a:rPr lang="en-US" sz="2400" dirty="0" smtClean="0">
                <a:solidFill>
                  <a:schemeClr val="tx1"/>
                </a:solidFill>
              </a:rPr>
              <a:t>Lot of newbie programmers simply store their data in string format which is not advisable. So, We can expand this project to various applications which rely on data heavily to protect user privacy and prevent security lapses.</a:t>
            </a:r>
            <a:r>
              <a:rPr lang="en-US" sz="2400" dirty="0">
                <a:solidFill>
                  <a:schemeClr val="tx1"/>
                </a:solidFill>
              </a:rPr>
              <a:t/>
            </a:r>
            <a:br>
              <a:rPr lang="en-US" sz="2400" dirty="0">
                <a:solidFill>
                  <a:schemeClr val="tx1"/>
                </a:solidFill>
              </a:rPr>
            </a:b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9FCBDDB1-E8FC-4514-BBCD-902E1823DD35}" type="slidenum">
              <a:rPr lang="en-US" smtClean="0"/>
              <a:t>15</a:t>
            </a:fld>
            <a:endParaRPr lang="en-US" dirty="0"/>
          </a:p>
        </p:txBody>
      </p:sp>
    </p:spTree>
    <p:extLst>
      <p:ext uri="{BB962C8B-B14F-4D97-AF65-F5344CB8AC3E}">
        <p14:creationId xmlns:p14="http://schemas.microsoft.com/office/powerpoint/2010/main" val="2088448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5428"/>
            <a:ext cx="7772400" cy="1073785"/>
          </a:xfrm>
        </p:spPr>
        <p:txBody>
          <a:bodyPr/>
          <a:lstStyle/>
          <a:p>
            <a:r>
              <a:rPr lang="en-US" dirty="0" smtClean="0"/>
              <a:t>Conclusion</a:t>
            </a:r>
            <a:endParaRPr lang="en-IN" dirty="0"/>
          </a:p>
        </p:txBody>
      </p:sp>
      <p:sp>
        <p:nvSpPr>
          <p:cNvPr id="7" name="Subtitle 2"/>
          <p:cNvSpPr>
            <a:spLocks noGrp="1"/>
          </p:cNvSpPr>
          <p:nvPr>
            <p:ph type="subTitle" idx="1"/>
          </p:nvPr>
        </p:nvSpPr>
        <p:spPr>
          <a:xfrm>
            <a:off x="685800" y="1789065"/>
            <a:ext cx="7772400" cy="3798935"/>
          </a:xfrm>
        </p:spPr>
        <p:txBody>
          <a:bodyPr>
            <a:noAutofit/>
          </a:bodyPr>
          <a:lstStyle/>
          <a:p>
            <a:pPr marL="342900" indent="-342900" algn="l">
              <a:buFont typeface="Arial" panose="020B0604020202020204" pitchFamily="34" charset="0"/>
              <a:buChar char="•"/>
            </a:pPr>
            <a:r>
              <a:rPr lang="en-US" sz="2400" dirty="0" smtClean="0">
                <a:solidFill>
                  <a:schemeClr val="tx1"/>
                </a:solidFill>
              </a:rPr>
              <a:t>We implemented two way form data encryption and decryption using web technologies PHP,AJAX etc. by AES.</a:t>
            </a:r>
            <a:r>
              <a:rPr lang="en-US" sz="2400" dirty="0">
                <a:solidFill>
                  <a:schemeClr val="tx1"/>
                </a:solidFill>
              </a:rPr>
              <a:t/>
            </a:r>
            <a:br>
              <a:rPr lang="en-US" sz="2400" dirty="0">
                <a:solidFill>
                  <a:schemeClr val="tx1"/>
                </a:solidFill>
              </a:rPr>
            </a:br>
            <a:endParaRPr lang="en-US" sz="2400" dirty="0" smtClean="0">
              <a:solidFill>
                <a:schemeClr val="tx1"/>
              </a:solidFill>
            </a:endParaRPr>
          </a:p>
          <a:p>
            <a:pPr marL="342900" indent="-342900" algn="l">
              <a:buFont typeface="Arial" panose="020B0604020202020204" pitchFamily="34" charset="0"/>
              <a:buChar char="•"/>
            </a:pPr>
            <a:r>
              <a:rPr lang="en-US" sz="2400" dirty="0" smtClean="0">
                <a:solidFill>
                  <a:schemeClr val="tx1"/>
                </a:solidFill>
              </a:rPr>
              <a:t>Also Deployed it to Heroku Cloud Architecture.</a:t>
            </a:r>
          </a:p>
        </p:txBody>
      </p:sp>
      <p:sp>
        <p:nvSpPr>
          <p:cNvPr id="5" name="Slide Number Placeholder 4"/>
          <p:cNvSpPr>
            <a:spLocks noGrp="1"/>
          </p:cNvSpPr>
          <p:nvPr>
            <p:ph type="sldNum" sz="quarter" idx="12"/>
          </p:nvPr>
        </p:nvSpPr>
        <p:spPr/>
        <p:txBody>
          <a:bodyPr/>
          <a:lstStyle/>
          <a:p>
            <a:fld id="{9FCBDDB1-E8FC-4514-BBCD-902E1823DD35}" type="slidenum">
              <a:rPr lang="en-US" smtClean="0"/>
              <a:t>16</a:t>
            </a:fld>
            <a:endParaRPr lang="en-US" dirty="0"/>
          </a:p>
        </p:txBody>
      </p:sp>
    </p:spTree>
    <p:extLst>
      <p:ext uri="{BB962C8B-B14F-4D97-AF65-F5344CB8AC3E}">
        <p14:creationId xmlns:p14="http://schemas.microsoft.com/office/powerpoint/2010/main" val="586653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s 6"/>
          <p:cNvSpPr/>
          <p:nvPr/>
        </p:nvSpPr>
        <p:spPr>
          <a:xfrm>
            <a:off x="942460" y="2562900"/>
            <a:ext cx="7008415" cy="1200329"/>
          </a:xfrm>
          <a:prstGeom prst="rect">
            <a:avLst/>
          </a:prstGeom>
          <a:noFill/>
          <a:ln>
            <a:noFill/>
          </a:ln>
          <a:extLst>
            <a:ext uri="{909E8E84-426E-40DD-AFC4-6F175D3DCCD1}">
              <a14:hiddenFill xmlns:a14="http://schemas.microsoft.com/office/drawing/2010/main">
                <a:solidFill>
                  <a:schemeClr val="bg2"/>
                </a:solidFill>
              </a14:hiddenFill>
            </a:ext>
          </a:extLst>
        </p:spPr>
        <p:txBody>
          <a:bodyPr wrap="square" rtlCol="0" anchor="t">
            <a:spAutoFit/>
          </a:bodyPr>
          <a:lstStyle/>
          <a:p>
            <a:pPr algn="ctr"/>
            <a:r>
              <a:rPr lang="en-US" altLang="zh-CN" sz="7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altLang="zh-CN" sz="7200" b="1" dirty="0">
              <a:ln w="12700">
                <a:solidFill>
                  <a:schemeClr val="accent1"/>
                </a:solidFill>
                <a:prstDash val="solid"/>
              </a:ln>
              <a:solidFill>
                <a:schemeClr val="accent4">
                  <a:lumMod val="75000"/>
                </a:schemeClr>
              </a:solid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lstStyle/>
          <a:p>
            <a:fld id="{9FCBDDB1-E8FC-4514-BBCD-902E1823DD35}" type="slidenum">
              <a:rPr lang="en-US" smtClean="0"/>
              <a:t>17</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0237" y="1216025"/>
            <a:ext cx="6346825" cy="3880485"/>
          </a:xfrm>
        </p:spPr>
        <p:txBody>
          <a:bodyPr>
            <a:normAutofit/>
          </a:bodyPr>
          <a:lstStyle/>
          <a:p>
            <a:pPr marL="0" indent="0">
              <a:buNone/>
            </a:pPr>
            <a:r>
              <a:rPr lang="en-US" dirty="0"/>
              <a:t>    </a:t>
            </a:r>
          </a:p>
        </p:txBody>
      </p:sp>
      <p:sp>
        <p:nvSpPr>
          <p:cNvPr id="7" name="Slide Number Placeholder 6"/>
          <p:cNvSpPr>
            <a:spLocks noGrp="1"/>
          </p:cNvSpPr>
          <p:nvPr>
            <p:ph type="sldNum" sz="quarter" idx="12"/>
          </p:nvPr>
        </p:nvSpPr>
        <p:spPr/>
        <p:txBody>
          <a:bodyPr/>
          <a:lstStyle/>
          <a:p>
            <a:fld id="{9FCBDDB1-E8FC-4514-BBCD-902E1823DD35}" type="slidenum">
              <a:rPr lang="en-US" smtClean="0"/>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62182988"/>
              </p:ext>
            </p:extLst>
          </p:nvPr>
        </p:nvGraphicFramePr>
        <p:xfrm>
          <a:off x="783771" y="630646"/>
          <a:ext cx="7576458" cy="5991980"/>
        </p:xfrm>
        <a:graphic>
          <a:graphicData uri="http://schemas.openxmlformats.org/drawingml/2006/table">
            <a:tbl>
              <a:tblPr firstRow="1" bandRow="1">
                <a:tableStyleId>{21E4AEA4-8DFA-4A89-87EB-49C32662AFE0}</a:tableStyleId>
              </a:tblPr>
              <a:tblGrid>
                <a:gridCol w="5790579">
                  <a:extLst>
                    <a:ext uri="{9D8B030D-6E8A-4147-A177-3AD203B41FA5}">
                      <a16:colId xmlns:a16="http://schemas.microsoft.com/office/drawing/2014/main" val="3027635047"/>
                    </a:ext>
                  </a:extLst>
                </a:gridCol>
                <a:gridCol w="1785879">
                  <a:extLst>
                    <a:ext uri="{9D8B030D-6E8A-4147-A177-3AD203B41FA5}">
                      <a16:colId xmlns:a16="http://schemas.microsoft.com/office/drawing/2014/main" val="1253530576"/>
                    </a:ext>
                  </a:extLst>
                </a:gridCol>
              </a:tblGrid>
              <a:tr h="599198">
                <a:tc>
                  <a:txBody>
                    <a:bodyPr/>
                    <a:lstStyle/>
                    <a:p>
                      <a:pPr algn="ctr"/>
                      <a:r>
                        <a:rPr lang="en-US" dirty="0" smtClean="0"/>
                        <a:t>Topics</a:t>
                      </a:r>
                      <a:endParaRPr lang="en-IN" dirty="0"/>
                    </a:p>
                  </a:txBody>
                  <a:tcPr/>
                </a:tc>
                <a:tc>
                  <a:txBody>
                    <a:bodyPr/>
                    <a:lstStyle/>
                    <a:p>
                      <a:pPr algn="ctr"/>
                      <a:r>
                        <a:rPr lang="en-US" dirty="0" smtClean="0"/>
                        <a:t>Page</a:t>
                      </a:r>
                      <a:r>
                        <a:rPr lang="en-US" baseline="0" dirty="0" smtClean="0"/>
                        <a:t> No.</a:t>
                      </a:r>
                      <a:endParaRPr lang="en-IN" dirty="0"/>
                    </a:p>
                  </a:txBody>
                  <a:tcPr/>
                </a:tc>
                <a:extLst>
                  <a:ext uri="{0D108BD9-81ED-4DB2-BD59-A6C34878D82A}">
                    <a16:rowId xmlns:a16="http://schemas.microsoft.com/office/drawing/2014/main" val="2806044041"/>
                  </a:ext>
                </a:extLst>
              </a:tr>
              <a:tr h="599198">
                <a:tc>
                  <a:txBody>
                    <a:bodyPr/>
                    <a:lstStyle/>
                    <a:p>
                      <a:pPr algn="ctr"/>
                      <a:r>
                        <a:rPr lang="en-US" dirty="0" smtClean="0"/>
                        <a:t>Introduction</a:t>
                      </a:r>
                      <a:endParaRPr lang="en-IN" dirty="0"/>
                    </a:p>
                  </a:txBody>
                  <a:tcPr/>
                </a:tc>
                <a:tc>
                  <a:txBody>
                    <a:bodyPr/>
                    <a:lstStyle/>
                    <a:p>
                      <a:pPr algn="ctr"/>
                      <a:r>
                        <a:rPr lang="en-US" dirty="0" smtClean="0"/>
                        <a:t>3</a:t>
                      </a:r>
                      <a:endParaRPr lang="en-IN" dirty="0"/>
                    </a:p>
                  </a:txBody>
                  <a:tcPr/>
                </a:tc>
                <a:extLst>
                  <a:ext uri="{0D108BD9-81ED-4DB2-BD59-A6C34878D82A}">
                    <a16:rowId xmlns:a16="http://schemas.microsoft.com/office/drawing/2014/main" val="1258895414"/>
                  </a:ext>
                </a:extLst>
              </a:tr>
              <a:tr h="599198">
                <a:tc>
                  <a:txBody>
                    <a:bodyPr/>
                    <a:lstStyle/>
                    <a:p>
                      <a:pPr algn="ctr"/>
                      <a:r>
                        <a:rPr lang="en-US" dirty="0" smtClean="0"/>
                        <a:t>Objectives</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632791071"/>
                  </a:ext>
                </a:extLst>
              </a:tr>
              <a:tr h="599198">
                <a:tc>
                  <a:txBody>
                    <a:bodyPr/>
                    <a:lstStyle/>
                    <a:p>
                      <a:pPr algn="ctr"/>
                      <a:r>
                        <a:rPr lang="en-US" dirty="0" smtClean="0"/>
                        <a:t>Methodology </a:t>
                      </a:r>
                      <a:endParaRPr lang="en-IN" dirty="0"/>
                    </a:p>
                  </a:txBody>
                  <a:tcPr/>
                </a:tc>
                <a:tc>
                  <a:txBody>
                    <a:bodyPr/>
                    <a:lstStyle/>
                    <a:p>
                      <a:pPr algn="ctr"/>
                      <a:r>
                        <a:rPr lang="en-US" dirty="0" smtClean="0"/>
                        <a:t>5</a:t>
                      </a:r>
                      <a:endParaRPr lang="en-IN" dirty="0"/>
                    </a:p>
                  </a:txBody>
                  <a:tcPr/>
                </a:tc>
                <a:extLst>
                  <a:ext uri="{0D108BD9-81ED-4DB2-BD59-A6C34878D82A}">
                    <a16:rowId xmlns:a16="http://schemas.microsoft.com/office/drawing/2014/main" val="3040190094"/>
                  </a:ext>
                </a:extLst>
              </a:tr>
              <a:tr h="599198">
                <a:tc>
                  <a:txBody>
                    <a:bodyPr/>
                    <a:lstStyle/>
                    <a:p>
                      <a:pPr algn="ctr"/>
                      <a:r>
                        <a:rPr lang="en-US" dirty="0" smtClean="0"/>
                        <a:t>Architecture </a:t>
                      </a:r>
                      <a:endParaRPr lang="en-IN" dirty="0"/>
                    </a:p>
                  </a:txBody>
                  <a:tcPr/>
                </a:tc>
                <a:tc>
                  <a:txBody>
                    <a:bodyPr/>
                    <a:lstStyle/>
                    <a:p>
                      <a:pPr algn="ctr"/>
                      <a:r>
                        <a:rPr lang="en-US" dirty="0" smtClean="0"/>
                        <a:t>6</a:t>
                      </a:r>
                      <a:endParaRPr lang="en-IN" dirty="0"/>
                    </a:p>
                  </a:txBody>
                  <a:tcPr/>
                </a:tc>
                <a:extLst>
                  <a:ext uri="{0D108BD9-81ED-4DB2-BD59-A6C34878D82A}">
                    <a16:rowId xmlns:a16="http://schemas.microsoft.com/office/drawing/2014/main" val="205164844"/>
                  </a:ext>
                </a:extLst>
              </a:tr>
              <a:tr h="599198">
                <a:tc>
                  <a:txBody>
                    <a:bodyPr/>
                    <a:lstStyle/>
                    <a:p>
                      <a:pPr algn="ctr"/>
                      <a:r>
                        <a:rPr lang="en-US" dirty="0" smtClean="0"/>
                        <a:t>Data structure and Algorithm</a:t>
                      </a:r>
                      <a:endParaRPr lang="en-IN" dirty="0"/>
                    </a:p>
                  </a:txBody>
                  <a:tcPr/>
                </a:tc>
                <a:tc>
                  <a:txBody>
                    <a:bodyPr/>
                    <a:lstStyle/>
                    <a:p>
                      <a:pPr algn="ctr"/>
                      <a:r>
                        <a:rPr lang="en-US" dirty="0" smtClean="0"/>
                        <a:t>8</a:t>
                      </a:r>
                      <a:endParaRPr lang="en-IN" dirty="0"/>
                    </a:p>
                  </a:txBody>
                  <a:tcPr/>
                </a:tc>
                <a:extLst>
                  <a:ext uri="{0D108BD9-81ED-4DB2-BD59-A6C34878D82A}">
                    <a16:rowId xmlns:a16="http://schemas.microsoft.com/office/drawing/2014/main" val="676312002"/>
                  </a:ext>
                </a:extLst>
              </a:tr>
              <a:tr h="599198">
                <a:tc>
                  <a:txBody>
                    <a:bodyPr/>
                    <a:lstStyle/>
                    <a:p>
                      <a:pPr algn="ctr"/>
                      <a:r>
                        <a:rPr lang="en-US" dirty="0" smtClean="0"/>
                        <a:t>Implementation </a:t>
                      </a:r>
                      <a:endParaRPr lang="en-IN" dirty="0"/>
                    </a:p>
                  </a:txBody>
                  <a:tcPr/>
                </a:tc>
                <a:tc>
                  <a:txBody>
                    <a:bodyPr/>
                    <a:lstStyle/>
                    <a:p>
                      <a:pPr algn="ctr"/>
                      <a:r>
                        <a:rPr lang="en-US" dirty="0" smtClean="0"/>
                        <a:t>9</a:t>
                      </a:r>
                      <a:endParaRPr lang="en-IN" dirty="0"/>
                    </a:p>
                  </a:txBody>
                  <a:tcPr/>
                </a:tc>
                <a:extLst>
                  <a:ext uri="{0D108BD9-81ED-4DB2-BD59-A6C34878D82A}">
                    <a16:rowId xmlns:a16="http://schemas.microsoft.com/office/drawing/2014/main" val="2764054794"/>
                  </a:ext>
                </a:extLst>
              </a:tr>
              <a:tr h="599198">
                <a:tc>
                  <a:txBody>
                    <a:bodyPr/>
                    <a:lstStyle/>
                    <a:p>
                      <a:pPr algn="ctr"/>
                      <a:r>
                        <a:rPr lang="en-US" dirty="0" smtClean="0"/>
                        <a:t>Results</a:t>
                      </a:r>
                      <a:endParaRPr lang="en-IN" dirty="0"/>
                    </a:p>
                  </a:txBody>
                  <a:tcPr/>
                </a:tc>
                <a:tc>
                  <a:txBody>
                    <a:bodyPr/>
                    <a:lstStyle/>
                    <a:p>
                      <a:pPr algn="ctr"/>
                      <a:r>
                        <a:rPr lang="en-US" dirty="0" smtClean="0"/>
                        <a:t>11</a:t>
                      </a:r>
                      <a:endParaRPr lang="en-IN" dirty="0"/>
                    </a:p>
                  </a:txBody>
                  <a:tcPr/>
                </a:tc>
                <a:extLst>
                  <a:ext uri="{0D108BD9-81ED-4DB2-BD59-A6C34878D82A}">
                    <a16:rowId xmlns:a16="http://schemas.microsoft.com/office/drawing/2014/main" val="2473435656"/>
                  </a:ext>
                </a:extLst>
              </a:tr>
              <a:tr h="599198">
                <a:tc>
                  <a:txBody>
                    <a:bodyPr/>
                    <a:lstStyle/>
                    <a:p>
                      <a:pPr algn="ctr"/>
                      <a:r>
                        <a:rPr lang="en-US" dirty="0" smtClean="0"/>
                        <a:t>Applications</a:t>
                      </a:r>
                      <a:endParaRPr lang="en-IN" dirty="0"/>
                    </a:p>
                  </a:txBody>
                  <a:tcPr/>
                </a:tc>
                <a:tc>
                  <a:txBody>
                    <a:bodyPr/>
                    <a:lstStyle/>
                    <a:p>
                      <a:pPr algn="ctr"/>
                      <a:r>
                        <a:rPr lang="en-US" dirty="0" smtClean="0"/>
                        <a:t>15</a:t>
                      </a:r>
                      <a:endParaRPr lang="en-IN" dirty="0"/>
                    </a:p>
                  </a:txBody>
                  <a:tcPr/>
                </a:tc>
                <a:extLst>
                  <a:ext uri="{0D108BD9-81ED-4DB2-BD59-A6C34878D82A}">
                    <a16:rowId xmlns:a16="http://schemas.microsoft.com/office/drawing/2014/main" val="1326431553"/>
                  </a:ext>
                </a:extLst>
              </a:tr>
              <a:tr h="599198">
                <a:tc>
                  <a:txBody>
                    <a:bodyPr/>
                    <a:lstStyle/>
                    <a:p>
                      <a:pPr algn="ctr"/>
                      <a:r>
                        <a:rPr lang="en-US" dirty="0" smtClean="0"/>
                        <a:t>Conclusion</a:t>
                      </a:r>
                      <a:endParaRPr lang="en-IN" dirty="0"/>
                    </a:p>
                  </a:txBody>
                  <a:tcPr/>
                </a:tc>
                <a:tc>
                  <a:txBody>
                    <a:bodyPr/>
                    <a:lstStyle/>
                    <a:p>
                      <a:pPr algn="ctr"/>
                      <a:r>
                        <a:rPr lang="en-US" dirty="0" smtClean="0"/>
                        <a:t>16</a:t>
                      </a:r>
                      <a:endParaRPr lang="en-IN" dirty="0"/>
                    </a:p>
                  </a:txBody>
                  <a:tcPr/>
                </a:tc>
                <a:extLst>
                  <a:ext uri="{0D108BD9-81ED-4DB2-BD59-A6C34878D82A}">
                    <a16:rowId xmlns:a16="http://schemas.microsoft.com/office/drawing/2014/main" val="4257779636"/>
                  </a:ext>
                </a:extLst>
              </a:tr>
            </a:tbl>
          </a:graphicData>
        </a:graphic>
      </p:graphicFrame>
      <p:sp>
        <p:nvSpPr>
          <p:cNvPr id="11" name="TextBox 10"/>
          <p:cNvSpPr txBox="1"/>
          <p:nvPr/>
        </p:nvSpPr>
        <p:spPr>
          <a:xfrm>
            <a:off x="4023516" y="45871"/>
            <a:ext cx="1096967" cy="584775"/>
          </a:xfrm>
          <a:prstGeom prst="rect">
            <a:avLst/>
          </a:prstGeom>
          <a:noFill/>
        </p:spPr>
        <p:txBody>
          <a:bodyPr wrap="none" rtlCol="0">
            <a:spAutoFit/>
          </a:bodyPr>
          <a:lstStyle/>
          <a:p>
            <a:r>
              <a:rPr lang="en-US" sz="3200" dirty="0" smtClean="0">
                <a:solidFill>
                  <a:prstClr val="black"/>
                </a:solidFill>
                <a:ea typeface="+mj-ea"/>
                <a:cs typeface="+mj-cs"/>
              </a:rPr>
              <a:t>Index</a:t>
            </a:r>
            <a:endParaRPr lang="en-IN"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841828"/>
          </a:xfrm>
        </p:spPr>
        <p:txBody>
          <a:bodyPr/>
          <a:lstStyle/>
          <a:p>
            <a:r>
              <a:rPr lang="en-US" dirty="0" smtClean="0"/>
              <a:t>Introduction</a:t>
            </a:r>
            <a:endParaRPr lang="en-IN" dirty="0"/>
          </a:p>
        </p:txBody>
      </p:sp>
      <p:sp>
        <p:nvSpPr>
          <p:cNvPr id="3" name="Subtitle 2"/>
          <p:cNvSpPr>
            <a:spLocks noGrp="1"/>
          </p:cNvSpPr>
          <p:nvPr>
            <p:ph type="subTitle" idx="1"/>
          </p:nvPr>
        </p:nvSpPr>
        <p:spPr>
          <a:xfrm>
            <a:off x="685800" y="711200"/>
            <a:ext cx="7772400" cy="6019347"/>
          </a:xfrm>
        </p:spPr>
        <p:txBody>
          <a:bodyPr>
            <a:noAutofit/>
          </a:bodyPr>
          <a:lstStyle/>
          <a:p>
            <a:r>
              <a:rPr lang="en-US" sz="2400" b="1" dirty="0">
                <a:solidFill>
                  <a:schemeClr val="tx1"/>
                </a:solidFill>
              </a:rPr>
              <a:t>E</a:t>
            </a:r>
            <a:r>
              <a:rPr lang="en-US" sz="2400" dirty="0" smtClean="0">
                <a:solidFill>
                  <a:schemeClr val="tx1"/>
                </a:solidFill>
              </a:rPr>
              <a:t>xponential growth in technology made computation easy and cheap which in return increase rate of data generation. Storage and managing this huge data requires a lot of resourses which are expensive and can not be brought by small sacale companies or indivisuals. This problem is solved by invention of cloud computing which allows companies or any indivisuals to buy service‘s they want by paying a fees according to usage.This makes whole process of setting up and manging resources.</a:t>
            </a:r>
          </a:p>
          <a:p>
            <a:r>
              <a:rPr lang="en-US" sz="2400" dirty="0" smtClean="0">
                <a:solidFill>
                  <a:schemeClr val="tx1"/>
                </a:solidFill>
              </a:rPr>
              <a:t>But this this huge data should be secure and easily accessible too. Traditional ways exposes data stored in server to the persons who are in authorization to manage the database,which violets the data privacy policy.</a:t>
            </a:r>
          </a:p>
          <a:p>
            <a:r>
              <a:rPr lang="en-US" sz="2400" dirty="0" smtClean="0">
                <a:solidFill>
                  <a:schemeClr val="tx1"/>
                </a:solidFill>
              </a:rPr>
              <a:t>To solve this problem we came up with the idea of encoding data before saving on database server and decode it to authorize user only.</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9FCBDDB1-E8FC-4514-BBCD-902E1823DD35}" type="slidenum">
              <a:rPr lang="en-US" smtClean="0"/>
              <a:t>3</a:t>
            </a:fld>
            <a:endParaRPr lang="en-US" dirty="0"/>
          </a:p>
        </p:txBody>
      </p:sp>
    </p:spTree>
    <p:extLst>
      <p:ext uri="{BB962C8B-B14F-4D97-AF65-F5344CB8AC3E}">
        <p14:creationId xmlns:p14="http://schemas.microsoft.com/office/powerpoint/2010/main" val="174772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Objectives</a:t>
            </a:r>
            <a:endParaRPr lang="en-IN" dirty="0"/>
          </a:p>
        </p:txBody>
      </p:sp>
      <p:sp>
        <p:nvSpPr>
          <p:cNvPr id="3" name="Subtitle 2"/>
          <p:cNvSpPr>
            <a:spLocks noGrp="1"/>
          </p:cNvSpPr>
          <p:nvPr>
            <p:ph type="subTitle" idx="1"/>
          </p:nvPr>
        </p:nvSpPr>
        <p:spPr>
          <a:xfrm>
            <a:off x="685800" y="2414905"/>
            <a:ext cx="7772400" cy="1958976"/>
          </a:xfrm>
        </p:spPr>
        <p:txBody>
          <a:bodyPr>
            <a:normAutofit/>
          </a:bodyPr>
          <a:lstStyle/>
          <a:p>
            <a:r>
              <a:rPr lang="en-US" sz="2400" dirty="0" smtClean="0">
                <a:solidFill>
                  <a:schemeClr val="tx1"/>
                </a:solidFill>
              </a:rPr>
              <a:t>Develop an app to encode data before saving on database server and decode it to authorize user only.</a:t>
            </a:r>
            <a:endParaRPr lang="en-US" sz="2400" dirty="0">
              <a:solidFill>
                <a:schemeClr val="tx1"/>
              </a:solidFill>
            </a:endParaRPr>
          </a:p>
        </p:txBody>
      </p:sp>
      <p:sp>
        <p:nvSpPr>
          <p:cNvPr id="7" name="Slide Number Placeholder 6"/>
          <p:cNvSpPr>
            <a:spLocks noGrp="1"/>
          </p:cNvSpPr>
          <p:nvPr>
            <p:ph type="sldNum" sz="quarter" idx="12"/>
          </p:nvPr>
        </p:nvSpPr>
        <p:spPr/>
        <p:txBody>
          <a:bodyPr/>
          <a:lstStyle/>
          <a:p>
            <a:fld id="{9FCBDDB1-E8FC-4514-BBCD-902E1823DD35}" type="slidenum">
              <a:rPr lang="en-US" smtClean="0"/>
              <a:t>4</a:t>
            </a:fld>
            <a:endParaRPr lang="en-US" dirty="0"/>
          </a:p>
        </p:txBody>
      </p:sp>
    </p:spTree>
    <p:extLst>
      <p:ext uri="{BB962C8B-B14F-4D97-AF65-F5344CB8AC3E}">
        <p14:creationId xmlns:p14="http://schemas.microsoft.com/office/powerpoint/2010/main" val="1679908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Methodology </a:t>
            </a:r>
            <a:endParaRPr lang="en-IN" dirty="0"/>
          </a:p>
        </p:txBody>
      </p:sp>
      <p:sp>
        <p:nvSpPr>
          <p:cNvPr id="3" name="Subtitle 2"/>
          <p:cNvSpPr>
            <a:spLocks noGrp="1"/>
          </p:cNvSpPr>
          <p:nvPr>
            <p:ph type="subTitle" idx="1"/>
          </p:nvPr>
        </p:nvSpPr>
        <p:spPr>
          <a:xfrm>
            <a:off x="685800" y="1241424"/>
            <a:ext cx="7772400" cy="4001135"/>
          </a:xfrm>
        </p:spPr>
        <p:txBody>
          <a:bodyPr>
            <a:normAutofit fontScale="92500" lnSpcReduction="10000"/>
          </a:bodyPr>
          <a:lstStyle/>
          <a:p>
            <a:r>
              <a:rPr lang="en-US" dirty="0">
                <a:solidFill>
                  <a:schemeClr val="tx1"/>
                </a:solidFill>
              </a:rPr>
              <a:t>W</a:t>
            </a:r>
            <a:r>
              <a:rPr lang="en-US" dirty="0" smtClean="0">
                <a:solidFill>
                  <a:schemeClr val="tx1"/>
                </a:solidFill>
              </a:rPr>
              <a:t>e </a:t>
            </a:r>
            <a:r>
              <a:rPr lang="en-US" dirty="0">
                <a:solidFill>
                  <a:schemeClr val="tx1"/>
                </a:solidFill>
              </a:rPr>
              <a:t>will encryt form data using PHP code and then after we will store into Mysql </a:t>
            </a:r>
            <a:r>
              <a:rPr lang="en-US" dirty="0" smtClean="0">
                <a:solidFill>
                  <a:schemeClr val="tx1"/>
                </a:solidFill>
              </a:rPr>
              <a:t>table. When we want to show data to user </a:t>
            </a:r>
            <a:r>
              <a:rPr lang="en-US" dirty="0">
                <a:solidFill>
                  <a:schemeClr val="tx1"/>
                </a:solidFill>
              </a:rPr>
              <a:t>at that time we will decrypt that encrypted string by using PHP script and display on web </a:t>
            </a:r>
            <a:r>
              <a:rPr lang="en-US" dirty="0" smtClean="0">
                <a:solidFill>
                  <a:schemeClr val="tx1"/>
                </a:solidFill>
              </a:rPr>
              <a:t>page.</a:t>
            </a:r>
          </a:p>
          <a:p>
            <a:r>
              <a:rPr lang="en-US" dirty="0">
                <a:solidFill>
                  <a:schemeClr val="tx1"/>
                </a:solidFill>
              </a:rPr>
              <a:t>So, it is called two way encrypt and decrpt string using PHP script. For encryption and decryption string in PHP we have </a:t>
            </a:r>
            <a:r>
              <a:rPr lang="en-US" dirty="0" smtClean="0">
                <a:solidFill>
                  <a:schemeClr val="tx1"/>
                </a:solidFill>
              </a:rPr>
              <a:t>used popular AES-256 alogorithm.</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9FCBDDB1-E8FC-4514-BBCD-902E1823DD35}" type="slidenum">
              <a:rPr lang="en-US" smtClean="0"/>
              <a:t>5</a:t>
            </a:fld>
            <a:endParaRPr lang="en-US" dirty="0"/>
          </a:p>
        </p:txBody>
      </p:sp>
    </p:spTree>
    <p:extLst>
      <p:ext uri="{BB962C8B-B14F-4D97-AF65-F5344CB8AC3E}">
        <p14:creationId xmlns:p14="http://schemas.microsoft.com/office/powerpoint/2010/main" val="145203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Architecture </a:t>
            </a:r>
            <a:endParaRPr lang="en-IN" dirty="0"/>
          </a:p>
        </p:txBody>
      </p:sp>
      <p:sp>
        <p:nvSpPr>
          <p:cNvPr id="5" name="TextBox 4"/>
          <p:cNvSpPr txBox="1"/>
          <p:nvPr/>
        </p:nvSpPr>
        <p:spPr>
          <a:xfrm>
            <a:off x="4070099" y="5630029"/>
            <a:ext cx="1003801" cy="369332"/>
          </a:xfrm>
          <a:prstGeom prst="rect">
            <a:avLst/>
          </a:prstGeom>
          <a:noFill/>
        </p:spPr>
        <p:txBody>
          <a:bodyPr wrap="none" rtlCol="0">
            <a:spAutoFit/>
          </a:bodyPr>
          <a:lstStyle/>
          <a:p>
            <a:r>
              <a:rPr lang="en-US" dirty="0" smtClean="0"/>
              <a:t>Fig No. 1</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6" y="1892677"/>
            <a:ext cx="7743825" cy="3314700"/>
          </a:xfrm>
          <a:prstGeom prst="rect">
            <a:avLst/>
          </a:prstGeom>
        </p:spPr>
      </p:pic>
      <p:sp>
        <p:nvSpPr>
          <p:cNvPr id="9" name="Slide Number Placeholder 8"/>
          <p:cNvSpPr>
            <a:spLocks noGrp="1"/>
          </p:cNvSpPr>
          <p:nvPr>
            <p:ph type="sldNum" sz="quarter" idx="12"/>
          </p:nvPr>
        </p:nvSpPr>
        <p:spPr/>
        <p:txBody>
          <a:bodyPr/>
          <a:lstStyle/>
          <a:p>
            <a:fld id="{9FCBDDB1-E8FC-4514-BBCD-902E1823DD35}" type="slidenum">
              <a:rPr lang="en-US" smtClean="0"/>
              <a:t>6</a:t>
            </a:fld>
            <a:endParaRPr lang="en-US" dirty="0"/>
          </a:p>
        </p:txBody>
      </p:sp>
    </p:spTree>
    <p:extLst>
      <p:ext uri="{BB962C8B-B14F-4D97-AF65-F5344CB8AC3E}">
        <p14:creationId xmlns:p14="http://schemas.microsoft.com/office/powerpoint/2010/main" val="72449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 </a:t>
            </a:r>
            <a:endParaRPr lang="en-IN" dirty="0"/>
          </a:p>
        </p:txBody>
      </p:sp>
      <p:sp>
        <p:nvSpPr>
          <p:cNvPr id="5" name="TextBox 4"/>
          <p:cNvSpPr txBox="1"/>
          <p:nvPr/>
        </p:nvSpPr>
        <p:spPr>
          <a:xfrm>
            <a:off x="4070099" y="5630029"/>
            <a:ext cx="1003801" cy="369332"/>
          </a:xfrm>
          <a:prstGeom prst="rect">
            <a:avLst/>
          </a:prstGeom>
          <a:noFill/>
        </p:spPr>
        <p:txBody>
          <a:bodyPr wrap="none" rtlCol="0">
            <a:spAutoFit/>
          </a:bodyPr>
          <a:lstStyle/>
          <a:p>
            <a:r>
              <a:rPr lang="en-US" dirty="0" smtClean="0"/>
              <a:t>Fig No. 2</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39" y="1706880"/>
            <a:ext cx="8275320" cy="3444240"/>
          </a:xfrm>
          <a:prstGeom prst="rect">
            <a:avLst/>
          </a:prstGeom>
        </p:spPr>
      </p:pic>
      <p:sp>
        <p:nvSpPr>
          <p:cNvPr id="9" name="Slide Number Placeholder 8"/>
          <p:cNvSpPr>
            <a:spLocks noGrp="1"/>
          </p:cNvSpPr>
          <p:nvPr>
            <p:ph type="sldNum" sz="quarter" idx="12"/>
          </p:nvPr>
        </p:nvSpPr>
        <p:spPr/>
        <p:txBody>
          <a:bodyPr/>
          <a:lstStyle/>
          <a:p>
            <a:fld id="{9FCBDDB1-E8FC-4514-BBCD-902E1823DD35}" type="slidenum">
              <a:rPr lang="en-US" smtClean="0"/>
              <a:t>7</a:t>
            </a:fld>
            <a:endParaRPr lang="en-US" dirty="0"/>
          </a:p>
        </p:txBody>
      </p:sp>
    </p:spTree>
    <p:extLst>
      <p:ext uri="{BB962C8B-B14F-4D97-AF65-F5344CB8AC3E}">
        <p14:creationId xmlns:p14="http://schemas.microsoft.com/office/powerpoint/2010/main" val="184891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Data Structure And Algorithm Used </a:t>
            </a:r>
            <a:endParaRPr lang="en-IN" dirty="0"/>
          </a:p>
        </p:txBody>
      </p:sp>
      <p:sp>
        <p:nvSpPr>
          <p:cNvPr id="7" name="Subtitle 2"/>
          <p:cNvSpPr>
            <a:spLocks noGrp="1"/>
          </p:cNvSpPr>
          <p:nvPr>
            <p:ph type="subTitle" idx="1"/>
          </p:nvPr>
        </p:nvSpPr>
        <p:spPr>
          <a:xfrm>
            <a:off x="685800" y="1470025"/>
            <a:ext cx="7772400" cy="4946016"/>
          </a:xfrm>
        </p:spPr>
        <p:txBody>
          <a:bodyPr>
            <a:noAutofit/>
          </a:bodyPr>
          <a:lstStyle/>
          <a:p>
            <a:pPr marL="342900" indent="-342900">
              <a:buFont typeface="Arial" panose="020B0604020202020204" pitchFamily="34" charset="0"/>
              <a:buChar char="•"/>
            </a:pPr>
            <a:r>
              <a:rPr lang="en-US" sz="2400" dirty="0" smtClean="0">
                <a:solidFill>
                  <a:schemeClr val="tx1"/>
                </a:solidFill>
              </a:rPr>
              <a:t>Data Structure :- Basic Data Types such as array, int,string etc.</a:t>
            </a:r>
          </a:p>
          <a:p>
            <a:pPr marL="342900" indent="-342900">
              <a:buFont typeface="Arial" panose="020B0604020202020204" pitchFamily="34" charset="0"/>
              <a:buChar char="•"/>
            </a:pPr>
            <a:r>
              <a:rPr lang="en-US" sz="2400" dirty="0" smtClean="0">
                <a:solidFill>
                  <a:schemeClr val="tx1"/>
                </a:solidFill>
              </a:rPr>
              <a:t>Algorithm :- AES-256 .</a:t>
            </a:r>
            <a:r>
              <a:rPr lang="en-US" sz="2400" dirty="0"/>
              <a:t> </a:t>
            </a:r>
            <a:r>
              <a:rPr lang="en-US" sz="2400" dirty="0">
                <a:solidFill>
                  <a:schemeClr val="tx1"/>
                </a:solidFill>
              </a:rPr>
              <a:t>AES-256, which has a key length of 256 bits, supports the largest bit size and is practically unbreakable by brute force based on current computing power, making it the strongest encryption </a:t>
            </a:r>
            <a:r>
              <a:rPr lang="en-US" sz="2400" dirty="0" smtClean="0">
                <a:solidFill>
                  <a:schemeClr val="tx1"/>
                </a:solidFill>
              </a:rPr>
              <a:t>standard.</a:t>
            </a:r>
            <a:r>
              <a:rPr lang="en-US" sz="2400" dirty="0"/>
              <a:t> </a:t>
            </a:r>
            <a:r>
              <a:rPr lang="en-US" sz="2400" dirty="0">
                <a:solidFill>
                  <a:schemeClr val="tx1"/>
                </a:solidFill>
              </a:rPr>
              <a:t>Encryption is one of the most common ways to protect sensitive data. Encryption works by taking plain text and converting it into cipher text, which is made up of seemingly random characters. Only those who have the special key can decrypt it. AES uses symmetric key encryption, which involves the use of only one secret key to cipher and decipher information.</a:t>
            </a:r>
          </a:p>
          <a:p>
            <a:r>
              <a:rPr lang="en-US" sz="2400" dirty="0"/>
              <a:t/>
            </a:r>
            <a:br>
              <a:rPr lang="en-US" sz="2400" dirty="0"/>
            </a:br>
            <a:endParaRPr lang="en-US" sz="2400" dirty="0">
              <a:solidFill>
                <a:schemeClr val="tx1"/>
              </a:solidFill>
            </a:endParaRPr>
          </a:p>
        </p:txBody>
      </p:sp>
      <p:sp>
        <p:nvSpPr>
          <p:cNvPr id="8" name="Slide Number Placeholder 7"/>
          <p:cNvSpPr>
            <a:spLocks noGrp="1"/>
          </p:cNvSpPr>
          <p:nvPr>
            <p:ph type="sldNum" sz="quarter" idx="12"/>
          </p:nvPr>
        </p:nvSpPr>
        <p:spPr/>
        <p:txBody>
          <a:bodyPr/>
          <a:lstStyle/>
          <a:p>
            <a:fld id="{9FCBDDB1-E8FC-4514-BBCD-902E1823DD35}" type="slidenum">
              <a:rPr lang="en-US" smtClean="0"/>
              <a:t>8</a:t>
            </a:fld>
            <a:endParaRPr lang="en-US" dirty="0"/>
          </a:p>
        </p:txBody>
      </p:sp>
    </p:spTree>
    <p:extLst>
      <p:ext uri="{BB962C8B-B14F-4D97-AF65-F5344CB8AC3E}">
        <p14:creationId xmlns:p14="http://schemas.microsoft.com/office/powerpoint/2010/main" val="334696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073785"/>
          </a:xfrm>
        </p:spPr>
        <p:txBody>
          <a:bodyPr/>
          <a:lstStyle/>
          <a:p>
            <a:r>
              <a:rPr lang="en-US" dirty="0" smtClean="0"/>
              <a:t>Implementation </a:t>
            </a:r>
            <a:endParaRPr lang="en-IN" dirty="0"/>
          </a:p>
        </p:txBody>
      </p:sp>
      <p:sp>
        <p:nvSpPr>
          <p:cNvPr id="7" name="Subtitle 2"/>
          <p:cNvSpPr>
            <a:spLocks noGrp="1"/>
          </p:cNvSpPr>
          <p:nvPr>
            <p:ph type="subTitle" idx="1"/>
          </p:nvPr>
        </p:nvSpPr>
        <p:spPr>
          <a:xfrm>
            <a:off x="685800" y="1019809"/>
            <a:ext cx="7772400" cy="5784216"/>
          </a:xfrm>
        </p:spPr>
        <p:txBody>
          <a:bodyPr>
            <a:noAutofit/>
          </a:bodyPr>
          <a:lstStyle/>
          <a:p>
            <a:pPr marL="342900" indent="-342900" algn="l">
              <a:buFont typeface="Arial" panose="020B0604020202020204" pitchFamily="34" charset="0"/>
              <a:buChar char="•"/>
            </a:pPr>
            <a:r>
              <a:rPr lang="en-US" sz="2400" dirty="0" smtClean="0">
                <a:solidFill>
                  <a:schemeClr val="tx1"/>
                </a:solidFill>
              </a:rPr>
              <a:t>We implemented </a:t>
            </a:r>
            <a:r>
              <a:rPr lang="en-US" sz="2400" dirty="0">
                <a:solidFill>
                  <a:schemeClr val="tx1"/>
                </a:solidFill>
              </a:rPr>
              <a:t>two way encryption and decryption of Encrypted string. That means once we will store form data in encrypted form and then after </a:t>
            </a:r>
            <a:r>
              <a:rPr lang="en-US" sz="2400" dirty="0" smtClean="0">
                <a:solidFill>
                  <a:schemeClr val="tx1"/>
                </a:solidFill>
              </a:rPr>
              <a:t>whenever we </a:t>
            </a:r>
            <a:r>
              <a:rPr lang="en-US" sz="2400" dirty="0">
                <a:solidFill>
                  <a:schemeClr val="tx1"/>
                </a:solidFill>
              </a:rPr>
              <a:t>want to display that encrypted string on their original </a:t>
            </a:r>
            <a:r>
              <a:rPr lang="en-US" sz="2400" dirty="0" smtClean="0">
                <a:solidFill>
                  <a:schemeClr val="tx1"/>
                </a:solidFill>
              </a:rPr>
              <a:t>format at </a:t>
            </a:r>
            <a:r>
              <a:rPr lang="en-US" sz="2400" dirty="0">
                <a:solidFill>
                  <a:schemeClr val="tx1"/>
                </a:solidFill>
              </a:rPr>
              <a:t>that time we will decrypt that encrypted string by using PHP script and display on web page. </a:t>
            </a:r>
            <a:r>
              <a:rPr lang="en-US" sz="2400" dirty="0" smtClean="0">
                <a:solidFill>
                  <a:schemeClr val="tx1"/>
                </a:solidFill>
              </a:rPr>
              <a:t>For </a:t>
            </a:r>
            <a:r>
              <a:rPr lang="en-US" sz="2400" dirty="0">
                <a:solidFill>
                  <a:schemeClr val="tx1"/>
                </a:solidFill>
              </a:rPr>
              <a:t>encryption and decryption string in PHP we have use different PHP encrypt method like AES-256-CBC</a:t>
            </a:r>
            <a:r>
              <a:rPr lang="en-US" sz="2400" dirty="0" smtClean="0">
                <a:solidFill>
                  <a:schemeClr val="tx1"/>
                </a:solidFill>
              </a:rPr>
              <a:t>. </a:t>
            </a:r>
            <a:r>
              <a:rPr lang="en-US" sz="2400" dirty="0">
                <a:solidFill>
                  <a:schemeClr val="tx1"/>
                </a:solidFill>
              </a:rPr>
              <a:t>We have also use PHP hash() function for make encrypted </a:t>
            </a:r>
            <a:r>
              <a:rPr lang="en-US" sz="2400" dirty="0" smtClean="0">
                <a:solidFill>
                  <a:schemeClr val="tx1"/>
                </a:solidFill>
              </a:rPr>
              <a:t>string.</a:t>
            </a:r>
          </a:p>
          <a:p>
            <a:pPr marL="342900" indent="-342900" algn="l">
              <a:buFont typeface="Arial" panose="020B0604020202020204" pitchFamily="34" charset="0"/>
              <a:buChar char="•"/>
            </a:pPr>
            <a:r>
              <a:rPr lang="en-US" sz="2400" dirty="0" smtClean="0">
                <a:solidFill>
                  <a:schemeClr val="tx1"/>
                </a:solidFill>
              </a:rPr>
              <a:t>We </a:t>
            </a:r>
            <a:r>
              <a:rPr lang="en-US" sz="2400" dirty="0">
                <a:solidFill>
                  <a:schemeClr val="tx1"/>
                </a:solidFill>
              </a:rPr>
              <a:t>have also use different PHP function like openssl_encrypt() function for convert string to encrypted form and after this we have use base64_encode(). By using this both function we can encrypt string. For decrypt string we have use base64_decode() function and openssl_decrypt() function for decrypt encryted string. </a:t>
            </a:r>
            <a:br>
              <a:rPr lang="en-US" sz="2400" dirty="0">
                <a:solidFill>
                  <a:schemeClr val="tx1"/>
                </a:solidFill>
              </a:rPr>
            </a:b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9FCBDDB1-E8FC-4514-BBCD-902E1823DD35}" type="slidenum">
              <a:rPr lang="en-US" smtClean="0"/>
              <a:t>9</a:t>
            </a:fld>
            <a:endParaRPr lang="en-US" dirty="0"/>
          </a:p>
        </p:txBody>
      </p:sp>
    </p:spTree>
    <p:extLst>
      <p:ext uri="{BB962C8B-B14F-4D97-AF65-F5344CB8AC3E}">
        <p14:creationId xmlns:p14="http://schemas.microsoft.com/office/powerpoint/2010/main" val="3103733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221</TotalTime>
  <Words>907</Words>
  <Application>Microsoft Office PowerPoint</Application>
  <PresentationFormat>On-screen Show (4:3)</PresentationFormat>
  <Paragraphs>87</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宋体</vt:lpstr>
      <vt:lpstr>Arial</vt:lpstr>
      <vt:lpstr>Calibri</vt:lpstr>
      <vt:lpstr>Times New Roman</vt:lpstr>
      <vt:lpstr>Office Theme</vt:lpstr>
      <vt:lpstr>Sinhgad Institute of Technology, Lonavala Department of Computer Engineering</vt:lpstr>
      <vt:lpstr>PowerPoint Presentation</vt:lpstr>
      <vt:lpstr>Introduction</vt:lpstr>
      <vt:lpstr>Objectives</vt:lpstr>
      <vt:lpstr>Methodology </vt:lpstr>
      <vt:lpstr>Architecture </vt:lpstr>
      <vt:lpstr> </vt:lpstr>
      <vt:lpstr>Data Structure And Algorithm Used </vt:lpstr>
      <vt:lpstr>Implementation </vt:lpstr>
      <vt:lpstr>PowerPoint Presentation</vt:lpstr>
      <vt:lpstr>Results</vt:lpstr>
      <vt:lpstr>PowerPoint Presentation</vt:lpstr>
      <vt:lpstr>PowerPoint Presentation</vt:lpstr>
      <vt:lpstr>PowerPoint Presentation</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rijvikmu28@gmail.com</dc:creator>
  <cp:lastModifiedBy>Cracked</cp:lastModifiedBy>
  <cp:revision>45</cp:revision>
  <dcterms:created xsi:type="dcterms:W3CDTF">2019-11-13T06:27:00Z</dcterms:created>
  <dcterms:modified xsi:type="dcterms:W3CDTF">2021-06-14T18:22:13Z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