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</p:sldIdLst>
  <p:sldSz cy="6858000" cx="12192000"/>
  <p:notesSz cx="6858000" cy="9144000"/>
  <p:embeddedFontLst>
    <p:embeddedFont>
      <p:font typeface="Poppins"/>
      <p:regular r:id="rId220"/>
      <p:bold r:id="rId221"/>
      <p:italic r:id="rId222"/>
      <p:boldItalic r:id="rId223"/>
    </p:embeddedFont>
    <p:embeddedFont>
      <p:font typeface="Poppins Light"/>
      <p:regular r:id="rId224"/>
      <p:bold r:id="rId225"/>
      <p:italic r:id="rId226"/>
      <p:boldItalic r:id="rId227"/>
    </p:embeddedFont>
    <p:embeddedFont>
      <p:font typeface="Poppins Medium"/>
      <p:regular r:id="rId228"/>
      <p:bold r:id="rId229"/>
      <p:italic r:id="rId230"/>
      <p:boldItalic r:id="rId231"/>
    </p:embeddedFont>
    <p:embeddedFont>
      <p:font typeface="Poppins SemiBold"/>
      <p:regular r:id="rId232"/>
      <p:bold r:id="rId233"/>
      <p:italic r:id="rId234"/>
      <p:boldItalic r:id="rId235"/>
    </p:embeddedFont>
    <p:embeddedFont>
      <p:font typeface="Poppins ExtraLight"/>
      <p:regular r:id="rId236"/>
      <p:bold r:id="rId237"/>
      <p:italic r:id="rId238"/>
      <p:boldItalic r:id="rId2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E799CE-ED84-460C-B9DC-BD2AEE4C2E47}">
  <a:tblStyle styleId="{97E799CE-ED84-460C-B9DC-BD2AEE4C2E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228" Type="http://schemas.openxmlformats.org/officeDocument/2006/relationships/font" Target="fonts/PoppinsMedium-regular.fntdata"/><Relationship Id="rId106" Type="http://schemas.openxmlformats.org/officeDocument/2006/relationships/slide" Target="slides/slide101.xml"/><Relationship Id="rId227" Type="http://schemas.openxmlformats.org/officeDocument/2006/relationships/font" Target="fonts/PoppinsLight-boldItalic.fntdata"/><Relationship Id="rId105" Type="http://schemas.openxmlformats.org/officeDocument/2006/relationships/slide" Target="slides/slide100.xml"/><Relationship Id="rId226" Type="http://schemas.openxmlformats.org/officeDocument/2006/relationships/font" Target="fonts/PoppinsLight-italic.fntdata"/><Relationship Id="rId104" Type="http://schemas.openxmlformats.org/officeDocument/2006/relationships/slide" Target="slides/slide99.xml"/><Relationship Id="rId225" Type="http://schemas.openxmlformats.org/officeDocument/2006/relationships/font" Target="fonts/PoppinsLight-bold.fntdata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229" Type="http://schemas.openxmlformats.org/officeDocument/2006/relationships/font" Target="fonts/PoppinsMedium-bold.fntdata"/><Relationship Id="rId220" Type="http://schemas.openxmlformats.org/officeDocument/2006/relationships/font" Target="fonts/Poppins-regular.fntdata"/><Relationship Id="rId103" Type="http://schemas.openxmlformats.org/officeDocument/2006/relationships/slide" Target="slides/slide98.xml"/><Relationship Id="rId224" Type="http://schemas.openxmlformats.org/officeDocument/2006/relationships/font" Target="fonts/PoppinsLight-regular.fntdata"/><Relationship Id="rId102" Type="http://schemas.openxmlformats.org/officeDocument/2006/relationships/slide" Target="slides/slide97.xml"/><Relationship Id="rId223" Type="http://schemas.openxmlformats.org/officeDocument/2006/relationships/font" Target="fonts/Poppins-boldItalic.fntdata"/><Relationship Id="rId101" Type="http://schemas.openxmlformats.org/officeDocument/2006/relationships/slide" Target="slides/slide96.xml"/><Relationship Id="rId222" Type="http://schemas.openxmlformats.org/officeDocument/2006/relationships/font" Target="fonts/Poppins-italic.fntdata"/><Relationship Id="rId100" Type="http://schemas.openxmlformats.org/officeDocument/2006/relationships/slide" Target="slides/slide95.xml"/><Relationship Id="rId221" Type="http://schemas.openxmlformats.org/officeDocument/2006/relationships/font" Target="fonts/Poppins-bold.fntdata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9" Type="http://schemas.openxmlformats.org/officeDocument/2006/relationships/slide" Target="slides/slide214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239" Type="http://schemas.openxmlformats.org/officeDocument/2006/relationships/font" Target="fonts/PoppinsExtraLight-boldItalic.fntdata"/><Relationship Id="rId117" Type="http://schemas.openxmlformats.org/officeDocument/2006/relationships/slide" Target="slides/slide112.xml"/><Relationship Id="rId238" Type="http://schemas.openxmlformats.org/officeDocument/2006/relationships/font" Target="fonts/PoppinsExtraLight-italic.fntdata"/><Relationship Id="rId116" Type="http://schemas.openxmlformats.org/officeDocument/2006/relationships/slide" Target="slides/slide111.xml"/><Relationship Id="rId237" Type="http://schemas.openxmlformats.org/officeDocument/2006/relationships/font" Target="fonts/PoppinsExtraLight-bold.fntdata"/><Relationship Id="rId115" Type="http://schemas.openxmlformats.org/officeDocument/2006/relationships/slide" Target="slides/slide110.xml"/><Relationship Id="rId236" Type="http://schemas.openxmlformats.org/officeDocument/2006/relationships/font" Target="fonts/PoppinsExtraLight-regular.fntdata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231" Type="http://schemas.openxmlformats.org/officeDocument/2006/relationships/font" Target="fonts/PoppinsMedium-boldItalic.fntdata"/><Relationship Id="rId230" Type="http://schemas.openxmlformats.org/officeDocument/2006/relationships/font" Target="fonts/PoppinsMedium-italic.fntdata"/><Relationship Id="rId114" Type="http://schemas.openxmlformats.org/officeDocument/2006/relationships/slide" Target="slides/slide109.xml"/><Relationship Id="rId235" Type="http://schemas.openxmlformats.org/officeDocument/2006/relationships/font" Target="fonts/PoppinsSemiBold-boldItalic.fntdata"/><Relationship Id="rId113" Type="http://schemas.openxmlformats.org/officeDocument/2006/relationships/slide" Target="slides/slide108.xml"/><Relationship Id="rId234" Type="http://schemas.openxmlformats.org/officeDocument/2006/relationships/font" Target="fonts/PoppinsSemiBold-italic.fntdata"/><Relationship Id="rId112" Type="http://schemas.openxmlformats.org/officeDocument/2006/relationships/slide" Target="slides/slide107.xml"/><Relationship Id="rId233" Type="http://schemas.openxmlformats.org/officeDocument/2006/relationships/font" Target="fonts/PoppinsSemiBold-bold.fntdata"/><Relationship Id="rId111" Type="http://schemas.openxmlformats.org/officeDocument/2006/relationships/slide" Target="slides/slide106.xml"/><Relationship Id="rId232" Type="http://schemas.openxmlformats.org/officeDocument/2006/relationships/font" Target="fonts/PoppinsSemiBold-regular.fntdata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d8eaa93b2_2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3d8eaa93b2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3fb0dcec18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g13fb0dcec18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3fb0dcec18_0_1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g13fb0dcec18_0_1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3fb0dcec18_0_1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g13fb0dcec18_0_1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13e3e7f54ad_0_5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g13e3e7f54ad_0_5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3fb0dcec18_0_1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g13fb0dcec18_0_1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69a3d78375b2c30a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g69a3d78375b2c30a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3fd5e8bfd2_26_3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g13fd5e8bfd2_26_3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3ff8f89a35_2_8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g13ff8f89a35_2_8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3fd5e8bfd2_26_4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g13fd5e8bfd2_26_4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3ff8f89a35_2_15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g13ff8f89a35_2_15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3fb0dcec18_0_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3fb0dcec18_0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3ff8f89a35_2_15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g13ff8f89a35_2_15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13fd5e8bfd2_26_3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g13fd5e8bfd2_26_3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3ff8f89a35_2_1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g13ff8f89a35_2_1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13ff8f89a35_2_1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g13ff8f89a35_2_1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13ff8f89a35_2_16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g13ff8f89a35_2_16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3ff8f89a35_2_7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g13ff8f89a35_2_7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13ff8f89a35_2_20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g13ff8f89a35_2_2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3ff8f89a35_2_20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g13ff8f89a35_2_20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3ff8f89a35_2_20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g13ff8f89a35_2_20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3ff8f89a35_2_1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g13ff8f89a35_2_1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3fb0dcec18_0_9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13fb0dcec18_0_9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13ff8f89a35_2_1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g13ff8f89a35_2_1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3ff8f89a35_2_1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g13ff8f89a35_2_1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3ff8f89a35_2_17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g13ff8f89a35_2_17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13ff8f89a35_2_17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g13ff8f89a35_2_17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3ff8f89a35_2_17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g13ff8f89a35_2_17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3ff8f89a35_2_17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g13ff8f89a35_2_17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ff8f89a35_2_17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g13ff8f89a35_2_17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3ff8f89a35_2_17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g13ff8f89a35_2_1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3ff8f89a35_2_17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g13ff8f89a35_2_17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3ff8f89a35_2_17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g13ff8f89a35_2_17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fb0dcec18_0_8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3fb0dcec18_0_8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13ff8f89a35_2_18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g13ff8f89a35_2_18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3ff8f89a35_2_18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g13ff8f89a35_2_18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3ff8f89a35_2_18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g13ff8f89a35_2_18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13ff8f89a35_2_18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g13ff8f89a35_2_18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3ff8f89a35_2_18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g13ff8f89a35_2_18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3ff8f89a35_2_19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g13ff8f89a35_2_19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3ff8f89a35_2_19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g13ff8f89a35_2_19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3ff8f89a35_2_19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g13ff8f89a35_2_19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13ff8f89a35_2_1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g13ff8f89a35_2_1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13ff8f89a35_2_19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g13ff8f89a35_2_19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f48c875bae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to tune kernel’s behavior you rely upon ready-built nobs, rather than supply the kernel with custom code</a:t>
            </a:r>
            <a:endParaRPr/>
          </a:p>
        </p:txBody>
      </p:sp>
      <p:sp>
        <p:nvSpPr>
          <p:cNvPr id="693" name="Google Shape;693;gf48c875bae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13ff8f89a35_2_20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g13ff8f89a35_2_20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13ff8f89a35_2_2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g13ff8f89a35_2_2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3ff8f89a35_2_18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g13ff8f89a35_2_18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3ff8f89a35_2_2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g13ff8f89a35_2_2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630de6f3d2c43b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630de6f3d2c43b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g630de6f3d2c43b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13ff8f89a35_2_15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g13ff8f89a35_2_15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13ff8f89a35_2_2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g13ff8f89a35_2_2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13ff8f89a35_2_20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g13ff8f89a35_2_20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13ff8f89a35_2_2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g13ff8f89a35_2_2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13ff8f89a35_2_2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g13ff8f89a35_2_2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fb0dcec18_0_9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13fb0dcec18_0_9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13ff8f89a35_2_2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g13ff8f89a35_2_2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13ff8f89a35_2_2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g13ff8f89a35_2_2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3ff8f89a35_2_2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g13ff8f89a35_2_2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3ff8f89a35_2_2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g13ff8f89a35_2_2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3ff8f89a35_2_2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g13ff8f89a35_2_2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3ff8f89a35_2_2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g13ff8f89a35_2_2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13ff8f89a35_2_2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g13ff8f89a35_2_2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3ff8f89a35_2_2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g13ff8f89a35_2_2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13ff8f89a35_2_2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g13ff8f89a35_2_2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3fb0dcec18_0_1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遺珠之憾</a:t>
            </a:r>
            <a:endParaRPr/>
          </a:p>
        </p:txBody>
      </p:sp>
      <p:sp>
        <p:nvSpPr>
          <p:cNvPr id="2178" name="Google Shape;2178;g13fb0dcec18_0_1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3fb0dcec18_0_9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13fb0dcec18_0_9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g13fb0dcec18_0_1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g13fb0dcec18_0_1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13fb0dcec18_0_1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g13fb0dcec18_0_1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g13fb0dcec18_0_1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g13fb0dcec18_0_1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3fb0dcec18_0_1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g13fb0dcec18_0_1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f48c875bae_0_4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遺珠之憾</a:t>
            </a:r>
            <a:endParaRPr/>
          </a:p>
        </p:txBody>
      </p:sp>
      <p:sp>
        <p:nvSpPr>
          <p:cNvPr id="2218" name="Google Shape;2218;gf48c875bae_0_4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f48c875bae_0_4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gf48c875bae_0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3e3e7f54ad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g13e3e7f54ad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13e3e7f54a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遺珠之憾</a:t>
            </a:r>
            <a:endParaRPr/>
          </a:p>
        </p:txBody>
      </p:sp>
      <p:sp>
        <p:nvSpPr>
          <p:cNvPr id="2241" name="Google Shape;2241;g13e3e7f54a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13e3e7f54ad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g13e3e7f54ad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13fd5e8bfd2_26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g13fd5e8bfd2_26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3fb0dcec18_0_10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13fb0dcec18_0_10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g13e3e7f54ad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g13e3e7f54ad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13e3e7f54a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g13e3e7f54a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3d8eaa93b2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g13d8eaa93b2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13e3e7f54ad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遺珠之憾</a:t>
            </a:r>
            <a:endParaRPr/>
          </a:p>
        </p:txBody>
      </p:sp>
      <p:sp>
        <p:nvSpPr>
          <p:cNvPr id="2285" name="Google Shape;2285;g13e3e7f54ad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13fb0dcec18_0_9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to tune kernel’s behavior you rely upon ready-built nobs, rather than supply the kernel with custom code</a:t>
            </a:r>
            <a:endParaRPr/>
          </a:p>
        </p:txBody>
      </p:sp>
      <p:sp>
        <p:nvSpPr>
          <p:cNvPr id="2292" name="Google Shape;2292;g13fb0dcec18_0_9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f48c875bae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gf48c875bae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13d8eaa93b2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g13d8eaa93b2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13fb0dcec1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g13fb0dcec1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3fb0dcec1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g13fb0dcec1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3fb0dcec1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g13fb0dcec1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d8eaa93b2_2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13d8eaa93b2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g13fb0dcec1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kernel/bpf/core.c</a:t>
            </a:r>
            <a:endParaRPr/>
          </a:p>
        </p:txBody>
      </p:sp>
      <p:sp>
        <p:nvSpPr>
          <p:cNvPr id="2341" name="Google Shape;2341;g13fb0dcec1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g13fb0dcec1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g13fb0dcec1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3fb0dcec1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g13fb0dcec1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13fb0dcec1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g13fb0dcec18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13fb0dcec18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g13fb0dcec18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g13fb0dcec18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g13fb0dcec18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3fb0dcec18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g13fb0dcec18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3fb0dcec18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g13fb0dcec18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13fb0dcec18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g13fb0dcec18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13fb0dcec18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g13fb0dcec18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3fb0dcec18_0_9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13fb0dcec18_0_9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13fb0dcec18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g13fb0dcec18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13fb0dcec18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g13fb0dcec18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13fb0dcec18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g13fb0dcec18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g13fb0dcec1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g13fb0dcec1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3ff8f89a35_2_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g13ff8f89a35_2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g13ff8f89a35_2_8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g13ff8f89a35_2_8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13ff8f89a35_2_8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According to BPF specification, return value is in register r0</a:t>
            </a:r>
            <a:endParaRPr/>
          </a:p>
        </p:txBody>
      </p:sp>
      <p:sp>
        <p:nvSpPr>
          <p:cNvPr id="2466" name="Google Shape;2466;g13ff8f89a35_2_8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3ff8f89a35_2_8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According to BPF specification, return value is in register r0</a:t>
            </a:r>
            <a:endParaRPr/>
          </a:p>
        </p:txBody>
      </p:sp>
      <p:sp>
        <p:nvSpPr>
          <p:cNvPr id="2475" name="Google Shape;2475;g13ff8f89a35_2_8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4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ff8f89a35_2_8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g13ff8f89a35_2_8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g13ff8f89a35_2_8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g13ff8f89a35_2_8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ff8f89a35_2_2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3ff8f89a35_2_2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3fb0dcec18_0_7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3fb0dcec18_0_7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3ff8f89a35_2_8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g13ff8f89a35_2_8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13ff8f89a35_2_8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g13ff8f89a35_2_8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13ff8f89a35_2_9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g13ff8f89a35_2_9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g13ff8f89a35_2_9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g13ff8f89a35_2_9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3ff8f89a35_2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g13ff8f89a35_2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13ff8f89a35_2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g13ff8f89a35_2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13ff8f89a35_2_9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g13ff8f89a35_2_9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3ff8f89a35_2_9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g13ff8f89a35_2_9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g13ff8f89a35_2_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g13ff8f89a35_2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13ff8f89a35_2_9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g13ff8f89a35_2_9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3ff8f89a35_2_2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13ff8f89a35_2_2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3ff8f89a35_2_9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g13ff8f89a35_2_9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3ff8f89a35_2_9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g13ff8f89a35_2_9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g13ff8f89a35_2_9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g13ff8f89a35_2_9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g13ff8f89a35_2_10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g13ff8f89a35_2_10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3ff8f89a35_2_2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g13ff8f89a35_2_2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ff8f89a35_2_2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g13ff8f89a35_2_2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3ff8f89a35_2_2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3ff8f89a35_2_2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fb0dcec18_0_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3fb0dcec18_0_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3fb0dcec18_0_10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3fb0dcec18_0_10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fb0dcec18_0_10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13fb0dcec18_0_10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3fb0dcec18_0_10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g13fb0dcec18_0_10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fb0dcec18_0_7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13fb0dcec18_0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f48c875bae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講完背景知識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系統當機</a:t>
            </a:r>
            <a:endParaRPr/>
          </a:p>
        </p:txBody>
      </p:sp>
      <p:sp>
        <p:nvSpPr>
          <p:cNvPr id="859" name="Google Shape;859;gf48c875bae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d8eaa93b2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任職於 SUSE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公司賣 Linux &amp; </a:t>
            </a:r>
            <a:r>
              <a:rPr lang="en-US"/>
              <a:t>Kubernetes distro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去年？月接下 BPF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確保系統核心 BPF 運作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資安漏洞 CVE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接觸 verifier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趁這機會介紹一下</a:t>
            </a:r>
            <a:endParaRPr/>
          </a:p>
        </p:txBody>
      </p:sp>
      <p:sp>
        <p:nvSpPr>
          <p:cNvPr id="531" name="Google Shape;531;g13d8eaa93b2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f48c875bae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Out-of-specification can mean things like: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Using unknown instruction opcode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Using reserved field in an instruction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restoring callee saved registers (r6-r9)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(???) Using undefined resources (e.g. helper call, maps)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Graceful termination means: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program will terminate (and not stuck in some infinite loop)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Used resources are freed (e.g. socket)</a:t>
            </a:r>
            <a:endParaRPr/>
          </a:p>
        </p:txBody>
      </p:sp>
      <p:sp>
        <p:nvSpPr>
          <p:cNvPr id="866" name="Google Shape;866;gf48c875bae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48c875bae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f48c875bae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3e3e7f54ad_0_5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3e3e7f54ad_0_5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39 check_* functions in this graph (the actual number of check is a bit more though)</a:t>
            </a:r>
            <a:endParaRPr/>
          </a:p>
        </p:txBody>
      </p:sp>
      <p:sp>
        <p:nvSpPr>
          <p:cNvPr id="884" name="Google Shape;884;g13e3e7f54ad_0_5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f48c875bae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f48c875bae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3e3e7f54ad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13e3e7f54ad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3e3e7f54ad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13e3e7f54ad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3e3e7f54ad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Scalar 範圍很廣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一般的數值都是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13e3e7f54ad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3e3e7f54ad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13e3e7f54ad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3e3e7f54ad_0_5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3e3e7f54ad_0_5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BPF verifier </a:t>
            </a:r>
            <a:r>
              <a:rPr lang="en-US"/>
              <a:t>模擬 BPF 虛擬機器一開始的狀態</a:t>
            </a:r>
            <a:endParaRPr/>
          </a:p>
        </p:txBody>
      </p:sp>
      <p:sp>
        <p:nvSpPr>
          <p:cNvPr id="932" name="Google Shape;932;g13e3e7f54ad_0_5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3e3e7f54ad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13e3e7f54ad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f48c875bae_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聲明</a:t>
            </a:r>
            <a:endParaRPr/>
          </a:p>
        </p:txBody>
      </p:sp>
      <p:sp>
        <p:nvSpPr>
          <p:cNvPr id="540" name="Google Shape;540;gf48c875bae_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3e3e7f54ad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3e3e7f54ad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3e3e7f54ad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3e3e7f54ad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13e3e7f54ad_0_5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3e3e7f54ad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13e3e7f54ad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3e3e7f54ad_0_5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13e3e7f54ad_0_5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3fb0dcec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g13fb0dcec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3e3e7f54ad_0_5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g13e3e7f54ad_0_5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3fb0dcec1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g13fb0dcec1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3e3e7f54ad_0_5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13e3e7f54ad_0_5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3e3e7f54ad_0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g13e3e7f54ad_0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3fb0dcec18_0_9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g13fb0dcec18_0_9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f48c875bae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講 Linux kernel 的 BPF verifier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（windows 有自己的）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如果有被 kernel 阻止你 BPF 程式執行的經驗</a:t>
            </a:r>
            <a:endParaRPr/>
          </a:p>
        </p:txBody>
      </p:sp>
      <p:sp>
        <p:nvSpPr>
          <p:cNvPr id="547" name="Google Shape;547;gf48c875bae_0_3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f48c875bae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f48c875bae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3fb0dcec18_0_9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13fb0dcec18_0_9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e3e7f54a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g13e3e7f54a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3e3e7f54ad_0_2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13e3e7f54ad_0_2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e3e7f54ad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那為什麼用這個 r0 跟 r1 暫存器呢</a:t>
            </a:r>
            <a:endParaRPr/>
          </a:p>
        </p:txBody>
      </p:sp>
      <p:sp>
        <p:nvSpPr>
          <p:cNvPr id="1086" name="Google Shape;1086;g13e3e7f54ad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fb0dcec18_0_10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g13fb0dcec18_0_10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3fb0dcec18_0_10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g13fb0dcec18_0_10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fb0dcec18_0_10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13fb0dcec18_0_10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13e3e7f54ad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g13e3e7f54ad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3fb0dcec18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g13fb0dcec18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48c875bae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verifier.c contains about 10 thousand lines of code (excluding comments)</a:t>
            </a:r>
            <a:endParaRPr/>
          </a:p>
        </p:txBody>
      </p:sp>
      <p:sp>
        <p:nvSpPr>
          <p:cNvPr id="555" name="Google Shape;555;gf48c875bae_0_3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13fb0dcec18_0_1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13fb0dcec18_0_1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13fb0dcec18_0_1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3fb0dcec18_0_3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g13fb0dcec18_0_3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3fb0dcec18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13fb0dcec18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3fb0dcec18_0_4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13fb0dcec18_0_4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3fb0dcec18_0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g13fb0dcec18_0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3fb0dcec18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g13fb0dcec18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fb0dcec18_0_4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g13fb0dcec18_0_4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3fd5e8bfd2_26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13fd5e8bfd2_26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3fb0dcec18_0_4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13fb0dcec18_0_4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3fb0dcec18_0_4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g13fb0dcec18_0_4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f48c875bae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f48c875bae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13fb0dcec18_0_4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13fb0dcec18_0_4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3fb0dcec18_0_4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g13fb0dcec18_0_4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3fb0dcec18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g13fb0dcec18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fb0dcec18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13fb0dcec18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13fb0dcec18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g13fb0dcec18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3fb0dcec18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g13fb0dcec18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3fb0dcec18_0_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13fb0dcec18_0_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3fb0dcec18_0_6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g13fb0dcec18_0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3fb0dcec18_0_5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g13fb0dcec18_0_5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fb0dcec18_0_6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13fb0dcec18_0_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f48c875bae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to tune kernel’s behavior you rely upon ready-built nobs, rather than supply the kernel with custom code</a:t>
            </a:r>
            <a:endParaRPr/>
          </a:p>
        </p:txBody>
      </p:sp>
      <p:sp>
        <p:nvSpPr>
          <p:cNvPr id="570" name="Google Shape;570;gf48c875bae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3fb0dcec18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g13fb0dcec18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3ff8f89a35_2_15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g13ff8f89a35_2_15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3fb0dcec18_0_1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g13fb0dcec18_0_1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e3e7f54ad_0_7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g13e3e7f54ad_0_7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3fb0dcec18_0_6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g13fb0dcec18_0_6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3fb0dcec18_0_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g13fb0dcec18_0_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3fb0dcec18_0_6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g13fb0dcec18_0_6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fb0dcec18_0_6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13fb0dcec18_0_6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3fb0dcec18_0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g13fb0dcec18_0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3fd5e8bfd2_26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g13fd5e8bfd2_26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48c875bae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f48c875bae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3fd5e8bfd2_2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g13fd5e8bfd2_2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3fd5e8bfd2_26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g13fd5e8bfd2_26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3fd5e8bfd2_26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g13fd5e8bfd2_26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3fd5e8bfd2_26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g13fd5e8bfd2_26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3fd5e8bfd2_26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g13fd5e8bfd2_26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3ff8f89a35_2_23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g13ff8f89a35_2_23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3fd5e8bfd2_26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g13fd5e8bfd2_26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3fd5e8bfd2_26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g13fd5e8bfd2_26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13fd5e8bfd2_26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g13fd5e8bfd2_26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3fd5e8bfd2_26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g13fd5e8bfd2_26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| Infinity Image">
  <p:cSld name="Title Slide | Infinity Image">
    <p:bg>
      <p:bgPr>
        <a:solidFill>
          <a:srgbClr val="0C322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731839" y="2475302"/>
            <a:ext cx="5364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731838" y="1676828"/>
            <a:ext cx="46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cap="none">
                <a:solidFill>
                  <a:srgbClr val="30BA77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8001227" y="2590616"/>
            <a:ext cx="3459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525818"/>
            <a:ext cx="1907339" cy="632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>
            <p:ph idx="4" type="pic"/>
          </p:nvPr>
        </p:nvSpPr>
        <p:spPr>
          <a:xfrm>
            <a:off x="0" y="3968750"/>
            <a:ext cx="12192000" cy="2889300"/>
          </a:xfrm>
          <a:prstGeom prst="rect">
            <a:avLst/>
          </a:prstGeom>
          <a:solidFill>
            <a:srgbClr val="175D51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Photos | Small">
  <p:cSld name="Team Photos | Small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1"/>
          <p:cNvCxnSpPr/>
          <p:nvPr/>
        </p:nvCxnSpPr>
        <p:spPr>
          <a:xfrm>
            <a:off x="731838" y="1811002"/>
            <a:ext cx="34908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1"/>
          <p:cNvSpPr/>
          <p:nvPr/>
        </p:nvSpPr>
        <p:spPr>
          <a:xfrm>
            <a:off x="1811337" y="2166939"/>
            <a:ext cx="2411400" cy="10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" name="Google Shape;118;p11"/>
          <p:cNvSpPr/>
          <p:nvPr>
            <p:ph idx="2" type="pic"/>
          </p:nvPr>
        </p:nvSpPr>
        <p:spPr>
          <a:xfrm>
            <a:off x="731838" y="2166939"/>
            <a:ext cx="1079400" cy="10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1940737" y="228713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3" type="body"/>
          </p:nvPr>
        </p:nvSpPr>
        <p:spPr>
          <a:xfrm>
            <a:off x="1940737" y="257265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4" type="body"/>
          </p:nvPr>
        </p:nvSpPr>
        <p:spPr>
          <a:xfrm>
            <a:off x="1940737" y="279584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1"/>
          <p:cNvSpPr/>
          <p:nvPr>
            <p:ph idx="5" type="pic"/>
          </p:nvPr>
        </p:nvSpPr>
        <p:spPr>
          <a:xfrm>
            <a:off x="732630" y="3608389"/>
            <a:ext cx="1078800" cy="10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3" name="Google Shape;123;p11"/>
          <p:cNvSpPr/>
          <p:nvPr>
            <p:ph idx="6" type="pic"/>
          </p:nvPr>
        </p:nvSpPr>
        <p:spPr>
          <a:xfrm>
            <a:off x="731838" y="5047164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4" name="Google Shape;124;p11"/>
          <p:cNvSpPr/>
          <p:nvPr>
            <p:ph idx="7" type="pic"/>
          </p:nvPr>
        </p:nvSpPr>
        <p:spPr>
          <a:xfrm>
            <a:off x="4351647" y="2166939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5" name="Google Shape;125;p11"/>
          <p:cNvSpPr/>
          <p:nvPr/>
        </p:nvSpPr>
        <p:spPr>
          <a:xfrm>
            <a:off x="1811337" y="3608389"/>
            <a:ext cx="2411400" cy="10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1"/>
          <p:cNvSpPr txBox="1"/>
          <p:nvPr>
            <p:ph idx="8" type="body"/>
          </p:nvPr>
        </p:nvSpPr>
        <p:spPr>
          <a:xfrm>
            <a:off x="1940737" y="3733164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9" type="body"/>
          </p:nvPr>
        </p:nvSpPr>
        <p:spPr>
          <a:xfrm>
            <a:off x="1940737" y="4018677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3" type="body"/>
          </p:nvPr>
        </p:nvSpPr>
        <p:spPr>
          <a:xfrm>
            <a:off x="1940737" y="4241865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1"/>
          <p:cNvSpPr/>
          <p:nvPr/>
        </p:nvSpPr>
        <p:spPr>
          <a:xfrm>
            <a:off x="1811337" y="5047164"/>
            <a:ext cx="2411400" cy="10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0" name="Google Shape;130;p11"/>
          <p:cNvSpPr txBox="1"/>
          <p:nvPr>
            <p:ph idx="14" type="body"/>
          </p:nvPr>
        </p:nvSpPr>
        <p:spPr>
          <a:xfrm>
            <a:off x="1940737" y="517918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5" type="body"/>
          </p:nvPr>
        </p:nvSpPr>
        <p:spPr>
          <a:xfrm>
            <a:off x="1940737" y="546470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6" type="body"/>
          </p:nvPr>
        </p:nvSpPr>
        <p:spPr>
          <a:xfrm>
            <a:off x="1940737" y="568789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/>
          <p:nvPr>
            <p:ph idx="17" type="pic"/>
          </p:nvPr>
        </p:nvSpPr>
        <p:spPr>
          <a:xfrm>
            <a:off x="4351647" y="3608389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4" name="Google Shape;134;p11"/>
          <p:cNvSpPr/>
          <p:nvPr>
            <p:ph idx="18" type="pic"/>
          </p:nvPr>
        </p:nvSpPr>
        <p:spPr>
          <a:xfrm>
            <a:off x="4351647" y="5048251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35" name="Google Shape;135;p11"/>
          <p:cNvSpPr/>
          <p:nvPr/>
        </p:nvSpPr>
        <p:spPr>
          <a:xfrm>
            <a:off x="5431647" y="2166939"/>
            <a:ext cx="2411400" cy="10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6" name="Google Shape;136;p11"/>
          <p:cNvSpPr txBox="1"/>
          <p:nvPr>
            <p:ph idx="19" type="body"/>
          </p:nvPr>
        </p:nvSpPr>
        <p:spPr>
          <a:xfrm>
            <a:off x="5567227" y="228713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20" type="body"/>
          </p:nvPr>
        </p:nvSpPr>
        <p:spPr>
          <a:xfrm>
            <a:off x="5567227" y="257265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21" type="body"/>
          </p:nvPr>
        </p:nvSpPr>
        <p:spPr>
          <a:xfrm>
            <a:off x="5567227" y="279584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1"/>
          <p:cNvSpPr/>
          <p:nvPr/>
        </p:nvSpPr>
        <p:spPr>
          <a:xfrm>
            <a:off x="5431646" y="3608389"/>
            <a:ext cx="2411400" cy="107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0" name="Google Shape;140;p11"/>
          <p:cNvSpPr txBox="1"/>
          <p:nvPr>
            <p:ph idx="22" type="body"/>
          </p:nvPr>
        </p:nvSpPr>
        <p:spPr>
          <a:xfrm>
            <a:off x="5567227" y="3733164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23" type="body"/>
          </p:nvPr>
        </p:nvSpPr>
        <p:spPr>
          <a:xfrm>
            <a:off x="5567227" y="4018677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1"/>
          <p:cNvSpPr txBox="1"/>
          <p:nvPr>
            <p:ph idx="24" type="body"/>
          </p:nvPr>
        </p:nvSpPr>
        <p:spPr>
          <a:xfrm>
            <a:off x="5567227" y="4241865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431647" y="5048251"/>
            <a:ext cx="2414700" cy="10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4" name="Google Shape;144;p11"/>
          <p:cNvSpPr txBox="1"/>
          <p:nvPr>
            <p:ph idx="25" type="body"/>
          </p:nvPr>
        </p:nvSpPr>
        <p:spPr>
          <a:xfrm>
            <a:off x="5567227" y="517918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1"/>
          <p:cNvSpPr txBox="1"/>
          <p:nvPr>
            <p:ph idx="26" type="body"/>
          </p:nvPr>
        </p:nvSpPr>
        <p:spPr>
          <a:xfrm>
            <a:off x="5567227" y="546470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27" type="body"/>
          </p:nvPr>
        </p:nvSpPr>
        <p:spPr>
          <a:xfrm>
            <a:off x="5567227" y="568789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1"/>
          <p:cNvSpPr/>
          <p:nvPr>
            <p:ph idx="28" type="pic"/>
          </p:nvPr>
        </p:nvSpPr>
        <p:spPr>
          <a:xfrm>
            <a:off x="7963194" y="2166939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8" name="Google Shape;148;p11"/>
          <p:cNvSpPr/>
          <p:nvPr>
            <p:ph idx="29" type="pic"/>
          </p:nvPr>
        </p:nvSpPr>
        <p:spPr>
          <a:xfrm>
            <a:off x="7963194" y="3608389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49" name="Google Shape;149;p11"/>
          <p:cNvSpPr/>
          <p:nvPr>
            <p:ph idx="30" type="pic"/>
          </p:nvPr>
        </p:nvSpPr>
        <p:spPr>
          <a:xfrm>
            <a:off x="7963194" y="5048251"/>
            <a:ext cx="1080000" cy="1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0" name="Google Shape;150;p11"/>
          <p:cNvSpPr/>
          <p:nvPr/>
        </p:nvSpPr>
        <p:spPr>
          <a:xfrm>
            <a:off x="9043194" y="2166939"/>
            <a:ext cx="2411400" cy="10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1" name="Google Shape;151;p11"/>
          <p:cNvSpPr txBox="1"/>
          <p:nvPr>
            <p:ph idx="31" type="body"/>
          </p:nvPr>
        </p:nvSpPr>
        <p:spPr>
          <a:xfrm>
            <a:off x="9178774" y="228713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32" type="body"/>
          </p:nvPr>
        </p:nvSpPr>
        <p:spPr>
          <a:xfrm>
            <a:off x="9178774" y="257265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33" type="body"/>
          </p:nvPr>
        </p:nvSpPr>
        <p:spPr>
          <a:xfrm>
            <a:off x="9178774" y="279584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/>
          <p:nvPr/>
        </p:nvSpPr>
        <p:spPr>
          <a:xfrm>
            <a:off x="9043193" y="3608389"/>
            <a:ext cx="2411400" cy="107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" name="Google Shape;155;p11"/>
          <p:cNvSpPr txBox="1"/>
          <p:nvPr>
            <p:ph idx="34" type="body"/>
          </p:nvPr>
        </p:nvSpPr>
        <p:spPr>
          <a:xfrm>
            <a:off x="9178774" y="3733164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35" type="body"/>
          </p:nvPr>
        </p:nvSpPr>
        <p:spPr>
          <a:xfrm>
            <a:off x="9178774" y="4018677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36" type="body"/>
          </p:nvPr>
        </p:nvSpPr>
        <p:spPr>
          <a:xfrm>
            <a:off x="9178774" y="4241865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1"/>
          <p:cNvSpPr/>
          <p:nvPr/>
        </p:nvSpPr>
        <p:spPr>
          <a:xfrm>
            <a:off x="9043194" y="5048251"/>
            <a:ext cx="2414700" cy="10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9" name="Google Shape;159;p11"/>
          <p:cNvSpPr txBox="1"/>
          <p:nvPr>
            <p:ph idx="37" type="body"/>
          </p:nvPr>
        </p:nvSpPr>
        <p:spPr>
          <a:xfrm>
            <a:off x="9178774" y="5179189"/>
            <a:ext cx="21624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38" type="body"/>
          </p:nvPr>
        </p:nvSpPr>
        <p:spPr>
          <a:xfrm>
            <a:off x="9178774" y="5464702"/>
            <a:ext cx="2162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39" type="body"/>
          </p:nvPr>
        </p:nvSpPr>
        <p:spPr>
          <a:xfrm>
            <a:off x="9178774" y="5687890"/>
            <a:ext cx="216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40" type="body"/>
          </p:nvPr>
        </p:nvSpPr>
        <p:spPr>
          <a:xfrm>
            <a:off x="1792576" y="1682897"/>
            <a:ext cx="1362000" cy="2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00" spcFirstLastPara="1" rIns="108000" wrap="square" tIns="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3" name="Google Shape;163;p11"/>
          <p:cNvCxnSpPr/>
          <p:nvPr/>
        </p:nvCxnSpPr>
        <p:spPr>
          <a:xfrm>
            <a:off x="4365265" y="1811002"/>
            <a:ext cx="7095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1"/>
          <p:cNvSpPr txBox="1"/>
          <p:nvPr>
            <p:ph idx="41" type="body"/>
          </p:nvPr>
        </p:nvSpPr>
        <p:spPr>
          <a:xfrm>
            <a:off x="7552691" y="1682896"/>
            <a:ext cx="764100" cy="2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08000" spcFirstLastPara="1" rIns="108000" wrap="square" tIns="0">
            <a:spAutoFit/>
          </a:bodyPr>
          <a:lstStyle>
            <a:lvl1pPr indent="-228600" lvl="0" marL="4572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8" name="Google Shape;168;p11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169" name="Google Shape;169;p11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| Image | Green">
  <p:cSld name="Divider Slide | Image | Green">
    <p:bg>
      <p:bgPr>
        <a:solidFill>
          <a:srgbClr val="0C322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/>
          <p:nvPr/>
        </p:nvSpPr>
        <p:spPr>
          <a:xfrm>
            <a:off x="1" y="4689475"/>
            <a:ext cx="5556300" cy="2168400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" name="Google Shape;176;p12"/>
          <p:cNvSpPr/>
          <p:nvPr>
            <p:ph idx="2" type="pic"/>
          </p:nvPr>
        </p:nvSpPr>
        <p:spPr>
          <a:xfrm>
            <a:off x="5556250" y="68684"/>
            <a:ext cx="6635700" cy="6789300"/>
          </a:xfrm>
          <a:prstGeom prst="rect">
            <a:avLst/>
          </a:prstGeom>
          <a:solidFill>
            <a:srgbClr val="175D51"/>
          </a:solidFill>
          <a:ln>
            <a:noFill/>
          </a:ln>
        </p:spPr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3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2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12"/>
          <p:cNvGrpSpPr/>
          <p:nvPr/>
        </p:nvGrpSpPr>
        <p:grpSpPr>
          <a:xfrm rot="-5400000">
            <a:off x="6061739" y="-6061972"/>
            <a:ext cx="68682" cy="12192156"/>
            <a:chOff x="4713353" y="-1"/>
            <a:chExt cx="73891" cy="6858002"/>
          </a:xfrm>
        </p:grpSpPr>
        <p:sp>
          <p:nvSpPr>
            <p:cNvPr id="182" name="Google Shape;182;p12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Divider Slide | Green">
  <p:cSld name="Sub Divider Slide | Green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13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194" name="Google Shape;194;p13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g | Subheadline | Body copy">
  <p:cSld name="Headling | Subheadline | Body cop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731838" y="2544286"/>
            <a:ext cx="71088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>
            <p:ph idx="2" type="body"/>
          </p:nvPr>
        </p:nvSpPr>
        <p:spPr>
          <a:xfrm>
            <a:off x="731837" y="1157783"/>
            <a:ext cx="10728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" name="Google Shape;205;p14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206" name="Google Shape;206;p14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line | Three Column Body">
  <p:cSld name="Headline | Subheadline | Three Column Bod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/>
          <p:nvPr>
            <p:ph idx="2" type="pic"/>
          </p:nvPr>
        </p:nvSpPr>
        <p:spPr>
          <a:xfrm>
            <a:off x="731839" y="2527171"/>
            <a:ext cx="2959800" cy="30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4351338" y="2528888"/>
            <a:ext cx="34893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15"/>
          <p:cNvSpPr txBox="1"/>
          <p:nvPr>
            <p:ph idx="3" type="body"/>
          </p:nvPr>
        </p:nvSpPr>
        <p:spPr>
          <a:xfrm>
            <a:off x="7970838" y="2528888"/>
            <a:ext cx="34893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1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5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5"/>
          <p:cNvSpPr txBox="1"/>
          <p:nvPr>
            <p:ph idx="4" type="body"/>
          </p:nvPr>
        </p:nvSpPr>
        <p:spPr>
          <a:xfrm>
            <a:off x="731837" y="1157783"/>
            <a:ext cx="10728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9" name="Google Shape;219;p15"/>
          <p:cNvGrpSpPr/>
          <p:nvPr/>
        </p:nvGrpSpPr>
        <p:grpSpPr>
          <a:xfrm rot="5400000">
            <a:off x="6061587" y="-6061499"/>
            <a:ext cx="68682" cy="12192156"/>
            <a:chOff x="4713353" y="-1"/>
            <a:chExt cx="73891" cy="6858002"/>
          </a:xfrm>
        </p:grpSpPr>
        <p:sp>
          <p:nvSpPr>
            <p:cNvPr id="220" name="Google Shape;220;p15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ing | Left Aligned">
  <p:cSld name="Headline | Subheading | Left Aligned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731839" y="2112520"/>
            <a:ext cx="3490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6"/>
          <p:cNvSpPr txBox="1"/>
          <p:nvPr>
            <p:ph idx="2" type="body"/>
          </p:nvPr>
        </p:nvSpPr>
        <p:spPr>
          <a:xfrm>
            <a:off x="731838" y="3352149"/>
            <a:ext cx="34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0" name="Google Shape;230;p16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231" name="Google Shape;231;p16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| Image | Blue">
  <p:cSld name="Divider Slide | Image | Blue"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1" y="4689475"/>
            <a:ext cx="5592600" cy="216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731838" y="5023995"/>
            <a:ext cx="3459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7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241" name="Google Shape;241;p17"/>
          <p:cNvSpPr/>
          <p:nvPr>
            <p:ph idx="3" type="pic"/>
          </p:nvPr>
        </p:nvSpPr>
        <p:spPr>
          <a:xfrm>
            <a:off x="5556250" y="68684"/>
            <a:ext cx="6635700" cy="6789300"/>
          </a:xfrm>
          <a:prstGeom prst="rect">
            <a:avLst/>
          </a:prstGeom>
          <a:solidFill>
            <a:srgbClr val="3138A7"/>
          </a:solidFill>
          <a:ln>
            <a:noFill/>
          </a:ln>
        </p:spPr>
      </p:sp>
      <p:pic>
        <p:nvPicPr>
          <p:cNvPr id="242" name="Google Shape;24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17"/>
          <p:cNvGrpSpPr/>
          <p:nvPr/>
        </p:nvGrpSpPr>
        <p:grpSpPr>
          <a:xfrm rot="-5400000">
            <a:off x="6061739" y="-6061972"/>
            <a:ext cx="68682" cy="12192156"/>
            <a:chOff x="4713353" y="-1"/>
            <a:chExt cx="73891" cy="6858002"/>
          </a:xfrm>
        </p:grpSpPr>
        <p:sp>
          <p:nvSpPr>
            <p:cNvPr id="244" name="Google Shape;244;p17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 Divider Slide | Blue">
  <p:cSld name="Sub Divider Slide | Blue">
    <p:bg>
      <p:bgPr>
        <a:solidFill>
          <a:schemeClr val="accent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8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8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256" name="Google Shape;256;p18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| Infinity Image">
  <p:cSld name="Thank You | Infinity Image">
    <p:bg>
      <p:bgPr>
        <a:solidFill>
          <a:srgbClr val="0C322C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/>
          <p:nvPr>
            <p:ph idx="2" type="pic"/>
          </p:nvPr>
        </p:nvSpPr>
        <p:spPr>
          <a:xfrm>
            <a:off x="0" y="3968750"/>
            <a:ext cx="12192000" cy="2889300"/>
          </a:xfrm>
          <a:prstGeom prst="rect">
            <a:avLst/>
          </a:prstGeom>
          <a:solidFill>
            <a:srgbClr val="175D51"/>
          </a:solidFill>
          <a:ln>
            <a:noFill/>
          </a:ln>
        </p:spPr>
      </p:sp>
      <p:sp>
        <p:nvSpPr>
          <p:cNvPr id="263" name="Google Shape;263;p19"/>
          <p:cNvSpPr txBox="1"/>
          <p:nvPr/>
        </p:nvSpPr>
        <p:spPr>
          <a:xfrm>
            <a:off x="9170988" y="2660564"/>
            <a:ext cx="22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4351338" y="2660564"/>
            <a:ext cx="2352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more information, contact SUSE 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+1 800 796 3700 (U.S./Canada)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6796087" y="2660564"/>
            <a:ext cx="1044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Frankenstrasse 146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90461 Nürnberg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www.suse.com</a:t>
            </a:r>
            <a:endParaRPr b="0" i="0" sz="8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731838" y="2871269"/>
            <a:ext cx="2143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</a:t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525818"/>
            <a:ext cx="1907339" cy="6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 You | Infinity Image">
  <p:cSld name="1_Thank You | Infinity Image">
    <p:bg>
      <p:bgPr>
        <a:solidFill>
          <a:srgbClr val="0C322C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light, blur, night sky&#10;&#10;Description automatically generated" id="269" name="Google Shape;269;p20"/>
          <p:cNvPicPr preferRelativeResize="0"/>
          <p:nvPr/>
        </p:nvPicPr>
        <p:blipFill rotWithShape="1">
          <a:blip r:embed="rId2">
            <a:alphaModFix/>
          </a:blip>
          <a:srcRect b="0" l="5450" r="5449" t="0"/>
          <a:stretch/>
        </p:blipFill>
        <p:spPr>
          <a:xfrm flipH="1">
            <a:off x="0" y="1"/>
            <a:ext cx="12192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/>
          <p:nvPr/>
        </p:nvSpPr>
        <p:spPr>
          <a:xfrm>
            <a:off x="9170988" y="2660564"/>
            <a:ext cx="228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© 2022 SUSE LLC. All Rights Reserved. SUSE and the SUSE logo are registered trademarks of SUSE LLC in the United States and other countries. All third-party trademarks are the property of their respective owners.</a:t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4351338" y="2660564"/>
            <a:ext cx="2352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more information, contact SUSE at: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+1 800 796 3700 (U.S./Canada)</a:t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6796087" y="2660564"/>
            <a:ext cx="1044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Frankenstrasse 146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90461 Nürnberg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Poppins Light"/>
              <a:buNone/>
            </a:pPr>
            <a:r>
              <a:rPr b="0" i="0" lang="en-US" sz="800" u="none" cap="none" strike="noStrik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www.suse.com</a:t>
            </a:r>
            <a:endParaRPr b="0" i="0" sz="800" u="none" cap="none" strike="noStrike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731838" y="2871269"/>
            <a:ext cx="2143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</a:t>
            </a:r>
            <a:endParaRPr/>
          </a:p>
        </p:txBody>
      </p:sp>
      <p:pic>
        <p:nvPicPr>
          <p:cNvPr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77" y="525818"/>
            <a:ext cx="1907339" cy="6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| Infinity Image">
  <p:cSld name="1_Title Slide | Infinity Image">
    <p:bg>
      <p:bgPr>
        <a:solidFill>
          <a:srgbClr val="0C322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5D51"/>
          </a:solidFill>
          <a:ln>
            <a:noFill/>
          </a:ln>
        </p:spPr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31839" y="2475302"/>
            <a:ext cx="5364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731838" y="1676828"/>
            <a:ext cx="46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cap="none">
                <a:solidFill>
                  <a:srgbClr val="30BA77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731838" y="4063153"/>
            <a:ext cx="38403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525818"/>
            <a:ext cx="1907339" cy="6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| Infinity Stream">
  <p:cSld name="Title Slide | Infinity Stream">
    <p:bg>
      <p:bgPr>
        <a:solidFill>
          <a:srgbClr val="0C322C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1"/>
          <p:cNvGrpSpPr/>
          <p:nvPr/>
        </p:nvGrpSpPr>
        <p:grpSpPr>
          <a:xfrm>
            <a:off x="0" y="3968730"/>
            <a:ext cx="12192000" cy="2889227"/>
            <a:chOff x="0" y="3249046"/>
            <a:chExt cx="12192000" cy="3592226"/>
          </a:xfrm>
        </p:grpSpPr>
        <p:sp>
          <p:nvSpPr>
            <p:cNvPr id="277" name="Google Shape;277;p21"/>
            <p:cNvSpPr/>
            <p:nvPr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731838" y="2475302"/>
            <a:ext cx="51012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body"/>
          </p:nvPr>
        </p:nvSpPr>
        <p:spPr>
          <a:xfrm>
            <a:off x="731838" y="1676828"/>
            <a:ext cx="46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cap="none">
                <a:solidFill>
                  <a:srgbClr val="30BA77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body"/>
          </p:nvPr>
        </p:nvSpPr>
        <p:spPr>
          <a:xfrm>
            <a:off x="8001227" y="2590616"/>
            <a:ext cx="34590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525818"/>
            <a:ext cx="1907339" cy="6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| Infinity Stream">
  <p:cSld name="1_Title Slide | Infinity Stream">
    <p:bg>
      <p:bgPr>
        <a:solidFill>
          <a:srgbClr val="0C322C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2"/>
          <p:cNvGrpSpPr/>
          <p:nvPr/>
        </p:nvGrpSpPr>
        <p:grpSpPr>
          <a:xfrm>
            <a:off x="0" y="1219125"/>
            <a:ext cx="12192000" cy="5638717"/>
            <a:chOff x="0" y="3249046"/>
            <a:chExt cx="12192000" cy="3592226"/>
          </a:xfrm>
        </p:grpSpPr>
        <p:sp>
          <p:nvSpPr>
            <p:cNvPr id="319" name="Google Shape;319;p22"/>
            <p:cNvSpPr/>
            <p:nvPr/>
          </p:nvSpPr>
          <p:spPr>
            <a:xfrm>
              <a:off x="0" y="324904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0" y="3606387"/>
              <a:ext cx="12192000" cy="92784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0" y="3698756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0" y="3411486"/>
              <a:ext cx="12192000" cy="1100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0" y="3745306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0" y="3816200"/>
              <a:ext cx="12192000" cy="4571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0" y="3955671"/>
              <a:ext cx="12192000" cy="45719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0" y="3997397"/>
              <a:ext cx="12192000" cy="160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0" y="4200108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0" y="4245827"/>
              <a:ext cx="12192000" cy="2748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0" y="4520685"/>
              <a:ext cx="12192000" cy="68935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0" y="4589620"/>
              <a:ext cx="12192000" cy="45719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0" y="4768101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0" y="4840031"/>
              <a:ext cx="12192000" cy="124437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0" y="5063816"/>
              <a:ext cx="12192000" cy="4571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0" y="5132442"/>
              <a:ext cx="12192000" cy="7644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0" y="5246253"/>
              <a:ext cx="12192000" cy="69785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0" y="5330494"/>
              <a:ext cx="12192000" cy="5447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0" y="5400393"/>
              <a:ext cx="12192000" cy="3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0" y="5504598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0" y="5600224"/>
              <a:ext cx="12192000" cy="80464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0" y="5692797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0" y="5789097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0" y="58250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0" y="5861097"/>
              <a:ext cx="12192000" cy="1935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0" y="6090635"/>
              <a:ext cx="12192000" cy="10480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0" y="6195440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0" y="6275251"/>
              <a:ext cx="12192000" cy="36000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0" y="6311251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0" y="6347315"/>
              <a:ext cx="12192000" cy="8052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0" y="6475603"/>
              <a:ext cx="12192000" cy="6297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0" y="6556534"/>
              <a:ext cx="12192000" cy="36000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6637673"/>
              <a:ext cx="12192000" cy="36000"/>
            </a:xfrm>
            <a:prstGeom prst="rect">
              <a:avLst/>
            </a:prstGeom>
            <a:solidFill>
              <a:srgbClr val="1920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0" y="6674196"/>
              <a:ext cx="12192000" cy="64401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0" y="6738597"/>
              <a:ext cx="12192000" cy="36000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0" y="6805272"/>
              <a:ext cx="12192000" cy="36000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342458" y="2161402"/>
            <a:ext cx="5101200" cy="202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731838" y="2953096"/>
            <a:ext cx="51012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22"/>
          <p:cNvSpPr/>
          <p:nvPr/>
        </p:nvSpPr>
        <p:spPr>
          <a:xfrm>
            <a:off x="7611847" y="2171048"/>
            <a:ext cx="3848400" cy="1450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58" name="Google Shape;358;p22"/>
          <p:cNvSpPr txBox="1"/>
          <p:nvPr>
            <p:ph idx="2" type="body"/>
          </p:nvPr>
        </p:nvSpPr>
        <p:spPr>
          <a:xfrm>
            <a:off x="731838" y="2419180"/>
            <a:ext cx="46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cap="none">
                <a:solidFill>
                  <a:srgbClr val="30BA77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22"/>
          <p:cNvSpPr txBox="1"/>
          <p:nvPr>
            <p:ph idx="3" type="body"/>
          </p:nvPr>
        </p:nvSpPr>
        <p:spPr>
          <a:xfrm>
            <a:off x="7806536" y="2436130"/>
            <a:ext cx="34590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0" name="Google Shape;36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311632"/>
            <a:ext cx="1907339" cy="63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 Medium"/>
              <a:buNone/>
              <a:defRPr sz="6000"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 Medium"/>
              <a:buNone/>
              <a:defRPr sz="6000"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2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9" name="Google Shape;379;p2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  <a:defRPr sz="3200"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—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6" name="Google Shape;386;p3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 | Infinity Stream">
  <p:cSld name="2_Title Slide | Infinity Stream">
    <p:bg>
      <p:bgPr>
        <a:solidFill>
          <a:srgbClr val="0C322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97655" y="1476443"/>
            <a:ext cx="82662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997198" y="460949"/>
            <a:ext cx="469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 cap="none">
                <a:solidFill>
                  <a:srgbClr val="30BA77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597655" y="3168577"/>
            <a:ext cx="49995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977" y="311632"/>
            <a:ext cx="1907339" cy="632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>
            <p:ph idx="4" type="pic"/>
          </p:nvPr>
        </p:nvSpPr>
        <p:spPr>
          <a:xfrm>
            <a:off x="0" y="4621427"/>
            <a:ext cx="12192000" cy="2236500"/>
          </a:xfrm>
          <a:prstGeom prst="rect">
            <a:avLst/>
          </a:prstGeom>
          <a:solidFill>
            <a:srgbClr val="175D51"/>
          </a:solidFill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  <a:defRPr sz="3200"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Headline | Subheading | Image">
  <p:cSld name="2_Headline | Subheading | Imag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731839" y="2112520"/>
            <a:ext cx="3490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2" type="body"/>
          </p:nvPr>
        </p:nvSpPr>
        <p:spPr>
          <a:xfrm>
            <a:off x="731838" y="3352149"/>
            <a:ext cx="34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34"/>
          <p:cNvSpPr/>
          <p:nvPr>
            <p:ph idx="3" type="pic"/>
          </p:nvPr>
        </p:nvSpPr>
        <p:spPr>
          <a:xfrm>
            <a:off x="5556250" y="68685"/>
            <a:ext cx="6635700" cy="6789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01" name="Google Shape;40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34"/>
          <p:cNvGrpSpPr/>
          <p:nvPr/>
        </p:nvGrpSpPr>
        <p:grpSpPr>
          <a:xfrm rot="-5400000">
            <a:off x="6061736" y="-6061971"/>
            <a:ext cx="68686" cy="12192156"/>
            <a:chOff x="4713348" y="-1"/>
            <a:chExt cx="73896" cy="6858002"/>
          </a:xfrm>
        </p:grpSpPr>
        <p:sp>
          <p:nvSpPr>
            <p:cNvPr id="403" name="Google Shape;403;p34"/>
            <p:cNvSpPr/>
            <p:nvPr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line | Two Columns Body">
  <p:cSld name="Headline | Subheadline | Two Columns Bod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idx="1" type="body"/>
          </p:nvPr>
        </p:nvSpPr>
        <p:spPr>
          <a:xfrm>
            <a:off x="731838" y="2528888"/>
            <a:ext cx="5292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2" type="body"/>
          </p:nvPr>
        </p:nvSpPr>
        <p:spPr>
          <a:xfrm>
            <a:off x="6167438" y="2528888"/>
            <a:ext cx="52926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5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5"/>
          <p:cNvSpPr txBox="1"/>
          <p:nvPr>
            <p:ph idx="3" type="body"/>
          </p:nvPr>
        </p:nvSpPr>
        <p:spPr>
          <a:xfrm>
            <a:off x="731837" y="1157783"/>
            <a:ext cx="10728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15" name="Google Shape;415;p35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16" name="Google Shape;416;p35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line | Four Column Body">
  <p:cSld name="HeadLine | Subheadline | Four Column Bod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" type="body"/>
          </p:nvPr>
        </p:nvSpPr>
        <p:spPr>
          <a:xfrm>
            <a:off x="737566" y="2528888"/>
            <a:ext cx="2569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36"/>
          <p:cNvSpPr txBox="1"/>
          <p:nvPr>
            <p:ph idx="2" type="body"/>
          </p:nvPr>
        </p:nvSpPr>
        <p:spPr>
          <a:xfrm>
            <a:off x="3455366" y="2528888"/>
            <a:ext cx="2569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36"/>
          <p:cNvSpPr txBox="1"/>
          <p:nvPr>
            <p:ph idx="3" type="body"/>
          </p:nvPr>
        </p:nvSpPr>
        <p:spPr>
          <a:xfrm>
            <a:off x="6169991" y="2528888"/>
            <a:ext cx="2569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36"/>
          <p:cNvSpPr txBox="1"/>
          <p:nvPr>
            <p:ph idx="4" type="body"/>
          </p:nvPr>
        </p:nvSpPr>
        <p:spPr>
          <a:xfrm>
            <a:off x="8904288" y="2528888"/>
            <a:ext cx="25692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3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7" name="Google Shape;42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6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6"/>
          <p:cNvSpPr txBox="1"/>
          <p:nvPr>
            <p:ph idx="5" type="body"/>
          </p:nvPr>
        </p:nvSpPr>
        <p:spPr>
          <a:xfrm>
            <a:off x="731837" y="1157783"/>
            <a:ext cx="10728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30" name="Google Shape;430;p36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31" name="Google Shape;431;p36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3795">
          <p15:clr>
            <a:srgbClr val="5ACBF0"/>
          </p15:clr>
        </p15:guide>
        <p15:guide id="2" pos="3885">
          <p15:clr>
            <a:srgbClr val="5ACBF0"/>
          </p15:clr>
        </p15:guide>
        <p15:guide id="3" pos="2083">
          <p15:clr>
            <a:srgbClr val="5ACBF0"/>
          </p15:clr>
        </p15:guide>
        <p15:guide id="4" pos="2170">
          <p15:clr>
            <a:srgbClr val="5ACBF0"/>
          </p15:clr>
        </p15:guide>
        <p15:guide id="5" pos="5505">
          <p15:clr>
            <a:srgbClr val="5ACBF0"/>
          </p15:clr>
        </p15:guide>
        <p15:guide id="6" pos="5609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8" name="Google Shape;43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37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40" name="Google Shape;440;p37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er Sub Divider Slide | Orange">
  <p:cSld name="Super Sub Divider Slide | Orange">
    <p:bg>
      <p:bgPr>
        <a:solidFill>
          <a:schemeClr val="accent4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447" name="Google Shape;447;p38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38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49" name="Google Shape;44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1" name="Google Shape;451;p38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52" name="Google Shape;452;p38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er Sub Divider Slide | Mint">
  <p:cSld name="Super Sub Divider Slide | Mint">
    <p:bg>
      <p:bgPr>
        <a:solidFill>
          <a:schemeClr val="accent5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459" name="Google Shape;459;p39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1" name="Google Shape;46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64" name="Google Shape;464;p39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per Sub Divider Slide | Fog">
  <p:cSld name="Super Sub Divider Slide | Fog">
    <p:bg>
      <p:bgPr>
        <a:solidFill>
          <a:schemeClr val="lt2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Copyright © SUSE 2021 </a:t>
            </a:r>
            <a:endParaRPr/>
          </a:p>
        </p:txBody>
      </p:sp>
      <p:sp>
        <p:nvSpPr>
          <p:cNvPr id="471" name="Google Shape;471;p40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40"/>
          <p:cNvSpPr txBox="1"/>
          <p:nvPr>
            <p:ph idx="2" type="body"/>
          </p:nvPr>
        </p:nvSpPr>
        <p:spPr>
          <a:xfrm>
            <a:off x="731838" y="2747145"/>
            <a:ext cx="37656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3" name="Google Shape;47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3" y="6184072"/>
            <a:ext cx="465930" cy="26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5" name="Google Shape;475;p40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76" name="Google Shape;476;p40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ing | Image">
  <p:cSld name="Headline | Subheading |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31839" y="2112520"/>
            <a:ext cx="3490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731838" y="3352149"/>
            <a:ext cx="34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3" type="pic"/>
          </p:nvPr>
        </p:nvSpPr>
        <p:spPr>
          <a:xfrm>
            <a:off x="5556250" y="68684"/>
            <a:ext cx="6635700" cy="6789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5"/>
          <p:cNvGrpSpPr/>
          <p:nvPr/>
        </p:nvGrpSpPr>
        <p:grpSpPr>
          <a:xfrm rot="-5400000">
            <a:off x="6061736" y="-6061971"/>
            <a:ext cx="68686" cy="12192156"/>
            <a:chOff x="4713348" y="-1"/>
            <a:chExt cx="73896" cy="6858002"/>
          </a:xfrm>
        </p:grpSpPr>
        <p:sp>
          <p:nvSpPr>
            <p:cNvPr id="38" name="Google Shape;38;p5"/>
            <p:cNvSpPr/>
            <p:nvPr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| Subheadline | Icons">
  <p:cSld name="Headline | Subheadline | Icons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1"/>
          <p:cNvSpPr/>
          <p:nvPr>
            <p:ph idx="2" type="pic"/>
          </p:nvPr>
        </p:nvSpPr>
        <p:spPr>
          <a:xfrm>
            <a:off x="6762750" y="1388787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41"/>
          <p:cNvSpPr/>
          <p:nvPr>
            <p:ph idx="3" type="pic"/>
          </p:nvPr>
        </p:nvSpPr>
        <p:spPr>
          <a:xfrm>
            <a:off x="6762750" y="5373338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41"/>
          <p:cNvSpPr/>
          <p:nvPr>
            <p:ph idx="4" type="pic"/>
          </p:nvPr>
        </p:nvSpPr>
        <p:spPr>
          <a:xfrm>
            <a:off x="6762750" y="2384925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41"/>
          <p:cNvSpPr/>
          <p:nvPr>
            <p:ph idx="5" type="pic"/>
          </p:nvPr>
        </p:nvSpPr>
        <p:spPr>
          <a:xfrm>
            <a:off x="6762750" y="3381063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1"/>
          <p:cNvSpPr/>
          <p:nvPr>
            <p:ph idx="6" type="pic"/>
          </p:nvPr>
        </p:nvSpPr>
        <p:spPr>
          <a:xfrm>
            <a:off x="6762750" y="4377201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1"/>
          <p:cNvSpPr txBox="1"/>
          <p:nvPr>
            <p:ph idx="1" type="body"/>
          </p:nvPr>
        </p:nvSpPr>
        <p:spPr>
          <a:xfrm>
            <a:off x="7969250" y="5663973"/>
            <a:ext cx="3490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41"/>
          <p:cNvSpPr txBox="1"/>
          <p:nvPr>
            <p:ph idx="7" type="body"/>
          </p:nvPr>
        </p:nvSpPr>
        <p:spPr>
          <a:xfrm>
            <a:off x="7969250" y="4663439"/>
            <a:ext cx="3490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p41"/>
          <p:cNvSpPr txBox="1"/>
          <p:nvPr>
            <p:ph idx="8" type="body"/>
          </p:nvPr>
        </p:nvSpPr>
        <p:spPr>
          <a:xfrm>
            <a:off x="7969250" y="3662906"/>
            <a:ext cx="3490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9" type="body"/>
          </p:nvPr>
        </p:nvSpPr>
        <p:spPr>
          <a:xfrm>
            <a:off x="7969250" y="2662373"/>
            <a:ext cx="3490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41"/>
          <p:cNvSpPr txBox="1"/>
          <p:nvPr>
            <p:ph idx="13" type="body"/>
          </p:nvPr>
        </p:nvSpPr>
        <p:spPr>
          <a:xfrm>
            <a:off x="7969250" y="1661840"/>
            <a:ext cx="3490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p41"/>
          <p:cNvSpPr txBox="1"/>
          <p:nvPr>
            <p:ph idx="14" type="body"/>
          </p:nvPr>
        </p:nvSpPr>
        <p:spPr>
          <a:xfrm>
            <a:off x="731838" y="2286627"/>
            <a:ext cx="46959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3" name="Google Shape;493;p4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4" name="Google Shape;49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1"/>
          <p:cNvSpPr txBox="1"/>
          <p:nvPr>
            <p:ph type="title"/>
          </p:nvPr>
        </p:nvSpPr>
        <p:spPr>
          <a:xfrm>
            <a:off x="731837" y="499590"/>
            <a:ext cx="4695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6" name="Google Shape;496;p41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497" name="Google Shape;497;p41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Image ">
  <p:cSld name="Full Bleed Image 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/>
          <p:nvPr>
            <p:ph idx="2" type="pic"/>
          </p:nvPr>
        </p:nvSpPr>
        <p:spPr>
          <a:xfrm>
            <a:off x="1" y="68684"/>
            <a:ext cx="12192000" cy="6060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04" name="Google Shape;504;p4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5" name="Google Shape;505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2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507" name="Google Shape;507;p42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line | Subheading | Image">
  <p:cSld name="1_Headline | Subheading |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" type="body"/>
          </p:nvPr>
        </p:nvSpPr>
        <p:spPr>
          <a:xfrm>
            <a:off x="731839" y="2112520"/>
            <a:ext cx="3490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731838" y="3352149"/>
            <a:ext cx="3490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3" type="pic"/>
          </p:nvPr>
        </p:nvSpPr>
        <p:spPr>
          <a:xfrm>
            <a:off x="5556250" y="68685"/>
            <a:ext cx="6635700" cy="6789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6"/>
          <p:cNvGrpSpPr/>
          <p:nvPr/>
        </p:nvGrpSpPr>
        <p:grpSpPr>
          <a:xfrm rot="-5400000">
            <a:off x="6061736" y="-6061971"/>
            <a:ext cx="68686" cy="12192156"/>
            <a:chOff x="4713348" y="-1"/>
            <a:chExt cx="73896" cy="6858002"/>
          </a:xfrm>
        </p:grpSpPr>
        <p:sp>
          <p:nvSpPr>
            <p:cNvPr id="49" name="Google Shape;49;p6"/>
            <p:cNvSpPr/>
            <p:nvPr/>
          </p:nvSpPr>
          <p:spPr>
            <a:xfrm>
              <a:off x="4713348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4713358" y="411657"/>
              <a:ext cx="73880" cy="677761"/>
            </a:xfrm>
            <a:prstGeom prst="rect">
              <a:avLst/>
            </a:prstGeom>
            <a:solidFill>
              <a:srgbClr val="175D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line">
  <p:cSld name="1_Headlin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7"/>
          <p:cNvGrpSpPr/>
          <p:nvPr/>
        </p:nvGrpSpPr>
        <p:grpSpPr>
          <a:xfrm rot="5400000">
            <a:off x="6061587" y="-6061499"/>
            <a:ext cx="68682" cy="12192156"/>
            <a:chOff x="4713353" y="-1"/>
            <a:chExt cx="73891" cy="6858002"/>
          </a:xfrm>
        </p:grpSpPr>
        <p:sp>
          <p:nvSpPr>
            <p:cNvPr id="59" name="Google Shape;59;p7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90EB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Headlin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8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69" name="Google Shape;69;p8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| Side-by-side">
  <p:cSld name="Agenda | Side-by-s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" type="body"/>
          </p:nvPr>
        </p:nvSpPr>
        <p:spPr>
          <a:xfrm>
            <a:off x="731837" y="2194089"/>
            <a:ext cx="34908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idx="2" type="body"/>
          </p:nvPr>
        </p:nvSpPr>
        <p:spPr>
          <a:xfrm>
            <a:off x="5556250" y="2284209"/>
            <a:ext cx="4695900" cy="32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marR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Medium"/>
              <a:buAutoNum type="arabicPeriod"/>
              <a:defRPr b="0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9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80" name="Google Shape;80;p9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Photos | Large">
  <p:cSld name="Team Photos | Larg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731838" y="4427780"/>
            <a:ext cx="2284500" cy="169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7" name="Google Shape;87;p10"/>
          <p:cNvSpPr/>
          <p:nvPr>
            <p:ph idx="2" type="pic"/>
          </p:nvPr>
        </p:nvSpPr>
        <p:spPr>
          <a:xfrm>
            <a:off x="731838" y="1808164"/>
            <a:ext cx="2284500" cy="26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861238" y="4629005"/>
            <a:ext cx="2030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861238" y="5337445"/>
            <a:ext cx="20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4" type="body"/>
          </p:nvPr>
        </p:nvSpPr>
        <p:spPr>
          <a:xfrm>
            <a:off x="861238" y="5593240"/>
            <a:ext cx="20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0"/>
          <p:cNvSpPr/>
          <p:nvPr/>
        </p:nvSpPr>
        <p:spPr>
          <a:xfrm>
            <a:off x="3143250" y="4427780"/>
            <a:ext cx="2284500" cy="16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" name="Google Shape;92;p10"/>
          <p:cNvSpPr/>
          <p:nvPr>
            <p:ph idx="5" type="pic"/>
          </p:nvPr>
        </p:nvSpPr>
        <p:spPr>
          <a:xfrm>
            <a:off x="3143250" y="1808164"/>
            <a:ext cx="2284500" cy="26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3272650" y="4629005"/>
            <a:ext cx="2030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7" type="body"/>
          </p:nvPr>
        </p:nvSpPr>
        <p:spPr>
          <a:xfrm>
            <a:off x="3272650" y="5337445"/>
            <a:ext cx="20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8" type="body"/>
          </p:nvPr>
        </p:nvSpPr>
        <p:spPr>
          <a:xfrm>
            <a:off x="3272650" y="5593240"/>
            <a:ext cx="20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/>
          <p:nvPr/>
        </p:nvSpPr>
        <p:spPr>
          <a:xfrm>
            <a:off x="5556251" y="4427780"/>
            <a:ext cx="2284500" cy="169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" name="Google Shape;97;p10"/>
          <p:cNvSpPr/>
          <p:nvPr>
            <p:ph idx="9" type="pic"/>
          </p:nvPr>
        </p:nvSpPr>
        <p:spPr>
          <a:xfrm>
            <a:off x="5556251" y="1808164"/>
            <a:ext cx="2284500" cy="26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8" name="Google Shape;98;p10"/>
          <p:cNvSpPr txBox="1"/>
          <p:nvPr>
            <p:ph idx="13" type="body"/>
          </p:nvPr>
        </p:nvSpPr>
        <p:spPr>
          <a:xfrm>
            <a:off x="5685651" y="4629005"/>
            <a:ext cx="2030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4" type="body"/>
          </p:nvPr>
        </p:nvSpPr>
        <p:spPr>
          <a:xfrm>
            <a:off x="5685651" y="5337445"/>
            <a:ext cx="20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5" type="body"/>
          </p:nvPr>
        </p:nvSpPr>
        <p:spPr>
          <a:xfrm>
            <a:off x="5685651" y="5593240"/>
            <a:ext cx="20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7969250" y="4427780"/>
            <a:ext cx="2284500" cy="169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" name="Google Shape;102;p10"/>
          <p:cNvSpPr/>
          <p:nvPr>
            <p:ph idx="16" type="pic"/>
          </p:nvPr>
        </p:nvSpPr>
        <p:spPr>
          <a:xfrm>
            <a:off x="7969250" y="1808164"/>
            <a:ext cx="2284500" cy="26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10"/>
          <p:cNvSpPr txBox="1"/>
          <p:nvPr>
            <p:ph idx="17" type="body"/>
          </p:nvPr>
        </p:nvSpPr>
        <p:spPr>
          <a:xfrm>
            <a:off x="8098650" y="4629005"/>
            <a:ext cx="20307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8" type="body"/>
          </p:nvPr>
        </p:nvSpPr>
        <p:spPr>
          <a:xfrm>
            <a:off x="8098650" y="5337445"/>
            <a:ext cx="2030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9" type="body"/>
          </p:nvPr>
        </p:nvSpPr>
        <p:spPr>
          <a:xfrm>
            <a:off x="8098650" y="5593240"/>
            <a:ext cx="20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542" y="6184072"/>
            <a:ext cx="465932" cy="26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0"/>
          <p:cNvGrpSpPr/>
          <p:nvPr/>
        </p:nvGrpSpPr>
        <p:grpSpPr>
          <a:xfrm rot="-5400000">
            <a:off x="6061738" y="-6061972"/>
            <a:ext cx="68682" cy="12192156"/>
            <a:chOff x="4713353" y="-1"/>
            <a:chExt cx="73891" cy="6858002"/>
          </a:xfrm>
        </p:grpSpPr>
        <p:sp>
          <p:nvSpPr>
            <p:cNvPr id="110" name="Google Shape;110;p10"/>
            <p:cNvSpPr/>
            <p:nvPr/>
          </p:nvSpPr>
          <p:spPr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94060" y="6294735"/>
            <a:ext cx="1230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Copyright © SUSE 2022 </a:t>
            </a:r>
            <a:endParaRPr/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731837" y="630659"/>
            <a:ext cx="107283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  <a:defRPr b="0" i="0" sz="3200" u="none" cap="none" strike="noStrik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731837" y="2528888"/>
            <a:ext cx="10728300" cy="1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Black"/>
              <a:buChar char="—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SemiBold"/>
              <a:buChar char="–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Light"/>
              <a:buChar char="–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Light"/>
              <a:buChar char="–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Light"/>
              <a:buChar char="–"/>
              <a:defRPr b="0" i="0" sz="18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61">
          <p15:clr>
            <a:srgbClr val="F26B43"/>
          </p15:clr>
        </p15:guide>
        <p15:guide id="2" orient="horz" pos="459">
          <p15:clr>
            <a:srgbClr val="F26B43"/>
          </p15:clr>
        </p15:guide>
        <p15:guide id="3" orient="horz" pos="3861">
          <p15:clr>
            <a:srgbClr val="F26B43"/>
          </p15:clr>
        </p15:guide>
        <p15:guide id="4" pos="7219">
          <p15:clr>
            <a:srgbClr val="F26B43"/>
          </p15:clr>
        </p15:guide>
        <p15:guide id="5" pos="1141">
          <p15:clr>
            <a:srgbClr val="F26B43"/>
          </p15:clr>
        </p15:guide>
        <p15:guide id="6" pos="1220">
          <p15:clr>
            <a:srgbClr val="F26B43"/>
          </p15:clr>
        </p15:guide>
        <p15:guide id="7" pos="3419">
          <p15:clr>
            <a:srgbClr val="F26B43"/>
          </p15:clr>
        </p15:guide>
        <p15:guide id="8" pos="3500">
          <p15:clr>
            <a:srgbClr val="F26B43"/>
          </p15:clr>
        </p15:guide>
        <p15:guide id="9" pos="4179">
          <p15:clr>
            <a:srgbClr val="F26B43"/>
          </p15:clr>
        </p15:guide>
        <p15:guide id="10" pos="4260">
          <p15:clr>
            <a:srgbClr val="F26B43"/>
          </p15:clr>
        </p15:guide>
        <p15:guide id="11" pos="2741">
          <p15:clr>
            <a:srgbClr val="F26B43"/>
          </p15:clr>
        </p15:guide>
        <p15:guide id="12" pos="2660">
          <p15:clr>
            <a:srgbClr val="F26B43"/>
          </p15:clr>
        </p15:guide>
        <p15:guide id="13" pos="1980">
          <p15:clr>
            <a:srgbClr val="F26B43"/>
          </p15:clr>
        </p15:guide>
        <p15:guide id="14" pos="1900">
          <p15:clr>
            <a:srgbClr val="F26B43"/>
          </p15:clr>
        </p15:guide>
        <p15:guide id="15" pos="5020">
          <p15:clr>
            <a:srgbClr val="F26B43"/>
          </p15:clr>
        </p15:guide>
        <p15:guide id="16" pos="4939">
          <p15:clr>
            <a:srgbClr val="F26B43"/>
          </p15:clr>
        </p15:guide>
        <p15:guide id="17" pos="5700">
          <p15:clr>
            <a:srgbClr val="F26B43"/>
          </p15:clr>
        </p15:guide>
        <p15:guide id="18" pos="5777">
          <p15:clr>
            <a:srgbClr val="F26B43"/>
          </p15:clr>
        </p15:guide>
        <p15:guide id="19" pos="6457">
          <p15:clr>
            <a:srgbClr val="F26B43"/>
          </p15:clr>
        </p15:guide>
        <p15:guide id="20" pos="6537">
          <p15:clr>
            <a:srgbClr val="F26B43"/>
          </p15:clr>
        </p15:guide>
        <p15:guide id="21" orient="horz" pos="799">
          <p15:clr>
            <a:srgbClr val="F26B43"/>
          </p15:clr>
        </p15:guide>
        <p15:guide id="22" orient="horz" pos="1593">
          <p15:clr>
            <a:srgbClr val="F26B43"/>
          </p15:clr>
        </p15:guide>
        <p15:guide id="23" orient="horz" pos="1139">
          <p15:clr>
            <a:srgbClr val="F26B43"/>
          </p15:clr>
        </p15:guide>
        <p15:guide id="24" orient="horz" pos="2500">
          <p15:clr>
            <a:srgbClr val="F26B43"/>
          </p15:clr>
        </p15:guide>
        <p15:guide id="25" orient="horz" pos="2954">
          <p15:clr>
            <a:srgbClr val="F26B43"/>
          </p15:clr>
        </p15:guide>
        <p15:guide id="26" orient="horz" pos="3385">
          <p15:clr>
            <a:srgbClr val="F26B43"/>
          </p15:clr>
        </p15:guide>
        <p15:guide id="27" orient="horz" pos="2047">
          <p15:clr>
            <a:srgbClr val="F26B43"/>
          </p15:clr>
        </p15:guide>
        <p15:guide id="28" orient="horz" pos="1820">
          <p15:clr>
            <a:srgbClr val="F26B43"/>
          </p15:clr>
        </p15:guide>
        <p15:guide id="29" orient="horz" pos="227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laticon.com/free-icons/cpu" TargetMode="External"/><Relationship Id="rId4" Type="http://schemas.openxmlformats.org/officeDocument/2006/relationships/hyperlink" Target="https://www.flaticon.com/free-icons/magnifying-glass%2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laticon.com/free-icons/cpu" TargetMode="External"/><Relationship Id="rId4" Type="http://schemas.openxmlformats.org/officeDocument/2006/relationships/hyperlink" Target="https://www.flaticon.com/free-icons/magnifying-glass%2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laticon.com/free-icons/cpu" TargetMode="External"/><Relationship Id="rId4" Type="http://schemas.openxmlformats.org/officeDocument/2006/relationships/hyperlink" Target="https://www.flaticon.com/free-icons/magnifying-glass%2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flaticon.com/free-icons/cpu" TargetMode="External"/><Relationship Id="rId4" Type="http://schemas.openxmlformats.org/officeDocument/2006/relationships/hyperlink" Target="https://www.flaticon.com/free-icons/magnifying-glass%22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4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9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20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20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5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8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8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18.png"/><Relationship Id="rId4" Type="http://schemas.openxmlformats.org/officeDocument/2006/relationships/hyperlink" Target="https://gist.github.com/shunghsiyu/a63e08e6231553d1abdece4aef29f70e" TargetMode="External"/><Relationship Id="rId5" Type="http://schemas.openxmlformats.org/officeDocument/2006/relationships/hyperlink" Target="https://doi.org/10.48550/arXiv.2105.05398" TargetMode="Externa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0.xml"/><Relationship Id="rId3" Type="http://schemas.openxmlformats.org/officeDocument/2006/relationships/hyperlink" Target="http://cscope.sourceforge.net/cscope_maps.vim" TargetMode="Externa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s://github.com/libbpf/libbpf-bootstrap/blob/bc18679/examples/c/minimal.c#L9-L12" TargetMode="Externa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Relationship Id="rId3" Type="http://schemas.openxmlformats.org/officeDocument/2006/relationships/hyperlink" Target="https://pygments.org/" TargetMode="Externa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5.xml"/><Relationship Id="rId3" Type="http://schemas.openxmlformats.org/officeDocument/2006/relationships/hyperlink" Target="https://github.com/torvalds/linux/blob/v5.18/kernel/bpf/verifier.c#L13256-L13295" TargetMode="Externa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8.xml"/><Relationship Id="rId3" Type="http://schemas.openxmlformats.org/officeDocument/2006/relationships/hyperlink" Target="https://www.zerodayinitiative.com/blog/2020/4/8/cve-2020-8835-linux-kernel-privilege-escalation-via-improper-ebpf-program-verification" TargetMode="External"/><Relationship Id="rId4" Type="http://schemas.openxmlformats.org/officeDocument/2006/relationships/hyperlink" Target="https://www.graplsecurity.com/post/kernel-pwning-with-ebpf-a-love-story" TargetMode="External"/><Relationship Id="rId5" Type="http://schemas.openxmlformats.org/officeDocument/2006/relationships/hyperlink" Target="https://blog.hexrabbit.io/2021/11/03/CVE-2021-34866-writeup/" TargetMode="Externa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9.xml"/><Relationship Id="rId3" Type="http://schemas.openxmlformats.org/officeDocument/2006/relationships/hyperlink" Target="https://lore.kernel.org/lkml/ad840039-8d4a-b2a9-b2eb-a8f079926b53@solarflare.com/" TargetMode="External"/><Relationship Id="rId4" Type="http://schemas.openxmlformats.org/officeDocument/2006/relationships/hyperlink" Target="https://lore.kernel.org/netdev/20190615191225.2409862-1-ast@kernel.org/" TargetMode="External"/><Relationship Id="rId5" Type="http://schemas.openxmlformats.org/officeDocument/2006/relationships/hyperlink" Target="https://lore.kernel.org/bpf/20201009011240.48506-1-alexei.starovoitov@gmail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0.xml"/><Relationship Id="rId3" Type="http://schemas.openxmlformats.org/officeDocument/2006/relationships/hyperlink" Target="https://doi.org/10.48550/arXiv.2105.05398" TargetMode="External"/><Relationship Id="rId4" Type="http://schemas.openxmlformats.org/officeDocument/2006/relationships/hyperlink" Target="https://vbpf.github.io/assets/prevail-paper.pdf" TargetMode="Externa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1.xml"/><Relationship Id="rId3" Type="http://schemas.openxmlformats.org/officeDocument/2006/relationships/hyperlink" Target="https://hackmd.io/@sysprog/c-programming" TargetMode="External"/><Relationship Id="rId4" Type="http://schemas.openxmlformats.org/officeDocument/2006/relationships/hyperlink" Target="https://hackmd.io/@sysprog/linux-kernel-internal" TargetMode="Externa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2.xml"/><Relationship Id="rId3" Type="http://schemas.openxmlformats.org/officeDocument/2006/relationships/hyperlink" Target="http://twitter.com/shunghsiyu" TargetMode="Externa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4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shunghsiyu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bit.ly/coscup-bpfv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idx="1" type="body"/>
          </p:nvPr>
        </p:nvSpPr>
        <p:spPr>
          <a:xfrm>
            <a:off x="731848" y="2475300"/>
            <a:ext cx="3843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Peeking into the BPF verifier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7" name="Google Shape;517;p43"/>
          <p:cNvSpPr txBox="1"/>
          <p:nvPr>
            <p:ph idx="2" type="body"/>
          </p:nvPr>
        </p:nvSpPr>
        <p:spPr>
          <a:xfrm>
            <a:off x="731838" y="1676828"/>
            <a:ext cx="469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31 JULY 2022</a:t>
            </a:r>
            <a:endParaRPr/>
          </a:p>
        </p:txBody>
      </p:sp>
      <p:pic>
        <p:nvPicPr>
          <p:cNvPr descr="Background pattern&#10;&#10;Description automatically generated" id="518" name="Google Shape;5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3810000"/>
            <a:ext cx="1219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3"/>
          <p:cNvSpPr txBox="1"/>
          <p:nvPr>
            <p:ph idx="3" type="body"/>
          </p:nvPr>
        </p:nvSpPr>
        <p:spPr>
          <a:xfrm>
            <a:off x="686027" y="5136746"/>
            <a:ext cx="34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Shung-Hsi Yu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COSCUP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5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Virtual CPU &amp; Memory</a:t>
            </a:r>
            <a:endParaRPr/>
          </a:p>
        </p:txBody>
      </p:sp>
      <p:sp>
        <p:nvSpPr>
          <p:cNvPr id="591" name="Google Shape;591;p5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</a:t>
            </a:r>
            <a:r>
              <a:rPr lang="en-US"/>
              <a:t>V</a:t>
            </a:r>
            <a:r>
              <a:rPr lang="en-US"/>
              <a:t>irtual </a:t>
            </a:r>
            <a:r>
              <a:rPr lang="en-US"/>
              <a:t>M</a:t>
            </a:r>
            <a:r>
              <a:rPr lang="en-US"/>
              <a:t>achine</a:t>
            </a:r>
            <a:endParaRPr/>
          </a:p>
        </p:txBody>
      </p:sp>
      <p:sp>
        <p:nvSpPr>
          <p:cNvPr id="592" name="Google Shape;592;p52"/>
          <p:cNvSpPr txBox="1"/>
          <p:nvPr/>
        </p:nvSpPr>
        <p:spPr>
          <a:xfrm>
            <a:off x="2556250" y="6155157"/>
            <a:ext cx="84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Cpu icons created by Prosymbols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Magnifying glass icons created by Muhammad_Usman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93" name="Google Shape;59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00" y="2713062"/>
            <a:ext cx="2105350" cy="210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Google Shape;594;p52"/>
          <p:cNvCxnSpPr/>
          <p:nvPr/>
        </p:nvCxnSpPr>
        <p:spPr>
          <a:xfrm rot="10800000">
            <a:off x="3267450" y="23316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52"/>
          <p:cNvCxnSpPr/>
          <p:nvPr/>
        </p:nvCxnSpPr>
        <p:spPr>
          <a:xfrm flipH="1">
            <a:off x="3267450" y="46938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596" name="Google Shape;596;p5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10+1 r</a:t>
                      </a: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7" name="Google Shape;597;p52"/>
          <p:cNvSpPr txBox="1"/>
          <p:nvPr/>
        </p:nvSpPr>
        <p:spPr>
          <a:xfrm>
            <a:off x="1451888" y="2015250"/>
            <a:ext cx="8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64-bit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598" name="Google Shape;598;p52"/>
          <p:cNvGrpSpPr/>
          <p:nvPr/>
        </p:nvGrpSpPr>
        <p:grpSpPr>
          <a:xfrm>
            <a:off x="3464775" y="3512575"/>
            <a:ext cx="544905" cy="544936"/>
            <a:chOff x="3464775" y="3512575"/>
            <a:chExt cx="544905" cy="544936"/>
          </a:xfrm>
        </p:grpSpPr>
        <p:pic>
          <p:nvPicPr>
            <p:cNvPr id="599" name="Google Shape;599;p5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52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05" name="Google Shape;605;p52"/>
          <p:cNvGraphicFramePr/>
          <p:nvPr/>
        </p:nvGraphicFramePr>
        <p:xfrm>
          <a:off x="8924925" y="171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Stack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512 bytes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</a:tbl>
          </a:graphicData>
        </a:graphic>
      </p:graphicFrame>
      <p:cxnSp>
        <p:nvCxnSpPr>
          <p:cNvPr id="606" name="Google Shape;606;p52"/>
          <p:cNvCxnSpPr/>
          <p:nvPr/>
        </p:nvCxnSpPr>
        <p:spPr>
          <a:xfrm>
            <a:off x="6678900" y="3312225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52"/>
          <p:cNvCxnSpPr/>
          <p:nvPr/>
        </p:nvCxnSpPr>
        <p:spPr>
          <a:xfrm>
            <a:off x="6669375" y="3612263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52"/>
          <p:cNvCxnSpPr/>
          <p:nvPr/>
        </p:nvCxnSpPr>
        <p:spPr>
          <a:xfrm>
            <a:off x="6669375" y="39123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52"/>
          <p:cNvCxnSpPr/>
          <p:nvPr/>
        </p:nvCxnSpPr>
        <p:spPr>
          <a:xfrm>
            <a:off x="6669375" y="42171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4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7" name="Google Shape;1567;p14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68" name="Google Shape;1568;p14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Inferring Type &amp; Value</a:t>
            </a:r>
            <a:endParaRPr/>
          </a:p>
        </p:txBody>
      </p:sp>
      <p:graphicFrame>
        <p:nvGraphicFramePr>
          <p:cNvPr id="1569" name="Google Shape;1569;p142"/>
          <p:cNvGraphicFramePr/>
          <p:nvPr/>
        </p:nvGraphicFramePr>
        <p:xfrm>
          <a:off x="731813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F66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rgbClr val="FF66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0" name="Google Shape;1570;p142"/>
          <p:cNvCxnSpPr/>
          <p:nvPr/>
        </p:nvCxnSpPr>
        <p:spPr>
          <a:xfrm>
            <a:off x="4159750" y="3685100"/>
            <a:ext cx="375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142"/>
          <p:cNvSpPr txBox="1"/>
          <p:nvPr/>
        </p:nvSpPr>
        <p:spPr>
          <a:xfrm>
            <a:off x="4030000" y="3757403"/>
            <a:ext cx="4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BPF_EXIT_INSN()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2" name="Google Shape;1572;p142"/>
          <p:cNvSpPr txBox="1"/>
          <p:nvPr/>
        </p:nvSpPr>
        <p:spPr>
          <a:xfrm>
            <a:off x="5374900" y="3262851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3" name="Google Shape;1573;p142"/>
          <p:cNvSpPr/>
          <p:nvPr/>
        </p:nvSpPr>
        <p:spPr>
          <a:xfrm>
            <a:off x="4423800" y="1215950"/>
            <a:ext cx="3184800" cy="4982700"/>
          </a:xfrm>
          <a:prstGeom prst="mathMultiply">
            <a:avLst>
              <a:gd fmla="val 1730" name="adj1"/>
            </a:avLst>
          </a:prstGeom>
          <a:solidFill>
            <a:srgbClr val="000000">
              <a:alpha val="46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4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9" name="Google Shape;1579;p14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Verifier will reject the program</a:t>
            </a:r>
            <a:endParaRPr/>
          </a:p>
        </p:txBody>
      </p:sp>
      <p:sp>
        <p:nvSpPr>
          <p:cNvPr id="1580" name="Google Shape;1580;p14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581" name="Google Shape;1581;p143"/>
          <p:cNvSpPr/>
          <p:nvPr/>
        </p:nvSpPr>
        <p:spPr>
          <a:xfrm>
            <a:off x="1098325" y="2467150"/>
            <a:ext cx="9995400" cy="3095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': BPF program load failed: Permission denied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': -- BEGIN PROG LOAD LOG --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func#0 @0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R1=ctx(off=0,imm=0) R10=fp0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void 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(struct __sk_buff *skb)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(bf) r0 = r1                   	; R0_w=ctx(off=0,imm=0) R1=ctx(off=0,imm=0)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return 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1: (95) exit</a:t>
            </a:r>
            <a:endParaRPr sz="1800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R0 leaks addr as return value</a:t>
            </a:r>
            <a:endParaRPr sz="1800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44"/>
          <p:cNvSpPr txBox="1"/>
          <p:nvPr>
            <p:ph idx="1" type="body"/>
          </p:nvPr>
        </p:nvSpPr>
        <p:spPr>
          <a:xfrm>
            <a:off x="731850" y="2163775"/>
            <a:ext cx="8364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Does the verifier rejects this program because it’s returning a pointer?</a:t>
            </a:r>
            <a:endParaRPr/>
          </a:p>
        </p:txBody>
      </p:sp>
      <p:sp>
        <p:nvSpPr>
          <p:cNvPr id="1587" name="Google Shape;1587;p14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8" name="Google Shape;1588;p14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Will this pass?</a:t>
            </a:r>
            <a:endParaRPr/>
          </a:p>
        </p:txBody>
      </p:sp>
      <p:sp>
        <p:nvSpPr>
          <p:cNvPr id="1589" name="Google Shape;1589;p14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Food for Thought</a:t>
            </a:r>
            <a:endParaRPr/>
          </a:p>
        </p:txBody>
      </p:sp>
      <p:sp>
        <p:nvSpPr>
          <p:cNvPr id="1590" name="Google Shape;1590;p144"/>
          <p:cNvSpPr/>
          <p:nvPr/>
        </p:nvSpPr>
        <p:spPr>
          <a:xfrm>
            <a:off x="2745500" y="2931800"/>
            <a:ext cx="6701100" cy="2518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"socket1"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6" name="Google Shape;1596;p145"/>
          <p:cNvSpPr txBox="1"/>
          <p:nvPr>
            <p:ph idx="2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Tracking Value</a:t>
            </a:r>
            <a:endParaRPr/>
          </a:p>
        </p:txBody>
      </p:sp>
      <p:sp>
        <p:nvSpPr>
          <p:cNvPr id="1597" name="Google Shape;1597;p14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46"/>
          <p:cNvSpPr txBox="1"/>
          <p:nvPr>
            <p:ph idx="1" type="body"/>
          </p:nvPr>
        </p:nvSpPr>
        <p:spPr>
          <a:xfrm>
            <a:off x="731838" y="2239963"/>
            <a:ext cx="710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Invalid memory use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Reading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Writing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Address leakage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Improper termination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—"/>
            </a:pPr>
            <a:r>
              <a:rPr lang="en-US"/>
              <a:t>Violation of spec</a:t>
            </a:r>
            <a:endParaRPr/>
          </a:p>
        </p:txBody>
      </p:sp>
      <p:sp>
        <p:nvSpPr>
          <p:cNvPr id="1603" name="Google Shape;1603;p14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4" name="Google Shape;1604;p14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05" name="Google Shape;1605;p14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Safety Guarantee</a:t>
            </a:r>
            <a:endParaRPr/>
          </a:p>
        </p:txBody>
      </p:sp>
      <p:sp>
        <p:nvSpPr>
          <p:cNvPr id="1606" name="Google Shape;1606;p146"/>
          <p:cNvSpPr/>
          <p:nvPr/>
        </p:nvSpPr>
        <p:spPr>
          <a:xfrm>
            <a:off x="731825" y="3721925"/>
            <a:ext cx="10241700" cy="1584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47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Will there be out-of-bound access?</a:t>
            </a:r>
            <a:endParaRPr/>
          </a:p>
        </p:txBody>
      </p:sp>
      <p:sp>
        <p:nvSpPr>
          <p:cNvPr id="1612" name="Google Shape;1612;p147"/>
          <p:cNvSpPr txBox="1"/>
          <p:nvPr>
            <p:ph idx="12" type="sldNum"/>
          </p:nvPr>
        </p:nvSpPr>
        <p:spPr>
          <a:xfrm>
            <a:off x="11171275" y="6294734"/>
            <a:ext cx="288900" cy="1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3" name="Google Shape;1613;p147"/>
          <p:cNvSpPr txBox="1"/>
          <p:nvPr>
            <p:ph idx="2" type="body"/>
          </p:nvPr>
        </p:nvSpPr>
        <p:spPr>
          <a:xfrm>
            <a:off x="731837" y="1157783"/>
            <a:ext cx="107283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14" name="Google Shape;1614;p14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15" name="Google Shape;1615;p147"/>
          <p:cNvSpPr/>
          <p:nvPr/>
        </p:nvSpPr>
        <p:spPr>
          <a:xfrm>
            <a:off x="2745500" y="2838500"/>
            <a:ext cx="6701100" cy="2857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arr[i];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Is i &lt; 4 ?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4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1" name="Google Shape;1621;p14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Verifier rejects the program</a:t>
            </a:r>
            <a:endParaRPr/>
          </a:p>
        </p:txBody>
      </p:sp>
      <p:sp>
        <p:nvSpPr>
          <p:cNvPr id="1622" name="Google Shape;1622;p14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23" name="Google Shape;1623;p148"/>
          <p:cNvSpPr/>
          <p:nvPr/>
        </p:nvSpPr>
        <p:spPr>
          <a:xfrm>
            <a:off x="1098325" y="2031500"/>
            <a:ext cx="9995400" cy="3966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'bpf_prog': BPF program load failed: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Permission denied</a:t>
            </a:r>
            <a:endParaRPr sz="1800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'bpf_prog': -- BEGIN PROG LOAD LOG --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R1=ctx(off=0,imm=0) R10=fp0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3: (67) r1 &lt;&lt;= 2                  	; R1_w=scalar(umax=17179869180,var_off=(0x0; 0x3fffffffc),s32_max=2147483644,u32_max=-4)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4: (18) r2 = 0x0                  	; R2_w=map_value(off=0,ks=4,vs=16,imm=0)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6: (0f) r2 += r1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</a:t>
            </a:r>
            <a:r>
              <a:rPr lang="en-US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unbounded memory access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make sure to bounds check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any such access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pointer arithmetic of map value goes out of range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49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How to do bound check?</a:t>
            </a:r>
            <a:endParaRPr/>
          </a:p>
        </p:txBody>
      </p:sp>
      <p:sp>
        <p:nvSpPr>
          <p:cNvPr id="1629" name="Google Shape;1629;p14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0" name="Google Shape;1630;p14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31" name="Google Shape;1631;p14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32" name="Google Shape;1632;p149"/>
          <p:cNvSpPr/>
          <p:nvPr/>
        </p:nvSpPr>
        <p:spPr>
          <a:xfrm>
            <a:off x="2745500" y="2838500"/>
            <a:ext cx="6701100" cy="2857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arr[i];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Is i &lt; 4 ?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50"/>
          <p:cNvSpPr txBox="1"/>
          <p:nvPr>
            <p:ph idx="1" type="body"/>
          </p:nvPr>
        </p:nvSpPr>
        <p:spPr>
          <a:xfrm>
            <a:off x="731850" y="2163775"/>
            <a:ext cx="8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Only after adding an if-statement will the program get pass the verifier</a:t>
            </a:r>
            <a:endParaRPr/>
          </a:p>
        </p:txBody>
      </p:sp>
      <p:sp>
        <p:nvSpPr>
          <p:cNvPr id="1638" name="Google Shape;1638;p15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9" name="Google Shape;1639;p15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Adding bound check</a:t>
            </a:r>
            <a:endParaRPr/>
          </a:p>
        </p:txBody>
      </p:sp>
      <p:sp>
        <p:nvSpPr>
          <p:cNvPr id="1640" name="Google Shape;1640;p15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41" name="Google Shape;1641;p150"/>
          <p:cNvSpPr/>
          <p:nvPr/>
        </p:nvSpPr>
        <p:spPr>
          <a:xfrm>
            <a:off x="2745500" y="2658162"/>
            <a:ext cx="6701100" cy="3327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Bound check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arr[i];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51"/>
          <p:cNvSpPr txBox="1"/>
          <p:nvPr>
            <p:ph idx="1" type="body"/>
          </p:nvPr>
        </p:nvSpPr>
        <p:spPr>
          <a:xfrm>
            <a:off x="731850" y="2163775"/>
            <a:ext cx="8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Only after adding an if-statement will the program get pass the verifier</a:t>
            </a:r>
            <a:endParaRPr/>
          </a:p>
        </p:txBody>
      </p:sp>
      <p:sp>
        <p:nvSpPr>
          <p:cNvPr id="1647" name="Google Shape;1647;p15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8" name="Google Shape;1648;p15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Adding bound check</a:t>
            </a:r>
            <a:endParaRPr/>
          </a:p>
        </p:txBody>
      </p:sp>
      <p:sp>
        <p:nvSpPr>
          <p:cNvPr id="1649" name="Google Shape;1649;p15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50" name="Google Shape;1650;p151"/>
          <p:cNvSpPr/>
          <p:nvPr/>
        </p:nvSpPr>
        <p:spPr>
          <a:xfrm>
            <a:off x="2745500" y="2658162"/>
            <a:ext cx="6701100" cy="3327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Bound check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arr[i];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1" name="Google Shape;1651;p151"/>
          <p:cNvSpPr/>
          <p:nvPr/>
        </p:nvSpPr>
        <p:spPr>
          <a:xfrm>
            <a:off x="2745600" y="2658250"/>
            <a:ext cx="6701100" cy="1961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51"/>
          <p:cNvSpPr/>
          <p:nvPr/>
        </p:nvSpPr>
        <p:spPr>
          <a:xfrm>
            <a:off x="2745600" y="4979899"/>
            <a:ext cx="6701100" cy="100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5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Virtual CPU &amp; Memory</a:t>
            </a:r>
            <a:endParaRPr/>
          </a:p>
        </p:txBody>
      </p:sp>
      <p:sp>
        <p:nvSpPr>
          <p:cNvPr id="616" name="Google Shape;616;p5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Virtual Machine</a:t>
            </a:r>
            <a:endParaRPr/>
          </a:p>
        </p:txBody>
      </p:sp>
      <p:sp>
        <p:nvSpPr>
          <p:cNvPr id="617" name="Google Shape;617;p53"/>
          <p:cNvSpPr txBox="1"/>
          <p:nvPr/>
        </p:nvSpPr>
        <p:spPr>
          <a:xfrm>
            <a:off x="2556250" y="6155157"/>
            <a:ext cx="84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Cpu icons created by Prosymbols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Magnifying glass icons created by Muhammad_Usman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18" name="Google Shape;61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00" y="2713062"/>
            <a:ext cx="2105350" cy="210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53"/>
          <p:cNvCxnSpPr/>
          <p:nvPr/>
        </p:nvCxnSpPr>
        <p:spPr>
          <a:xfrm rot="10800000">
            <a:off x="3267450" y="23316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53"/>
          <p:cNvCxnSpPr/>
          <p:nvPr/>
        </p:nvCxnSpPr>
        <p:spPr>
          <a:xfrm flipH="1">
            <a:off x="3267450" y="46938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621" name="Google Shape;621;p5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10+1 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2" name="Google Shape;622;p53"/>
          <p:cNvSpPr txBox="1"/>
          <p:nvPr/>
        </p:nvSpPr>
        <p:spPr>
          <a:xfrm>
            <a:off x="1451888" y="2015250"/>
            <a:ext cx="8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64-bit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23" name="Google Shape;623;p53"/>
          <p:cNvGrpSpPr/>
          <p:nvPr/>
        </p:nvGrpSpPr>
        <p:grpSpPr>
          <a:xfrm>
            <a:off x="3464775" y="3512575"/>
            <a:ext cx="544905" cy="544936"/>
            <a:chOff x="3464775" y="3512575"/>
            <a:chExt cx="544905" cy="544936"/>
          </a:xfrm>
        </p:grpSpPr>
        <p:pic>
          <p:nvPicPr>
            <p:cNvPr id="624" name="Google Shape;624;p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53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30" name="Google Shape;630;p53"/>
          <p:cNvGraphicFramePr/>
          <p:nvPr/>
        </p:nvGraphicFramePr>
        <p:xfrm>
          <a:off x="8924925" y="171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Stack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512 bytes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</a:tbl>
          </a:graphicData>
        </a:graphic>
      </p:graphicFrame>
      <p:cxnSp>
        <p:nvCxnSpPr>
          <p:cNvPr id="631" name="Google Shape;631;p53"/>
          <p:cNvCxnSpPr/>
          <p:nvPr/>
        </p:nvCxnSpPr>
        <p:spPr>
          <a:xfrm>
            <a:off x="6678900" y="3312225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3"/>
          <p:cNvCxnSpPr/>
          <p:nvPr/>
        </p:nvCxnSpPr>
        <p:spPr>
          <a:xfrm>
            <a:off x="6669375" y="3612263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3"/>
          <p:cNvCxnSpPr/>
          <p:nvPr/>
        </p:nvCxnSpPr>
        <p:spPr>
          <a:xfrm>
            <a:off x="6669375" y="39123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3"/>
          <p:cNvCxnSpPr/>
          <p:nvPr/>
        </p:nvCxnSpPr>
        <p:spPr>
          <a:xfrm>
            <a:off x="6669375" y="42171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53"/>
          <p:cNvSpPr/>
          <p:nvPr/>
        </p:nvSpPr>
        <p:spPr>
          <a:xfrm>
            <a:off x="824225" y="1497646"/>
            <a:ext cx="10543500" cy="4233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3"/>
          <p:cNvSpPr txBox="1"/>
          <p:nvPr/>
        </p:nvSpPr>
        <p:spPr>
          <a:xfrm>
            <a:off x="1012088" y="1702075"/>
            <a:ext cx="171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Calculation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7" name="Google Shape;637;p53"/>
          <p:cNvSpPr txBox="1"/>
          <p:nvPr/>
        </p:nvSpPr>
        <p:spPr>
          <a:xfrm>
            <a:off x="8984513" y="2963188"/>
            <a:ext cx="171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Storing</a:t>
            </a:r>
            <a:br>
              <a:rPr lang="en-US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Variable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52"/>
          <p:cNvSpPr txBox="1"/>
          <p:nvPr>
            <p:ph idx="1" type="body"/>
          </p:nvPr>
        </p:nvSpPr>
        <p:spPr>
          <a:xfrm>
            <a:off x="731850" y="2163775"/>
            <a:ext cx="8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Let’s now see the compiled BPF instruction</a:t>
            </a:r>
            <a:endParaRPr/>
          </a:p>
        </p:txBody>
      </p:sp>
      <p:sp>
        <p:nvSpPr>
          <p:cNvPr id="1658" name="Google Shape;1658;p15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9" name="Google Shape;1659;p15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Adding bound check</a:t>
            </a:r>
            <a:endParaRPr/>
          </a:p>
        </p:txBody>
      </p:sp>
      <p:sp>
        <p:nvSpPr>
          <p:cNvPr id="1660" name="Google Shape;1660;p15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61" name="Google Shape;1661;p152"/>
          <p:cNvSpPr/>
          <p:nvPr/>
        </p:nvSpPr>
        <p:spPr>
          <a:xfrm>
            <a:off x="2745500" y="2658162"/>
            <a:ext cx="6701100" cy="3327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Bound check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arr[i];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5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7" name="Google Shape;1667;p15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68" name="Google Shape;1668;p153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5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4" name="Google Shape;1674;p15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675" name="Google Shape;1675;p154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6" name="Google Shape;1676;p154"/>
          <p:cNvSpPr/>
          <p:nvPr/>
        </p:nvSpPr>
        <p:spPr>
          <a:xfrm>
            <a:off x="0" y="1268425"/>
            <a:ext cx="12192000" cy="864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54"/>
          <p:cNvSpPr/>
          <p:nvPr/>
        </p:nvSpPr>
        <p:spPr>
          <a:xfrm>
            <a:off x="0" y="2528900"/>
            <a:ext cx="12192000" cy="3444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678" name="Google Shape;1678;p154"/>
          <p:cNvCxnSpPr/>
          <p:nvPr/>
        </p:nvCxnSpPr>
        <p:spPr>
          <a:xfrm flipH="1">
            <a:off x="5078100" y="981625"/>
            <a:ext cx="2041500" cy="11778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154"/>
          <p:cNvSpPr txBox="1"/>
          <p:nvPr>
            <p:ph idx="1" type="body"/>
          </p:nvPr>
        </p:nvSpPr>
        <p:spPr>
          <a:xfrm>
            <a:off x="4363750" y="411175"/>
            <a:ext cx="6308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Loading from memory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outside of BPF virtual machine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Any value</a:t>
            </a:r>
            <a:r>
              <a:rPr lang="en-US"/>
              <a:t> is possible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15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5" name="Google Shape;1685;p155"/>
          <p:cNvSpPr/>
          <p:nvPr/>
        </p:nvSpPr>
        <p:spPr>
          <a:xfrm>
            <a:off x="3998575" y="20329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check_mem_access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PTR_TO_MAP_KEY)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PTR_TO_MAP_VALUE)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BPF_READ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value_regno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mark_reg_unknown(env,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value_regno);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(base_type(reg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PTR_TO_MEM)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PTR_TO_CTX)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PTR_TO_STACK)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(reg_is_pkt_pointer(reg))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PTR_TO_FLOW_KEYS)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(type_is_sk_pointer(reg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PTR_TO_TP_BUFFER)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(base_type(reg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PTR_TO_BTF_ID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type_may_be_null(reg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CONST_PTR_TO_MAP)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(base_type(reg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PTR_TO_BUF)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6" name="Google Shape;1686;p155"/>
          <p:cNvSpPr/>
          <p:nvPr/>
        </p:nvSpPr>
        <p:spPr>
          <a:xfrm>
            <a:off x="0" y="68225"/>
            <a:ext cx="12192000" cy="1345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55"/>
          <p:cNvSpPr/>
          <p:nvPr/>
        </p:nvSpPr>
        <p:spPr>
          <a:xfrm>
            <a:off x="0" y="3088725"/>
            <a:ext cx="12192000" cy="376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88" name="Google Shape;1688;p155"/>
          <p:cNvSpPr/>
          <p:nvPr/>
        </p:nvSpPr>
        <p:spPr>
          <a:xfrm>
            <a:off x="0" y="1413425"/>
            <a:ext cx="4279800" cy="1675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89" name="Google Shape;1689;p155"/>
          <p:cNvSpPr txBox="1"/>
          <p:nvPr/>
        </p:nvSpPr>
        <p:spPr>
          <a:xfrm>
            <a:off x="752149" y="2367000"/>
            <a:ext cx="371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BPF_LDX_MEM(BPF_DW,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BPF_REG_2, 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15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5" name="Google Shape;1695;p15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96" name="Google Shape;1696;p15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1697" name="Google Shape;1697;p156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8" name="Google Shape;1698;p156"/>
          <p:cNvGraphicFramePr/>
          <p:nvPr/>
        </p:nvGraphicFramePr>
        <p:xfrm>
          <a:off x="3506063" y="509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9" name="Google Shape;1699;p156"/>
          <p:cNvCxnSpPr/>
          <p:nvPr/>
        </p:nvCxnSpPr>
        <p:spPr>
          <a:xfrm>
            <a:off x="6163975" y="2808650"/>
            <a:ext cx="0" cy="207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0" name="Google Shape;1700;p156"/>
          <p:cNvSpPr txBox="1"/>
          <p:nvPr/>
        </p:nvSpPr>
        <p:spPr>
          <a:xfrm>
            <a:off x="4841500" y="3567651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= 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1" name="Google Shape;1701;p156"/>
          <p:cNvSpPr txBox="1"/>
          <p:nvPr/>
        </p:nvSpPr>
        <p:spPr>
          <a:xfrm>
            <a:off x="6349450" y="3466225"/>
            <a:ext cx="550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BPF_LD_IMM64_RAW(BPF_REG_2, BPF_PSEUDO_MAP_VALUE...)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BPF_LDX_MEM(BPF_DW, BPF_REG_2, BPF_REG_2, 0)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57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7" name="Google Shape;1707;p15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8" name="Google Shape;1708;p15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709" name="Google Shape;1709;p157"/>
          <p:cNvSpPr/>
          <p:nvPr/>
        </p:nvSpPr>
        <p:spPr>
          <a:xfrm>
            <a:off x="0" y="1268425"/>
            <a:ext cx="12192000" cy="1637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157"/>
          <p:cNvSpPr/>
          <p:nvPr/>
        </p:nvSpPr>
        <p:spPr>
          <a:xfrm>
            <a:off x="0" y="3389725"/>
            <a:ext cx="12192000" cy="2584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158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6" name="Google Shape;1716;p15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7" name="Google Shape;1717;p15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718" name="Google Shape;1718;p158"/>
          <p:cNvSpPr/>
          <p:nvPr/>
        </p:nvSpPr>
        <p:spPr>
          <a:xfrm>
            <a:off x="0" y="1268425"/>
            <a:ext cx="12192000" cy="1637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58"/>
          <p:cNvSpPr/>
          <p:nvPr/>
        </p:nvSpPr>
        <p:spPr>
          <a:xfrm>
            <a:off x="0" y="5009350"/>
            <a:ext cx="12192000" cy="964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20" name="Google Shape;1720;p158"/>
          <p:cNvSpPr/>
          <p:nvPr/>
        </p:nvSpPr>
        <p:spPr>
          <a:xfrm>
            <a:off x="890711" y="3127975"/>
            <a:ext cx="116250" cy="435175"/>
          </a:xfrm>
          <a:custGeom>
            <a:rect b="b" l="l" r="r" t="t"/>
            <a:pathLst>
              <a:path extrusionOk="0" h="17407" w="4650">
                <a:moveTo>
                  <a:pt x="3995" y="0"/>
                </a:moveTo>
                <a:cubicBezTo>
                  <a:pt x="3330" y="1385"/>
                  <a:pt x="-106" y="5410"/>
                  <a:pt x="3" y="8311"/>
                </a:cubicBezTo>
                <a:cubicBezTo>
                  <a:pt x="112" y="11212"/>
                  <a:pt x="3876" y="15891"/>
                  <a:pt x="4650" y="17407"/>
                </a:cubicBezTo>
              </a:path>
            </a:pathLst>
          </a:cu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159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6" name="Google Shape;1726;p15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7" name="Google Shape;1727;p15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728" name="Google Shape;1728;p159"/>
          <p:cNvSpPr/>
          <p:nvPr/>
        </p:nvSpPr>
        <p:spPr>
          <a:xfrm>
            <a:off x="0" y="1268425"/>
            <a:ext cx="12192000" cy="1637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159"/>
          <p:cNvSpPr/>
          <p:nvPr/>
        </p:nvSpPr>
        <p:spPr>
          <a:xfrm>
            <a:off x="0" y="3389725"/>
            <a:ext cx="12192000" cy="1606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30" name="Google Shape;1730;p159"/>
          <p:cNvSpPr/>
          <p:nvPr/>
        </p:nvSpPr>
        <p:spPr>
          <a:xfrm>
            <a:off x="693637" y="3235950"/>
            <a:ext cx="340300" cy="1871550"/>
          </a:xfrm>
          <a:custGeom>
            <a:rect b="b" l="l" r="r" t="t"/>
            <a:pathLst>
              <a:path extrusionOk="0" h="74862" w="13612">
                <a:moveTo>
                  <a:pt x="13089" y="0"/>
                </a:moveTo>
                <a:cubicBezTo>
                  <a:pt x="10908" y="5453"/>
                  <a:pt x="-86" y="20243"/>
                  <a:pt x="1" y="32720"/>
                </a:cubicBezTo>
                <a:cubicBezTo>
                  <a:pt x="88" y="45197"/>
                  <a:pt x="11344" y="67838"/>
                  <a:pt x="13612" y="74862"/>
                </a:cubicBezTo>
              </a:path>
            </a:pathLst>
          </a:cu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60"/>
          <p:cNvSpPr/>
          <p:nvPr/>
        </p:nvSpPr>
        <p:spPr>
          <a:xfrm>
            <a:off x="616575" y="1268425"/>
            <a:ext cx="10958700" cy="4705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0:							BPF_LD_IMM64_RAW(BPF_REG_2,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i;				BPF_LDX_MEM(BPF_DW, BPF_REG_2, BPF_REG_2,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arr;      		BPF_LD_IMM64_RAW(BPF_REG_3, BPF_PSEUDO_MAP_VALUE...),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5: if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goto 9;	    BPF_JMP_IMM(BPF_JGT, BPF_REG_2, 3, 5),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BPF_ALU64_REG(BPF_ADD, BPF_REG_3, BPF_REG_2),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↟↟↟ this is the (arr + i) pointer arithmetic */</a:t>
            </a:r>
            <a:endParaRPr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*(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r3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	BPF_LDX_MEM(BPF_DW, BPF_REG_0, BPF_REG_3,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				BPF_MOV64_IMM(BPF_REG_0, 0),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			BPF_EXIT_INSN(),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6" name="Google Shape;1736;p16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7" name="Google Shape;1737;p16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1738" name="Google Shape;1738;p160"/>
          <p:cNvSpPr/>
          <p:nvPr/>
        </p:nvSpPr>
        <p:spPr>
          <a:xfrm>
            <a:off x="0" y="1268425"/>
            <a:ext cx="12192000" cy="1637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160"/>
          <p:cNvSpPr/>
          <p:nvPr/>
        </p:nvSpPr>
        <p:spPr>
          <a:xfrm>
            <a:off x="0" y="3389725"/>
            <a:ext cx="12192000" cy="2584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6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5" name="Google Shape;1745;p161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6" name="Google Shape;1746;p161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61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48" name="Google Shape;1748;p161"/>
          <p:cNvSpPr/>
          <p:nvPr/>
        </p:nvSpPr>
        <p:spPr>
          <a:xfrm>
            <a:off x="0" y="1626100"/>
            <a:ext cx="121920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9" name="Google Shape;1749;p161"/>
          <p:cNvSpPr txBox="1"/>
          <p:nvPr/>
        </p:nvSpPr>
        <p:spPr>
          <a:xfrm>
            <a:off x="752149" y="1986000"/>
            <a:ext cx="3711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3,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5)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5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Virtual CPU &amp; Memory</a:t>
            </a:r>
            <a:endParaRPr/>
          </a:p>
        </p:txBody>
      </p:sp>
      <p:sp>
        <p:nvSpPr>
          <p:cNvPr id="644" name="Google Shape;644;p5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Virtual Machine</a:t>
            </a:r>
            <a:endParaRPr/>
          </a:p>
        </p:txBody>
      </p:sp>
      <p:sp>
        <p:nvSpPr>
          <p:cNvPr id="645" name="Google Shape;645;p54"/>
          <p:cNvSpPr txBox="1"/>
          <p:nvPr/>
        </p:nvSpPr>
        <p:spPr>
          <a:xfrm>
            <a:off x="2556250" y="6155157"/>
            <a:ext cx="84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Cpu icons created by Prosymbols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Magnifying glass icons created by Muhammad_Usman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46" name="Google Shape;6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00" y="2713062"/>
            <a:ext cx="2105350" cy="210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7" name="Google Shape;647;p54"/>
          <p:cNvCxnSpPr/>
          <p:nvPr/>
        </p:nvCxnSpPr>
        <p:spPr>
          <a:xfrm rot="10800000">
            <a:off x="3267450" y="23316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54"/>
          <p:cNvCxnSpPr/>
          <p:nvPr/>
        </p:nvCxnSpPr>
        <p:spPr>
          <a:xfrm flipH="1">
            <a:off x="3267450" y="46938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649" name="Google Shape;649;p5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10+1 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p54"/>
          <p:cNvSpPr txBox="1"/>
          <p:nvPr/>
        </p:nvSpPr>
        <p:spPr>
          <a:xfrm>
            <a:off x="1451888" y="2015250"/>
            <a:ext cx="8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64-bit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51" name="Google Shape;651;p54"/>
          <p:cNvGrpSpPr/>
          <p:nvPr/>
        </p:nvGrpSpPr>
        <p:grpSpPr>
          <a:xfrm>
            <a:off x="3464775" y="3512575"/>
            <a:ext cx="544905" cy="544936"/>
            <a:chOff x="3464775" y="3512575"/>
            <a:chExt cx="544905" cy="544936"/>
          </a:xfrm>
        </p:grpSpPr>
        <p:pic>
          <p:nvPicPr>
            <p:cNvPr id="652" name="Google Shape;652;p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3" name="Google Shape;653;p5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58" name="Google Shape;658;p54"/>
          <p:cNvGraphicFramePr/>
          <p:nvPr/>
        </p:nvGraphicFramePr>
        <p:xfrm>
          <a:off x="8924925" y="171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Stack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512 bytes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</a:tbl>
          </a:graphicData>
        </a:graphic>
      </p:graphicFrame>
      <p:cxnSp>
        <p:nvCxnSpPr>
          <p:cNvPr id="659" name="Google Shape;659;p54"/>
          <p:cNvCxnSpPr/>
          <p:nvPr/>
        </p:nvCxnSpPr>
        <p:spPr>
          <a:xfrm>
            <a:off x="6678900" y="3312225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54"/>
          <p:cNvCxnSpPr/>
          <p:nvPr/>
        </p:nvCxnSpPr>
        <p:spPr>
          <a:xfrm>
            <a:off x="6669375" y="3612263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4"/>
          <p:cNvCxnSpPr/>
          <p:nvPr/>
        </p:nvCxnSpPr>
        <p:spPr>
          <a:xfrm>
            <a:off x="6669375" y="39123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4"/>
          <p:cNvCxnSpPr/>
          <p:nvPr/>
        </p:nvCxnSpPr>
        <p:spPr>
          <a:xfrm>
            <a:off x="6669375" y="42171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6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5" name="Google Shape;1755;p162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6" name="Google Shape;1756;p162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162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58" name="Google Shape;1758;p162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59" name="Google Shape;1759;p162"/>
          <p:cNvSpPr txBox="1"/>
          <p:nvPr/>
        </p:nvSpPr>
        <p:spPr>
          <a:xfrm>
            <a:off x="752149" y="1986000"/>
            <a:ext cx="37119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3,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5)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6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5" name="Google Shape;1765;p163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6" name="Google Shape;1766;p163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163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68" name="Google Shape;1768;p163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9" name="Google Shape;1769;p163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16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5" name="Google Shape;1775;p164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6" name="Google Shape;1776;p164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164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78" name="Google Shape;1778;p164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79" name="Google Shape;1779;p164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6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5" name="Google Shape;1785;p165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6" name="Google Shape;1786;p165"/>
          <p:cNvSpPr/>
          <p:nvPr/>
        </p:nvSpPr>
        <p:spPr>
          <a:xfrm>
            <a:off x="0" y="68200"/>
            <a:ext cx="12192000" cy="3880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65"/>
          <p:cNvSpPr/>
          <p:nvPr/>
        </p:nvSpPr>
        <p:spPr>
          <a:xfrm>
            <a:off x="0" y="4529050"/>
            <a:ext cx="12192000" cy="232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88" name="Google Shape;1788;p165"/>
          <p:cNvSpPr/>
          <p:nvPr/>
        </p:nvSpPr>
        <p:spPr>
          <a:xfrm>
            <a:off x="0" y="3949000"/>
            <a:ext cx="5063700" cy="580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789" name="Google Shape;1789;p165"/>
          <p:cNvCxnSpPr/>
          <p:nvPr/>
        </p:nvCxnSpPr>
        <p:spPr>
          <a:xfrm flipH="1" rot="5400000">
            <a:off x="4149125" y="3061702"/>
            <a:ext cx="1640400" cy="431700"/>
          </a:xfrm>
          <a:prstGeom prst="bentConnector3">
            <a:avLst>
              <a:gd fmla="val 82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90" name="Google Shape;1790;p165"/>
          <p:cNvCxnSpPr/>
          <p:nvPr/>
        </p:nvCxnSpPr>
        <p:spPr>
          <a:xfrm>
            <a:off x="3718975" y="2476250"/>
            <a:ext cx="1032600" cy="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1" name="Google Shape;1791;p165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6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7" name="Google Shape;1797;p166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8" name="Google Shape;1798;p166"/>
          <p:cNvSpPr/>
          <p:nvPr/>
        </p:nvSpPr>
        <p:spPr>
          <a:xfrm>
            <a:off x="0" y="68200"/>
            <a:ext cx="12192000" cy="221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166"/>
          <p:cNvSpPr/>
          <p:nvPr/>
        </p:nvSpPr>
        <p:spPr>
          <a:xfrm>
            <a:off x="0" y="5633675"/>
            <a:ext cx="12192000" cy="122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00" name="Google Shape;1800;p166"/>
          <p:cNvSpPr/>
          <p:nvPr/>
        </p:nvSpPr>
        <p:spPr>
          <a:xfrm>
            <a:off x="0" y="2282800"/>
            <a:ext cx="5063700" cy="335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801" name="Google Shape;1801;p166"/>
          <p:cNvCxnSpPr/>
          <p:nvPr/>
        </p:nvCxnSpPr>
        <p:spPr>
          <a:xfrm flipH="1" rot="10800000">
            <a:off x="3718975" y="2457950"/>
            <a:ext cx="1473000" cy="183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2" name="Google Shape;1802;p166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6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8" name="Google Shape;1808;p167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9" name="Google Shape;1809;p167"/>
          <p:cNvSpPr/>
          <p:nvPr/>
        </p:nvSpPr>
        <p:spPr>
          <a:xfrm>
            <a:off x="0" y="68200"/>
            <a:ext cx="12192000" cy="2997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67"/>
          <p:cNvSpPr/>
          <p:nvPr/>
        </p:nvSpPr>
        <p:spPr>
          <a:xfrm>
            <a:off x="0" y="5633675"/>
            <a:ext cx="12192000" cy="122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11" name="Google Shape;1811;p167"/>
          <p:cNvSpPr/>
          <p:nvPr/>
        </p:nvSpPr>
        <p:spPr>
          <a:xfrm>
            <a:off x="0" y="3065500"/>
            <a:ext cx="5556300" cy="2568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2" name="Google Shape;1812;p167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6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8" name="Google Shape;1818;p168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9" name="Google Shape;1819;p168"/>
          <p:cNvSpPr/>
          <p:nvPr/>
        </p:nvSpPr>
        <p:spPr>
          <a:xfrm>
            <a:off x="0" y="68200"/>
            <a:ext cx="12192000" cy="4708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168"/>
          <p:cNvSpPr/>
          <p:nvPr/>
        </p:nvSpPr>
        <p:spPr>
          <a:xfrm>
            <a:off x="0" y="5633675"/>
            <a:ext cx="12192000" cy="122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21" name="Google Shape;1821;p168"/>
          <p:cNvSpPr/>
          <p:nvPr/>
        </p:nvSpPr>
        <p:spPr>
          <a:xfrm>
            <a:off x="0" y="4777000"/>
            <a:ext cx="5556300" cy="856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2" name="Google Shape;1822;p168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23" name="Google Shape;1823;p168"/>
          <p:cNvCxnSpPr/>
          <p:nvPr/>
        </p:nvCxnSpPr>
        <p:spPr>
          <a:xfrm flipH="1" rot="-5400000">
            <a:off x="3736625" y="3069025"/>
            <a:ext cx="1950000" cy="1753800"/>
          </a:xfrm>
          <a:prstGeom prst="bentConnector3">
            <a:avLst>
              <a:gd fmla="val 99333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6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169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check_cond_jmp_op(env,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0" name="Google Shape;1830;p169"/>
          <p:cNvSpPr/>
          <p:nvPr/>
        </p:nvSpPr>
        <p:spPr>
          <a:xfrm>
            <a:off x="0" y="68200"/>
            <a:ext cx="12192000" cy="343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169"/>
          <p:cNvSpPr/>
          <p:nvPr/>
        </p:nvSpPr>
        <p:spPr>
          <a:xfrm>
            <a:off x="0" y="5208950"/>
            <a:ext cx="12192000" cy="1649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32" name="Google Shape;1832;p169"/>
          <p:cNvSpPr/>
          <p:nvPr/>
        </p:nvSpPr>
        <p:spPr>
          <a:xfrm>
            <a:off x="0" y="3389800"/>
            <a:ext cx="5556300" cy="181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833" name="Google Shape;1833;p169"/>
          <p:cNvCxnSpPr/>
          <p:nvPr/>
        </p:nvCxnSpPr>
        <p:spPr>
          <a:xfrm>
            <a:off x="4161925" y="2800775"/>
            <a:ext cx="1478700" cy="89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4" name="Google Shape;1834;p169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17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0" name="Google Shape;1840;p170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check_cond_jmp_op(env,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1" name="Google Shape;1841;p170"/>
          <p:cNvSpPr/>
          <p:nvPr/>
        </p:nvSpPr>
        <p:spPr>
          <a:xfrm>
            <a:off x="0" y="68200"/>
            <a:ext cx="12192000" cy="343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170"/>
          <p:cNvSpPr/>
          <p:nvPr/>
        </p:nvSpPr>
        <p:spPr>
          <a:xfrm>
            <a:off x="0" y="5208950"/>
            <a:ext cx="12192000" cy="1649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43" name="Google Shape;1843;p170"/>
          <p:cNvSpPr/>
          <p:nvPr/>
        </p:nvSpPr>
        <p:spPr>
          <a:xfrm>
            <a:off x="0" y="3389800"/>
            <a:ext cx="5556300" cy="181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4" name="Google Shape;1844;p170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5" name="Google Shape;1845;p170"/>
          <p:cNvCxnSpPr/>
          <p:nvPr/>
        </p:nvCxnSpPr>
        <p:spPr>
          <a:xfrm flipH="1">
            <a:off x="10170837" y="3978710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71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check_cond_jmp_op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push_stack(env,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frame[other_branch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curframe]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(dst_reg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reg_set_min_max(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        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is_jmp32);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1" name="Google Shape;1851;p171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2" name="Google Shape;1852;p17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3" name="Google Shape;1853;p171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5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Virtual CPU &amp; Memory</a:t>
            </a:r>
            <a:endParaRPr/>
          </a:p>
        </p:txBody>
      </p:sp>
      <p:sp>
        <p:nvSpPr>
          <p:cNvPr id="669" name="Google Shape;669;p5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Virtual Machine</a:t>
            </a:r>
            <a:endParaRPr/>
          </a:p>
        </p:txBody>
      </p:sp>
      <p:sp>
        <p:nvSpPr>
          <p:cNvPr id="670" name="Google Shape;670;p55"/>
          <p:cNvSpPr txBox="1"/>
          <p:nvPr/>
        </p:nvSpPr>
        <p:spPr>
          <a:xfrm>
            <a:off x="2556250" y="6155157"/>
            <a:ext cx="84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Cpu icons created by Prosymbols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 </a:t>
            </a:r>
            <a:r>
              <a:rPr lang="en-US" sz="10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Magnifying glass icons created by Muhammad_Usman - Flaticon</a:t>
            </a:r>
            <a:r>
              <a:rPr lang="en-US" sz="10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1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71" name="Google Shape;67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300" y="2713062"/>
            <a:ext cx="2105350" cy="210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2" name="Google Shape;672;p55"/>
          <p:cNvCxnSpPr/>
          <p:nvPr/>
        </p:nvCxnSpPr>
        <p:spPr>
          <a:xfrm rot="10800000">
            <a:off x="3267450" y="23316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55"/>
          <p:cNvCxnSpPr/>
          <p:nvPr/>
        </p:nvCxnSpPr>
        <p:spPr>
          <a:xfrm flipH="1">
            <a:off x="3267450" y="4693800"/>
            <a:ext cx="1078800" cy="54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674" name="Google Shape;674;p5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10+1 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55"/>
          <p:cNvSpPr txBox="1"/>
          <p:nvPr/>
        </p:nvSpPr>
        <p:spPr>
          <a:xfrm>
            <a:off x="1451888" y="2015250"/>
            <a:ext cx="8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 Light"/>
                <a:ea typeface="Poppins Light"/>
                <a:cs typeface="Poppins Light"/>
                <a:sym typeface="Poppins Light"/>
              </a:rPr>
              <a:t>64-bit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676" name="Google Shape;676;p55"/>
          <p:cNvGrpSpPr/>
          <p:nvPr/>
        </p:nvGrpSpPr>
        <p:grpSpPr>
          <a:xfrm>
            <a:off x="3464775" y="3512575"/>
            <a:ext cx="544905" cy="544936"/>
            <a:chOff x="3464775" y="3512575"/>
            <a:chExt cx="544905" cy="544936"/>
          </a:xfrm>
        </p:grpSpPr>
        <p:pic>
          <p:nvPicPr>
            <p:cNvPr id="677" name="Google Shape;677;p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Google Shape;678;p5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683" name="Google Shape;683;p55"/>
          <p:cNvGraphicFramePr/>
          <p:nvPr/>
        </p:nvGraphicFramePr>
        <p:xfrm>
          <a:off x="8924925" y="171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837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Stack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512 bytes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  <a:tr h="381000">
                <a:tc vMerge="1"/>
              </a:tr>
            </a:tbl>
          </a:graphicData>
        </a:graphic>
      </p:graphicFrame>
      <p:cxnSp>
        <p:nvCxnSpPr>
          <p:cNvPr id="684" name="Google Shape;684;p55"/>
          <p:cNvCxnSpPr/>
          <p:nvPr/>
        </p:nvCxnSpPr>
        <p:spPr>
          <a:xfrm>
            <a:off x="6678900" y="3312225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5"/>
          <p:cNvCxnSpPr/>
          <p:nvPr/>
        </p:nvCxnSpPr>
        <p:spPr>
          <a:xfrm>
            <a:off x="6669375" y="3612263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5"/>
          <p:cNvCxnSpPr/>
          <p:nvPr/>
        </p:nvCxnSpPr>
        <p:spPr>
          <a:xfrm>
            <a:off x="6669375" y="39123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5"/>
          <p:cNvCxnSpPr/>
          <p:nvPr/>
        </p:nvCxnSpPr>
        <p:spPr>
          <a:xfrm>
            <a:off x="6669375" y="4217100"/>
            <a:ext cx="22662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5"/>
          <p:cNvCxnSpPr/>
          <p:nvPr/>
        </p:nvCxnSpPr>
        <p:spPr>
          <a:xfrm flipH="1" rot="-5400000">
            <a:off x="9248225" y="3808075"/>
            <a:ext cx="3691200" cy="406800"/>
          </a:xfrm>
          <a:prstGeom prst="bentConnector3">
            <a:avLst>
              <a:gd fmla="val -275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55"/>
          <p:cNvCxnSpPr/>
          <p:nvPr/>
        </p:nvCxnSpPr>
        <p:spPr>
          <a:xfrm>
            <a:off x="444870" y="5836713"/>
            <a:ext cx="108702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5"/>
          <p:cNvCxnSpPr/>
          <p:nvPr/>
        </p:nvCxnSpPr>
        <p:spPr>
          <a:xfrm rot="-5400000">
            <a:off x="234736" y="5194543"/>
            <a:ext cx="889800" cy="431400"/>
          </a:xfrm>
          <a:prstGeom prst="bentConnector3">
            <a:avLst>
              <a:gd fmla="val 99982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172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check_cond_jmp_op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push_stack(env,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frame[other_branch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curframe]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(dst_reg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reg_set_min_max(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        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is_jmp32);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9" name="Google Shape;1859;p172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60" name="Google Shape;1860;p17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1" name="Google Shape;1861;p172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2" name="Google Shape;1862;p172"/>
          <p:cNvSpPr/>
          <p:nvPr/>
        </p:nvSpPr>
        <p:spPr>
          <a:xfrm>
            <a:off x="4878900" y="68200"/>
            <a:ext cx="7313100" cy="1698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172"/>
          <p:cNvSpPr/>
          <p:nvPr/>
        </p:nvSpPr>
        <p:spPr>
          <a:xfrm>
            <a:off x="4878900" y="2604475"/>
            <a:ext cx="7313100" cy="4254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7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9" name="Google Shape;1869;p17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70" name="Google Shape;1870;p17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1871" name="Google Shape;1871;p173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2" name="Google Shape;1872;p173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3" name="Google Shape;1873;p173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173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5" name="Google Shape;1875;p173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876" name="Google Shape;1876;p173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77" name="Google Shape;1877;p173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78" name="Google Shape;1878;p173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9" name="Google Shape;1879;p173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0" name="Google Shape;1880;p173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74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check_cond_jmp_op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push_stack(env,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         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frame[other_branch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curframe]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(dst_reg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reg_set_min_max(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               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other_branch_regs[insn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is_jmp32);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6" name="Google Shape;1886;p174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7" name="Google Shape;1887;p17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8" name="Google Shape;1888;p174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9" name="Google Shape;1889;p174"/>
          <p:cNvSpPr/>
          <p:nvPr/>
        </p:nvSpPr>
        <p:spPr>
          <a:xfrm>
            <a:off x="4878900" y="68200"/>
            <a:ext cx="7313100" cy="4185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174"/>
          <p:cNvSpPr/>
          <p:nvPr/>
        </p:nvSpPr>
        <p:spPr>
          <a:xfrm>
            <a:off x="4878900" y="5373700"/>
            <a:ext cx="7313100" cy="1484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75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reg_set_min_max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val32,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is_jmp32)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BPF_JLT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6" name="Google Shape;1896;p175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97" name="Google Shape;1897;p17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8" name="Google Shape;1898;p175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176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reg_set_min_max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val32,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is_jmp32)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BPF_JLT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4" name="Google Shape;1904;p176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5" name="Google Shape;1905;p17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6" name="Google Shape;1906;p176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7" name="Google Shape;1907;p176"/>
          <p:cNvSpPr/>
          <p:nvPr/>
        </p:nvSpPr>
        <p:spPr>
          <a:xfrm>
            <a:off x="4878900" y="68200"/>
            <a:ext cx="7313100" cy="346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76"/>
          <p:cNvSpPr/>
          <p:nvPr/>
        </p:nvSpPr>
        <p:spPr>
          <a:xfrm>
            <a:off x="4878900" y="4109575"/>
            <a:ext cx="7313100" cy="2748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909" name="Google Shape;1909;p176"/>
          <p:cNvCxnSpPr/>
          <p:nvPr/>
        </p:nvCxnSpPr>
        <p:spPr>
          <a:xfrm>
            <a:off x="4009525" y="2800775"/>
            <a:ext cx="1478700" cy="890100"/>
          </a:xfrm>
          <a:prstGeom prst="bentConnector3">
            <a:avLst>
              <a:gd fmla="val 58986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77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+ 1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5" name="Google Shape;1915;p177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16" name="Google Shape;1916;p17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7" name="Google Shape;1917;p177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8" name="Google Shape;1918;p177"/>
          <p:cNvSpPr/>
          <p:nvPr/>
        </p:nvSpPr>
        <p:spPr>
          <a:xfrm>
            <a:off x="4878900" y="68200"/>
            <a:ext cx="7313100" cy="2340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177"/>
          <p:cNvSpPr/>
          <p:nvPr/>
        </p:nvSpPr>
        <p:spPr>
          <a:xfrm>
            <a:off x="4878900" y="4685425"/>
            <a:ext cx="7313100" cy="2172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920" name="Google Shape;1920;p177"/>
          <p:cNvCxnSpPr/>
          <p:nvPr/>
        </p:nvCxnSpPr>
        <p:spPr>
          <a:xfrm flipH="1" rot="10800000">
            <a:off x="4009525" y="2586575"/>
            <a:ext cx="1467600" cy="2142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78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+ 1);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6" name="Google Shape;1926;p178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27" name="Google Shape;1927;p17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8" name="Google Shape;1928;p178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9" name="Google Shape;1929;p178"/>
          <p:cNvSpPr/>
          <p:nvPr/>
        </p:nvSpPr>
        <p:spPr>
          <a:xfrm>
            <a:off x="4878900" y="68200"/>
            <a:ext cx="7313100" cy="2340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78"/>
          <p:cNvSpPr/>
          <p:nvPr/>
        </p:nvSpPr>
        <p:spPr>
          <a:xfrm>
            <a:off x="4878900" y="3337375"/>
            <a:ext cx="7313100" cy="352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931" name="Google Shape;1931;p178"/>
          <p:cNvCxnSpPr/>
          <p:nvPr/>
        </p:nvCxnSpPr>
        <p:spPr>
          <a:xfrm flipH="1" rot="10800000">
            <a:off x="2696075" y="3307825"/>
            <a:ext cx="7398000" cy="1063500"/>
          </a:xfrm>
          <a:prstGeom prst="bentConnector3">
            <a:avLst>
              <a:gd fmla="val 99998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17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7" name="Google Shape;1937;p17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38" name="Google Shape;1938;p17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1939" name="Google Shape;1939;p179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0" name="Google Shape;1940;p179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?-</a:t>
                      </a:r>
                      <a:r>
                        <a:rPr lang="en-US" sz="1800">
                          <a:solidFill>
                            <a:srgbClr val="30BA77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baseline="30000" sz="1800">
                        <a:solidFill>
                          <a:srgbClr val="30BA77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1" name="Google Shape;1941;p179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2" name="Google Shape;1942;p179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3" name="Google Shape;1943;p179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44" name="Google Shape;1944;p179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45" name="Google Shape;1945;p179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46" name="Google Shape;1946;p179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47" name="Google Shape;1947;p179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8" name="Google Shape;1948;p179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9" name="Google Shape;1949;p179"/>
          <p:cNvSpPr/>
          <p:nvPr/>
        </p:nvSpPr>
        <p:spPr>
          <a:xfrm>
            <a:off x="6160850" y="3557959"/>
            <a:ext cx="6031200" cy="3290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18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5" name="Google Shape;1955;p18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56" name="Google Shape;1956;p18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1957" name="Google Shape;1957;p180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8" name="Google Shape;1958;p180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r>
                        <a:rPr lang="en-US" sz="1800">
                          <a:solidFill>
                            <a:srgbClr val="30BA77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baseline="30000" sz="1800">
                        <a:solidFill>
                          <a:srgbClr val="30BA77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59" name="Google Shape;1959;p180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0" name="Google Shape;1960;p180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1" name="Google Shape;1961;p180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62" name="Google Shape;1962;p180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63" name="Google Shape;1963;p180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4" name="Google Shape;1964;p180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65" name="Google Shape;1965;p180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6" name="Google Shape;1966;p180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7" name="Google Shape;1967;p180"/>
          <p:cNvSpPr/>
          <p:nvPr/>
        </p:nvSpPr>
        <p:spPr>
          <a:xfrm>
            <a:off x="6160850" y="3557959"/>
            <a:ext cx="6031200" cy="3290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81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BPF_JEQ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BPF_JNE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BPF_JSET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min(false_reg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max(true_reg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 + 1);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00"/>
                </a:solidFill>
                <a:latin typeface="Consolas"/>
                <a:ea typeface="Consolas"/>
                <a:cs typeface="Consolas"/>
                <a:sym typeface="Consolas"/>
              </a:rPr>
              <a:t>BPF_JSGT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3" name="Google Shape;1973;p181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74" name="Google Shape;1974;p18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5" name="Google Shape;1975;p181"/>
          <p:cNvSpPr txBox="1"/>
          <p:nvPr/>
        </p:nvSpPr>
        <p:spPr>
          <a:xfrm>
            <a:off x="55003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BPF_JGT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BPF_REG_2,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jump insn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6" name="Google Shape;1976;p181"/>
          <p:cNvSpPr/>
          <p:nvPr/>
        </p:nvSpPr>
        <p:spPr>
          <a:xfrm>
            <a:off x="4878900" y="68200"/>
            <a:ext cx="7313100" cy="3413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181"/>
          <p:cNvSpPr/>
          <p:nvPr/>
        </p:nvSpPr>
        <p:spPr>
          <a:xfrm>
            <a:off x="4878900" y="4161925"/>
            <a:ext cx="7313100" cy="2696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978" name="Google Shape;1978;p181"/>
          <p:cNvCxnSpPr/>
          <p:nvPr/>
        </p:nvCxnSpPr>
        <p:spPr>
          <a:xfrm flipH="1" rot="10800000">
            <a:off x="2696075" y="4188025"/>
            <a:ext cx="7420800" cy="183300"/>
          </a:xfrm>
          <a:prstGeom prst="bentConnector3">
            <a:avLst>
              <a:gd fmla="val 99823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6"/>
          <p:cNvSpPr txBox="1"/>
          <p:nvPr>
            <p:ph idx="1" type="body"/>
          </p:nvPr>
        </p:nvSpPr>
        <p:spPr>
          <a:xfrm>
            <a:off x="731838" y="2544763"/>
            <a:ext cx="7108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In-kernel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Virtual Machine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Runs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user-provided</a:t>
            </a:r>
            <a:r>
              <a:rPr lang="en-US"/>
              <a:t> code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Inside the Linux Kernel privilege level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 a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safe</a:t>
            </a:r>
            <a:r>
              <a:rPr lang="en-US"/>
              <a:t> manner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Variety of use-cases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tracing, profiling, networking, security, etc.</a:t>
            </a:r>
            <a:endParaRPr/>
          </a:p>
        </p:txBody>
      </p:sp>
      <p:sp>
        <p:nvSpPr>
          <p:cNvPr id="696" name="Google Shape;696;p5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7" name="Google Shape;697;p5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98" name="Google Shape;698;p5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What is BPF</a:t>
            </a:r>
            <a:endParaRPr/>
          </a:p>
        </p:txBody>
      </p:sp>
      <p:sp>
        <p:nvSpPr>
          <p:cNvPr id="699" name="Google Shape;699;p56"/>
          <p:cNvSpPr/>
          <p:nvPr/>
        </p:nvSpPr>
        <p:spPr>
          <a:xfrm>
            <a:off x="522975" y="3432075"/>
            <a:ext cx="6239700" cy="1874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6"/>
          <p:cNvSpPr/>
          <p:nvPr/>
        </p:nvSpPr>
        <p:spPr>
          <a:xfrm>
            <a:off x="522975" y="2418800"/>
            <a:ext cx="6239700" cy="577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8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4" name="Google Shape;1984;p18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85" name="Google Shape;1985;p18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1986" name="Google Shape;1986;p182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7" name="Google Shape;1987;p182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0-3</a:t>
                      </a:r>
                      <a:endParaRPr baseline="30000"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88" name="Google Shape;1988;p182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9" name="Google Shape;1989;p182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0" name="Google Shape;1990;p182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91" name="Google Shape;1991;p182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?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-?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2" name="Google Shape;1992;p182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93" name="Google Shape;1993;p182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94" name="Google Shape;1994;p182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5" name="Google Shape;1995;p182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6" name="Google Shape;1996;p182"/>
          <p:cNvSpPr/>
          <p:nvPr/>
        </p:nvSpPr>
        <p:spPr>
          <a:xfrm>
            <a:off x="141050" y="3557959"/>
            <a:ext cx="6031200" cy="3290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18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2" name="Google Shape;2002;p18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03" name="Google Shape;2003;p18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2004" name="Google Shape;2004;p183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05" name="Google Shape;2005;p183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0-3</a:t>
                      </a:r>
                      <a:endParaRPr baseline="30000" sz="18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06" name="Google Shape;2006;p183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7" name="Google Shape;2007;p183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8" name="Google Shape;2008;p183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09" name="Google Shape;2009;p183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0" name="Google Shape;2010;p183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11" name="Google Shape;2011;p183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2" name="Google Shape;2012;p183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3" name="Google Shape;2013;p183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4" name="Google Shape;2014;p183"/>
          <p:cNvSpPr/>
          <p:nvPr/>
        </p:nvSpPr>
        <p:spPr>
          <a:xfrm>
            <a:off x="141050" y="3557959"/>
            <a:ext cx="6031200" cy="3290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18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0" name="Google Shape;2020;p18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21" name="Google Shape;2021;p18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2022" name="Google Shape;2022;p184"/>
          <p:cNvGraphicFramePr/>
          <p:nvPr/>
        </p:nvGraphicFramePr>
        <p:xfrm>
          <a:off x="3506063" y="17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0-2</a:t>
                      </a:r>
                      <a:r>
                        <a:rPr baseline="30000"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3" name="Google Shape;2023;p184"/>
          <p:cNvGraphicFramePr/>
          <p:nvPr/>
        </p:nvGraphicFramePr>
        <p:xfrm>
          <a:off x="61046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0-3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4" name="Google Shape;2024;p184"/>
          <p:cNvCxnSpPr/>
          <p:nvPr/>
        </p:nvCxnSpPr>
        <p:spPr>
          <a:xfrm>
            <a:off x="6163975" y="28086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5" name="Google Shape;2025;p184"/>
          <p:cNvSpPr txBox="1"/>
          <p:nvPr/>
        </p:nvSpPr>
        <p:spPr>
          <a:xfrm>
            <a:off x="4841500" y="2729451"/>
            <a:ext cx="1325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r2 &gt; 3 goto 9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6" name="Google Shape;2026;p184"/>
          <p:cNvSpPr txBox="1"/>
          <p:nvPr/>
        </p:nvSpPr>
        <p:spPr>
          <a:xfrm>
            <a:off x="6349453" y="2856628"/>
            <a:ext cx="463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BPF_JMP_IMM(BPF_JGT, BPF_REG_2, 3, 5)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027" name="Google Shape;2027;p184"/>
          <p:cNvGraphicFramePr/>
          <p:nvPr/>
        </p:nvGraphicFramePr>
        <p:xfrm>
          <a:off x="6476113" y="50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8" name="Google Shape;2028;p184"/>
          <p:cNvCxnSpPr/>
          <p:nvPr/>
        </p:nvCxnSpPr>
        <p:spPr>
          <a:xfrm flipH="1" rot="10800000">
            <a:off x="3546800" y="3567900"/>
            <a:ext cx="2619000" cy="1261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29" name="Google Shape;2029;p184"/>
          <p:cNvCxnSpPr/>
          <p:nvPr/>
        </p:nvCxnSpPr>
        <p:spPr>
          <a:xfrm rot="10800000">
            <a:off x="6160850" y="3567775"/>
            <a:ext cx="2686500" cy="1274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30" name="Google Shape;2030;p184"/>
          <p:cNvSpPr txBox="1"/>
          <p:nvPr/>
        </p:nvSpPr>
        <p:spPr>
          <a:xfrm>
            <a:off x="31651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1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proceed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1" name="Google Shape;2031;p184"/>
          <p:cNvSpPr txBox="1"/>
          <p:nvPr/>
        </p:nvSpPr>
        <p:spPr>
          <a:xfrm>
            <a:off x="6746500" y="3796250"/>
            <a:ext cx="2427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r2 &gt; 3 == </a:t>
            </a:r>
            <a:r>
              <a:rPr b="1" lang="en-US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jump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7" name="Google Shape;2037;p18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38" name="Google Shape;2038;p18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Value Tracking</a:t>
            </a:r>
            <a:endParaRPr/>
          </a:p>
        </p:txBody>
      </p:sp>
      <p:graphicFrame>
        <p:nvGraphicFramePr>
          <p:cNvPr id="2039" name="Google Shape;2039;p185"/>
          <p:cNvGraphicFramePr/>
          <p:nvPr/>
        </p:nvGraphicFramePr>
        <p:xfrm>
          <a:off x="610463" y="25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0-3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0" name="Google Shape;2040;p185"/>
          <p:cNvGraphicFramePr/>
          <p:nvPr/>
        </p:nvGraphicFramePr>
        <p:xfrm>
          <a:off x="6476113" y="257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14650"/>
                <a:gridCol w="1932600"/>
                <a:gridCol w="1932600"/>
              </a:tblGrid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Range</a:t>
                      </a:r>
                      <a:endParaRPr sz="18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4-2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</a:t>
                      </a:r>
                      <a:endParaRPr baseline="30000"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41" name="Google Shape;2041;p185"/>
          <p:cNvCxnSpPr/>
          <p:nvPr/>
        </p:nvCxnSpPr>
        <p:spPr>
          <a:xfrm rot="10800000">
            <a:off x="3200400" y="3713900"/>
            <a:ext cx="0" cy="141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42" name="Google Shape;2042;p185"/>
          <p:cNvCxnSpPr/>
          <p:nvPr/>
        </p:nvCxnSpPr>
        <p:spPr>
          <a:xfrm rot="10800000">
            <a:off x="9066050" y="3713900"/>
            <a:ext cx="0" cy="1414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86"/>
          <p:cNvSpPr txBox="1"/>
          <p:nvPr>
            <p:ph idx="1" type="body"/>
          </p:nvPr>
        </p:nvSpPr>
        <p:spPr>
          <a:xfrm>
            <a:off x="731852" y="2544275"/>
            <a:ext cx="8193900" cy="23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Value tracking is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easy in concept</a:t>
            </a:r>
            <a:r>
              <a:rPr lang="en-US"/>
              <a:t>, but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difficult in practice</a:t>
            </a:r>
            <a:r>
              <a:rPr lang="en-US"/>
              <a:t> due to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Sígness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Overflow/Underflow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Alignment and size (</a:t>
            </a:r>
            <a:r>
              <a:rPr lang="en-US"/>
              <a:t>64-bit vs 32-bit)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Different types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Font typeface="Poppins Black"/>
              <a:buChar char="–"/>
            </a:pPr>
            <a:r>
              <a:rPr lang="en-US"/>
              <a:t>Pointer arithmetics</a:t>
            </a:r>
            <a:endParaRPr/>
          </a:p>
        </p:txBody>
      </p:sp>
      <p:sp>
        <p:nvSpPr>
          <p:cNvPr id="2049" name="Google Shape;2049;p186"/>
          <p:cNvSpPr txBox="1"/>
          <p:nvPr>
            <p:ph idx="12" type="sldNum"/>
          </p:nvPr>
        </p:nvSpPr>
        <p:spPr>
          <a:xfrm>
            <a:off x="11171275" y="6294734"/>
            <a:ext cx="288900" cy="1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0" name="Google Shape;2050;p186"/>
          <p:cNvSpPr txBox="1"/>
          <p:nvPr>
            <p:ph idx="2" type="body"/>
          </p:nvPr>
        </p:nvSpPr>
        <p:spPr>
          <a:xfrm>
            <a:off x="731837" y="1157783"/>
            <a:ext cx="10728300" cy="3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186"/>
          <p:cNvSpPr txBox="1"/>
          <p:nvPr>
            <p:ph type="title"/>
          </p:nvPr>
        </p:nvSpPr>
        <p:spPr>
          <a:xfrm>
            <a:off x="731837" y="630659"/>
            <a:ext cx="10728300" cy="44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Difficulty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8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7" name="Google Shape;2057;p18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Value Tracking</a:t>
            </a:r>
            <a:endParaRPr/>
          </a:p>
        </p:txBody>
      </p:sp>
      <p:sp>
        <p:nvSpPr>
          <p:cNvPr id="2058" name="Google Shape;2058;p187"/>
          <p:cNvSpPr/>
          <p:nvPr/>
        </p:nvSpPr>
        <p:spPr>
          <a:xfrm>
            <a:off x="2193075" y="1510625"/>
            <a:ext cx="7806000" cy="4414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smin_value;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minimum possible (s64)value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smax_value;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maximum possible (s64)value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umin_value;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minimum possible (u64)value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umax_value;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maximum possible (u64)value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s32_min_value;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minimum possible (s32)value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s32_max_value;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maximum possible (s32)value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u32_min_value;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minimum possible (u32)value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u32_max_value;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maximum possible (u32)value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tnum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var_off;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88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Tracking++</a:t>
            </a:r>
            <a:endParaRPr/>
          </a:p>
        </p:txBody>
      </p:sp>
      <p:sp>
        <p:nvSpPr>
          <p:cNvPr id="2064" name="Google Shape;2064;p188"/>
          <p:cNvSpPr txBox="1"/>
          <p:nvPr>
            <p:ph idx="2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Tristate Numbers</a:t>
            </a:r>
            <a:endParaRPr/>
          </a:p>
        </p:txBody>
      </p:sp>
      <p:sp>
        <p:nvSpPr>
          <p:cNvPr id="2065" name="Google Shape;2065;p18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189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Representing </a:t>
            </a:r>
            <a:r>
              <a:rPr b="1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integer 1</a:t>
            </a: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with tristate number (far right)</a:t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1" name="Google Shape;2071;p189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BPF verifier tracks values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2" name="Google Shape;2072;p189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Tristate Numbers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73" name="Google Shape;2073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000" y="3197160"/>
            <a:ext cx="3600000" cy="1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90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Representing </a:t>
            </a:r>
            <a:r>
              <a:rPr b="1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integer that’s either 1 or 3</a:t>
            </a: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with tristate number </a:t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79" name="Google Shape;2079;p190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BPF verifier tracks values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80" name="Google Shape;2080;p190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Tristate Numbers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81" name="Google Shape;2081;p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240" y="3625920"/>
            <a:ext cx="4457520" cy="6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91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Representing </a:t>
            </a:r>
            <a:r>
              <a:rPr b="1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integer that’s either 0 or 2</a:t>
            </a: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with tristate number </a:t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87" name="Google Shape;2087;p191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BPF verifier tracks values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88" name="Google Shape;2088;p191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Tristate Numbers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89" name="Google Shape;2089;p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400" y="3511440"/>
            <a:ext cx="4381200" cy="91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7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User </a:t>
            </a:r>
            <a:r>
              <a:rPr lang="en-US"/>
              <a:t>usually</a:t>
            </a:r>
            <a:r>
              <a:rPr lang="en-US"/>
              <a:t> right something like this</a:t>
            </a:r>
            <a:endParaRPr/>
          </a:p>
        </p:txBody>
      </p:sp>
      <p:sp>
        <p:nvSpPr>
          <p:cNvPr id="706" name="Google Shape;706;p5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5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08" name="Google Shape;708;p5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User-provided Code</a:t>
            </a:r>
            <a:endParaRPr/>
          </a:p>
        </p:txBody>
      </p:sp>
      <p:sp>
        <p:nvSpPr>
          <p:cNvPr id="709" name="Google Shape;709;p57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92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95" name="Google Shape;2095;p192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Tristate Numbers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096" name="Google Shape;2096;p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480" y="2349360"/>
            <a:ext cx="8915040" cy="32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193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02" name="Google Shape;2102;p193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Tristate Numbers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03" name="Google Shape;2103;p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480" y="2349360"/>
            <a:ext cx="8915040" cy="3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193"/>
          <p:cNvSpPr/>
          <p:nvPr/>
        </p:nvSpPr>
        <p:spPr>
          <a:xfrm>
            <a:off x="9048875" y="3721650"/>
            <a:ext cx="295950" cy="1366800"/>
          </a:xfrm>
          <a:custGeom>
            <a:rect b="b" l="l" r="r" t="t"/>
            <a:pathLst>
              <a:path extrusionOk="0" h="54672" w="11838">
                <a:moveTo>
                  <a:pt x="137" y="0"/>
                </a:moveTo>
                <a:cubicBezTo>
                  <a:pt x="2087" y="4474"/>
                  <a:pt x="11861" y="17733"/>
                  <a:pt x="11838" y="26845"/>
                </a:cubicBezTo>
                <a:cubicBezTo>
                  <a:pt x="11815" y="35957"/>
                  <a:pt x="1973" y="50034"/>
                  <a:pt x="0" y="54672"/>
                </a:cubicBezTo>
              </a:path>
            </a:pathLst>
          </a:cu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05" name="Google Shape;2105;p193"/>
          <p:cNvSpPr/>
          <p:nvPr/>
        </p:nvSpPr>
        <p:spPr>
          <a:xfrm>
            <a:off x="2308250" y="1939200"/>
            <a:ext cx="66501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93"/>
          <p:cNvSpPr/>
          <p:nvPr/>
        </p:nvSpPr>
        <p:spPr>
          <a:xfrm>
            <a:off x="2308250" y="3996200"/>
            <a:ext cx="6650100" cy="948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93"/>
          <p:cNvSpPr txBox="1"/>
          <p:nvPr/>
        </p:nvSpPr>
        <p:spPr>
          <a:xfrm>
            <a:off x="9477650" y="4174200"/>
            <a:ext cx="17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precision loss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94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Value we’re tracking can undergo arthimetic operations</a:t>
            </a:r>
            <a:endParaRPr b="0" i="0" sz="1800" u="none" cap="none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ppins Black"/>
              <a:buChar char="—"/>
            </a:pPr>
            <a:r>
              <a:rPr lang="en-US"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These must be tracked as well!</a:t>
            </a:r>
            <a:endParaRPr sz="18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13" name="Google Shape;2113;p194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Arithmetic operations on tristate numbers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14" name="Google Shape;2114;p194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95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0" name="Google Shape;2120;p195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Example: 1 plus (0 or 1)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1" name="Google Shape;2121;p195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22" name="Google Shape;2122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73400"/>
            <a:ext cx="6438599" cy="123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196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28" name="Google Shape;2128;p196"/>
          <p:cNvSpPr txBox="1"/>
          <p:nvPr/>
        </p:nvSpPr>
        <p:spPr>
          <a:xfrm>
            <a:off x="11171160" y="6294600"/>
            <a:ext cx="288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9" name="Google Shape;2129;p196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Example: 1 plus (0 or 1)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0" name="Google Shape;2130;p196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31" name="Google Shape;2131;p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73400"/>
            <a:ext cx="6438599" cy="123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2" name="Google Shape;2132;p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840" y="3985920"/>
            <a:ext cx="7619760" cy="97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97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8" name="Google Shape;2138;p197"/>
          <p:cNvSpPr txBox="1"/>
          <p:nvPr/>
        </p:nvSpPr>
        <p:spPr>
          <a:xfrm>
            <a:off x="11171160" y="6294600"/>
            <a:ext cx="288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9" name="Google Shape;2139;p197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Example: 1 plus (0 or 1)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40" name="Google Shape;2140;p197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41" name="Google Shape;2141;p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73400"/>
            <a:ext cx="6438599" cy="123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2" name="Google Shape;2142;p1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840" y="3985920"/>
            <a:ext cx="7619760" cy="97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5393520"/>
            <a:ext cx="2857320" cy="5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198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49" name="Google Shape;2149;p198"/>
          <p:cNvSpPr txBox="1"/>
          <p:nvPr/>
        </p:nvSpPr>
        <p:spPr>
          <a:xfrm>
            <a:off x="11171160" y="6294600"/>
            <a:ext cx="288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0" name="Google Shape;2150;p198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Linux Kernel implements it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51" name="Google Shape;2151;p198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52" name="Google Shape;2152;p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87640"/>
            <a:ext cx="7257601" cy="337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199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58" name="Google Shape;2158;p199"/>
          <p:cNvSpPr txBox="1"/>
          <p:nvPr/>
        </p:nvSpPr>
        <p:spPr>
          <a:xfrm>
            <a:off x="11171160" y="6294600"/>
            <a:ext cx="288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9" name="Google Shape;2159;p199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Linux Kernel implements it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60" name="Google Shape;2160;p199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61" name="Google Shape;2161;p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87640"/>
            <a:ext cx="7257601" cy="33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62" name="Google Shape;2162;p199"/>
          <p:cNvSpPr/>
          <p:nvPr/>
        </p:nvSpPr>
        <p:spPr>
          <a:xfrm>
            <a:off x="2308250" y="1939200"/>
            <a:ext cx="6862800" cy="3523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199"/>
          <p:cNvSpPr txBox="1"/>
          <p:nvPr/>
        </p:nvSpPr>
        <p:spPr>
          <a:xfrm>
            <a:off x="2667000" y="2819400"/>
            <a:ext cx="5939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/>
              <a:t>¯\_(ツ)_/¯</a:t>
            </a:r>
            <a:endParaRPr sz="80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200"/>
          <p:cNvSpPr txBox="1"/>
          <p:nvPr/>
        </p:nvSpPr>
        <p:spPr>
          <a:xfrm>
            <a:off x="731880" y="2544840"/>
            <a:ext cx="7108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69" name="Google Shape;2169;p200"/>
          <p:cNvSpPr txBox="1"/>
          <p:nvPr/>
        </p:nvSpPr>
        <p:spPr>
          <a:xfrm>
            <a:off x="11171160" y="6294600"/>
            <a:ext cx="2883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800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‹#›</a:t>
            </a:fld>
            <a:endParaRPr b="0" sz="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0" name="Google Shape;2170;p200"/>
          <p:cNvSpPr txBox="1"/>
          <p:nvPr/>
        </p:nvSpPr>
        <p:spPr>
          <a:xfrm>
            <a:off x="731880" y="1157760"/>
            <a:ext cx="1072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C322C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Linux Kernel implements it</a:t>
            </a:r>
            <a:endParaRPr b="0" sz="2000" strike="noStrike">
              <a:solidFill>
                <a:srgbClr val="0C322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71" name="Google Shape;2171;p200"/>
          <p:cNvSpPr txBox="1"/>
          <p:nvPr/>
        </p:nvSpPr>
        <p:spPr>
          <a:xfrm>
            <a:off x="731880" y="630720"/>
            <a:ext cx="10728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C322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</a:t>
            </a:r>
            <a:endParaRPr b="0" sz="3200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172" name="Google Shape;2172;p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87640"/>
            <a:ext cx="7257601" cy="337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p200"/>
          <p:cNvSpPr/>
          <p:nvPr/>
        </p:nvSpPr>
        <p:spPr>
          <a:xfrm>
            <a:off x="2308250" y="1939200"/>
            <a:ext cx="6862800" cy="3523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200"/>
          <p:cNvSpPr txBox="1"/>
          <p:nvPr/>
        </p:nvSpPr>
        <p:spPr>
          <a:xfrm>
            <a:off x="6248400" y="3276600"/>
            <a:ext cx="593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Poppins Light"/>
                <a:ea typeface="Poppins Light"/>
                <a:cs typeface="Poppins Light"/>
                <a:sym typeface="Poppins Light"/>
              </a:rPr>
              <a:t>Formally verified</a:t>
            </a:r>
            <a:endParaRPr sz="40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75" name="Google Shape;2175;p200"/>
          <p:cNvSpPr txBox="1"/>
          <p:nvPr/>
        </p:nvSpPr>
        <p:spPr>
          <a:xfrm>
            <a:off x="6693400" y="4227775"/>
            <a:ext cx="54987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lang="en-US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4"/>
              </a:rPr>
              <a:t>Model Checking (a very small part) of BPF Verifier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Poppins Light"/>
              <a:buChar char="●"/>
            </a:pPr>
            <a:r>
              <a:rPr lang="en-US" sz="18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Sound, Precise, and Fast Abstract Interpretation with Tristate Numbers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201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1" name="Google Shape;2181;p201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Tip and Tricks</a:t>
            </a:r>
            <a:endParaRPr/>
          </a:p>
        </p:txBody>
      </p:sp>
      <p:sp>
        <p:nvSpPr>
          <p:cNvPr id="2182" name="Google Shape;2182;p201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 txBox="1"/>
          <p:nvPr>
            <p:ph idx="1" type="body"/>
          </p:nvPr>
        </p:nvSpPr>
        <p:spPr>
          <a:xfrm>
            <a:off x="731856" y="2163775"/>
            <a:ext cx="1072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It will then be compiled down to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BPF instructions</a:t>
            </a:r>
            <a:r>
              <a:rPr lang="en-US"/>
              <a:t> (aka BPF bytecode)</a:t>
            </a:r>
            <a:endParaRPr/>
          </a:p>
        </p:txBody>
      </p:sp>
      <p:sp>
        <p:nvSpPr>
          <p:cNvPr id="715" name="Google Shape;715;p5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6" name="Google Shape;716;p5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17" name="Google Shape;717;p5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User-provided Code</a:t>
            </a: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731875" y="2681300"/>
            <a:ext cx="10728300" cy="2562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&lt;add&gt;: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0: r1 = 0 ll (&amp;x);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BPF_LD_IMM64_RAW(BPF_REG_2, ...)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2: r1 = *(u32 *)(r1 + 0);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BPF_LDX_MEM(BPF_W, BPF_REG_1, BPF_REG_1, 0)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3: r2 = 0 ll (&amp;y);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BPF_LD_IMM64_RAW(BPF_REG_2, ...)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5: r0 = *(u32 *)(r2 + 0);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BPF_LDX_MEM(BPF_W, BPF_REG_0, BPF_REG_0, 0)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6: r0 += r1;   	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BPF_ALU64_REG(BPF_ADD, BPF_REG_0, BPF_REG_1)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7: exit;   		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BPF_EXIT_INSN()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02"/>
          <p:cNvSpPr txBox="1"/>
          <p:nvPr>
            <p:ph idx="1" type="body"/>
          </p:nvPr>
        </p:nvSpPr>
        <p:spPr>
          <a:xfrm>
            <a:off x="731856" y="2544775"/>
            <a:ext cx="107283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Vim/Neovim + Cscope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Add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cscope_maps.vim</a:t>
            </a:r>
            <a:r>
              <a:rPr lang="en-US"/>
              <a:t> as Vim plugin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Run 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make cscope 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Start browsing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highlight>
                  <a:schemeClr val="lt2"/>
                </a:highlight>
              </a:rPr>
              <a:t>Ctrl+]</a:t>
            </a:r>
            <a:r>
              <a:rPr lang="en-US"/>
              <a:t> to jump to definition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highlight>
                  <a:schemeClr val="lt2"/>
                </a:highlight>
              </a:rPr>
              <a:t>Ctrl+I</a:t>
            </a:r>
            <a:r>
              <a:rPr lang="en-US"/>
              <a:t> and </a:t>
            </a:r>
            <a:r>
              <a:rPr lang="en-US">
                <a:highlight>
                  <a:schemeClr val="lt2"/>
                </a:highlight>
              </a:rPr>
              <a:t>Ctrl+O</a:t>
            </a:r>
            <a:r>
              <a:rPr lang="en-US"/>
              <a:t> to jump forward and back</a:t>
            </a:r>
            <a:endParaRPr/>
          </a:p>
        </p:txBody>
      </p:sp>
      <p:sp>
        <p:nvSpPr>
          <p:cNvPr id="2188" name="Google Shape;2188;p20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9" name="Google Shape;2189;p20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90" name="Google Shape;2190;p20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Source Code Browsing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203"/>
          <p:cNvSpPr txBox="1"/>
          <p:nvPr>
            <p:ph idx="1" type="body"/>
          </p:nvPr>
        </p:nvSpPr>
        <p:spPr>
          <a:xfrm>
            <a:off x="731856" y="2544775"/>
            <a:ext cx="107283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—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git blame</a:t>
            </a:r>
            <a:endParaRPr sz="17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—"/>
            </a:pPr>
            <a:r>
              <a:rPr lang="en-US"/>
              <a:t> </a:t>
            </a:r>
            <a:r>
              <a:rPr lang="en-US" sz="17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git log --no-merges --oneline </a:t>
            </a:r>
            <a:r>
              <a:rPr lang="en-US" sz="1700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--grep "$KEYWORD" -- kernel/bpf/ include/linux/b{p,t}f*</a:t>
            </a:r>
            <a:endParaRPr sz="1700"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 search within source code, replace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--grep</a:t>
            </a:r>
            <a:r>
              <a:rPr lang="en-US"/>
              <a:t> with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-S</a:t>
            </a:r>
            <a:r>
              <a:rPr lang="en-US"/>
              <a:t> or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-G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Google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$KEYWORD site:lore.kernel.org</a:t>
            </a:r>
            <a:endParaRPr/>
          </a:p>
        </p:txBody>
      </p:sp>
      <p:sp>
        <p:nvSpPr>
          <p:cNvPr id="2196" name="Google Shape;2196;p20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7" name="Google Shape;2197;p20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98" name="Google Shape;2198;p20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Commit Hunting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p204"/>
          <p:cNvSpPr txBox="1"/>
          <p:nvPr>
            <p:ph idx="1" type="body"/>
          </p:nvPr>
        </p:nvSpPr>
        <p:spPr>
          <a:xfrm>
            <a:off x="731856" y="2544775"/>
            <a:ext cx="107283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log_level to 3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== (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BPF_LOG_LEVEL1 | BPF_LOG_LEVEL2)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Set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bpf_attr.log_level</a:t>
            </a:r>
            <a:r>
              <a:rPr lang="en-US"/>
              <a:t> and call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printf("%s", bpf_attr.log_buf)</a:t>
            </a:r>
            <a:endParaRPr>
              <a:highlight>
                <a:schemeClr val="lt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Set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bpf_object_open_opts.kernel_log_level</a:t>
            </a:r>
            <a:r>
              <a:rPr lang="en-US"/>
              <a:t> and</a:t>
            </a:r>
            <a:br>
              <a:rPr lang="en-US"/>
            </a:br>
            <a:r>
              <a:rPr lang="en-US"/>
              <a:t>set callback with 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libbpf_set_print(</a:t>
            </a:r>
            <a:r>
              <a:rPr lang="en-US" u="sng">
                <a:solidFill>
                  <a:schemeClr val="hlink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libbpf_print_fn</a:t>
            </a:r>
            <a:r>
              <a:rPr lang="en-US"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204" name="Google Shape;2204;p20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5" name="Google Shape;2205;p20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06" name="Google Shape;2206;p20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</a:t>
            </a:r>
            <a:r>
              <a:rPr lang="en-US"/>
              <a:t>Verifier</a:t>
            </a:r>
            <a:r>
              <a:rPr lang="en-US"/>
              <a:t> Log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205"/>
          <p:cNvSpPr txBox="1"/>
          <p:nvPr>
            <p:ph idx="1" type="body"/>
          </p:nvPr>
        </p:nvSpPr>
        <p:spPr>
          <a:xfrm>
            <a:off x="731856" y="2544775"/>
            <a:ext cx="1072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Pygments</a:t>
            </a:r>
            <a:endParaRPr/>
          </a:p>
        </p:txBody>
      </p:sp>
      <p:sp>
        <p:nvSpPr>
          <p:cNvPr id="2212" name="Google Shape;2212;p20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3" name="Google Shape;2213;p20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14" name="Google Shape;2214;p20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Syntax Highlighting</a:t>
            </a:r>
            <a:endParaRPr/>
          </a:p>
        </p:txBody>
      </p:sp>
      <p:sp>
        <p:nvSpPr>
          <p:cNvPr id="2215" name="Google Shape;2215;p205"/>
          <p:cNvSpPr txBox="1"/>
          <p:nvPr/>
        </p:nvSpPr>
        <p:spPr>
          <a:xfrm>
            <a:off x="782975" y="3098475"/>
            <a:ext cx="10626000" cy="230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82875" lIns="274300" spcFirstLastPara="1" rIns="91425" wrap="square" tIns="182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wl-paste 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pygmentize \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-l c \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-O style=manni,noclasses=True,nobackground=True,prestyles='font-family: Consolas, monospace' \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-f html |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wl-copy -t text/html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206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21" name="Google Shape;2221;p206"/>
          <p:cNvSpPr txBox="1"/>
          <p:nvPr>
            <p:ph idx="3" type="body"/>
          </p:nvPr>
        </p:nvSpPr>
        <p:spPr>
          <a:xfrm>
            <a:off x="731838" y="2747145"/>
            <a:ext cx="376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Other Interesting Topics</a:t>
            </a:r>
            <a:endParaRPr/>
          </a:p>
        </p:txBody>
      </p:sp>
      <p:sp>
        <p:nvSpPr>
          <p:cNvPr id="2222" name="Google Shape;2222;p206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207"/>
          <p:cNvSpPr txBox="1"/>
          <p:nvPr>
            <p:ph idx="1" type="body"/>
          </p:nvPr>
        </p:nvSpPr>
        <p:spPr>
          <a:xfrm>
            <a:off x="731856" y="2544775"/>
            <a:ext cx="107283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patching </a:t>
            </a:r>
            <a:r>
              <a:rPr lang="en-US" sz="1200">
                <a:latin typeface="Poppins ExtraLight"/>
                <a:ea typeface="Poppins ExtraLight"/>
                <a:cs typeface="Poppins ExtraLight"/>
                <a:sym typeface="Poppins ExtraLight"/>
              </a:rPr>
              <a:t>(can be seen in patched form with </a:t>
            </a:r>
            <a:r>
              <a:rPr lang="en-US" sz="1200">
                <a:highlight>
                  <a:schemeClr val="lt2"/>
                </a:highlight>
                <a:latin typeface="Poppins ExtraLight"/>
                <a:ea typeface="Poppins ExtraLight"/>
                <a:cs typeface="Poppins ExtraLight"/>
                <a:sym typeface="Poppins ExtraLight"/>
              </a:rPr>
              <a:t>bpftool prog dump xlated</a:t>
            </a:r>
            <a:r>
              <a:rPr lang="en-US" sz="1200">
                <a:latin typeface="Poppins ExtraLight"/>
                <a:ea typeface="Poppins ExtraLight"/>
                <a:cs typeface="Poppins ExtraLight"/>
                <a:sym typeface="Poppins ExtraLight"/>
              </a:rPr>
              <a:t>)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Code sanitization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Spectre mitigation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Bound limiting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Make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divide-by-zero impossible</a:t>
            </a:r>
            <a:endParaRPr/>
          </a:p>
        </p:txBody>
      </p:sp>
      <p:sp>
        <p:nvSpPr>
          <p:cNvPr id="2228" name="Google Shape;2228;p20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9" name="Google Shape;2229;p20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0" name="Google Shape;2230;p20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208"/>
          <p:cNvSpPr txBox="1"/>
          <p:nvPr>
            <p:ph idx="1" type="body"/>
          </p:nvPr>
        </p:nvSpPr>
        <p:spPr>
          <a:xfrm>
            <a:off x="731856" y="2544775"/>
            <a:ext cx="10728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tracing is done</a:t>
            </a:r>
            <a:r>
              <a:rPr lang="en-US" sz="1200">
                <a:latin typeface="Poppins ExtraLight"/>
                <a:ea typeface="Poppins ExtraLight"/>
                <a:cs typeface="Poppins ExtraLight"/>
                <a:sym typeface="Poppins ExtraLight"/>
              </a:rPr>
              <a:t> (un-related to verifier)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Making memory read/write safe</a:t>
            </a:r>
            <a:endParaRPr/>
          </a:p>
        </p:txBody>
      </p:sp>
      <p:sp>
        <p:nvSpPr>
          <p:cNvPr id="2236" name="Google Shape;2236;p20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7" name="Google Shape;2237;p20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38" name="Google Shape;2238;p20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209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44" name="Google Shape;2244;p209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245" name="Google Shape;2245;p209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210"/>
          <p:cNvSpPr txBox="1"/>
          <p:nvPr>
            <p:ph idx="1" type="body"/>
          </p:nvPr>
        </p:nvSpPr>
        <p:spPr>
          <a:xfrm>
            <a:off x="731856" y="2544775"/>
            <a:ext cx="1072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 u="sng">
                <a:solidFill>
                  <a:schemeClr val="hlink"/>
                </a:solidFill>
                <a:hlinkClick r:id="rId3"/>
              </a:rPr>
              <a:t>Zero Day Initiative — CVE-2020-8835: Linux Kernel Privilege Escalation via Improper eBPF Program Verification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 u="sng">
                <a:solidFill>
                  <a:schemeClr val="hlink"/>
                </a:solidFill>
                <a:hlinkClick r:id="rId4"/>
              </a:rPr>
              <a:t>Kernel Pwning with eBPF: a Love Story — Grapl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 u="sng">
                <a:solidFill>
                  <a:schemeClr val="hlink"/>
                </a:solidFill>
                <a:hlinkClick r:id="rId5"/>
              </a:rPr>
              <a:t>CVE-2021-34866 Writeup — HexRabbit’s Blog</a:t>
            </a:r>
            <a:endParaRPr/>
          </a:p>
        </p:txBody>
      </p:sp>
      <p:sp>
        <p:nvSpPr>
          <p:cNvPr id="2251" name="Google Shape;2251;p21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2" name="Google Shape;2252;p21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53" name="Google Shape;2253;p21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CVE Writeups</a:t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211"/>
          <p:cNvSpPr txBox="1"/>
          <p:nvPr>
            <p:ph idx="1" type="body"/>
          </p:nvPr>
        </p:nvSpPr>
        <p:spPr>
          <a:xfrm>
            <a:off x="731856" y="2544775"/>
            <a:ext cx="107283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Rework value tracking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Bounded loop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Propagate scalar ranges</a:t>
            </a:r>
            <a:endParaRPr/>
          </a:p>
        </p:txBody>
      </p:sp>
      <p:sp>
        <p:nvSpPr>
          <p:cNvPr id="2259" name="Google Shape;2259;p21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0" name="Google Shape;2260;p21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61" name="Google Shape;2261;p21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Commits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731856" y="2163775"/>
            <a:ext cx="1072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It will then be compiled down to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BPF instructions</a:t>
            </a:r>
            <a:r>
              <a:rPr lang="en-US"/>
              <a:t> (aka BPF bytecode)</a:t>
            </a:r>
            <a:endParaRPr/>
          </a:p>
        </p:txBody>
      </p:sp>
      <p:sp>
        <p:nvSpPr>
          <p:cNvPr id="724" name="Google Shape;724;p5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5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26" name="Google Shape;726;p5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User-provided Code</a:t>
            </a:r>
            <a:endParaRPr/>
          </a:p>
        </p:txBody>
      </p:sp>
      <p:sp>
        <p:nvSpPr>
          <p:cNvPr id="727" name="Google Shape;727;p59"/>
          <p:cNvSpPr/>
          <p:nvPr/>
        </p:nvSpPr>
        <p:spPr>
          <a:xfrm>
            <a:off x="731875" y="2681300"/>
            <a:ext cx="10728300" cy="2562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&lt;add&gt;: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0: r1 = 0 ll (&amp;x);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BPF_LD_IMM64_RAW(BPF_REG_2, ...)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2: r1 = *(u32 *)(r1 + 0);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BPF_LDX_MEM(BPF_W, BPF_REG_1, BPF_REG_1, 0)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3: r2 = 0 ll (&amp;y);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BPF_LD_IMM64_RAW(BPF_REG_2, ...)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5: r0 = *(u32 *)(r2 + 0);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BPF_LDX_MEM(BPF_W, BPF_REG_0, BPF_REG_0, 0)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6: r0 += r1;   	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BPF_ALU64_REG(BPF_ADD, BPF_REG_0, BPF_REG_1)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7: exit;   		          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BPF_EXIT_INSN()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728;p59"/>
          <p:cNvSpPr/>
          <p:nvPr/>
        </p:nvSpPr>
        <p:spPr>
          <a:xfrm>
            <a:off x="731875" y="2681300"/>
            <a:ext cx="10728300" cy="169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29" name="Google Shape;729;p59"/>
          <p:cNvSpPr/>
          <p:nvPr/>
        </p:nvSpPr>
        <p:spPr>
          <a:xfrm>
            <a:off x="731825" y="4677499"/>
            <a:ext cx="10728300" cy="576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212"/>
          <p:cNvSpPr txBox="1"/>
          <p:nvPr>
            <p:ph idx="1" type="body"/>
          </p:nvPr>
        </p:nvSpPr>
        <p:spPr>
          <a:xfrm>
            <a:off x="731856" y="2544775"/>
            <a:ext cx="10728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Sound, Precise, and Fast Abstract Interpretation with Tristate Numbers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Simple and Precise Static Analysis of Untrusted Linux Kernel Extension</a:t>
            </a:r>
            <a:endParaRPr/>
          </a:p>
        </p:txBody>
      </p:sp>
      <p:sp>
        <p:nvSpPr>
          <p:cNvPr id="2267" name="Google Shape;2267;p21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8" name="Google Shape;2268;p21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69" name="Google Shape;2269;p21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Research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213"/>
          <p:cNvSpPr txBox="1"/>
          <p:nvPr>
            <p:ph idx="1" type="body"/>
          </p:nvPr>
        </p:nvSpPr>
        <p:spPr>
          <a:xfrm>
            <a:off x="731856" y="2544775"/>
            <a:ext cx="107283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Linux Kernel &amp; C</a:t>
            </a:r>
            <a:endParaRPr/>
          </a:p>
          <a:p>
            <a:pPr indent="-3302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—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「你所不知道的 C 語言」系列講座</a:t>
            </a:r>
            <a:r>
              <a:rPr lang="en-US" sz="1600"/>
              <a:t> &amp;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「Linux 核心設計」系列講座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Static Analysis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Abstract Interpretation</a:t>
            </a:r>
            <a:endParaRPr/>
          </a:p>
          <a:p>
            <a:pPr indent="-3302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—"/>
            </a:pPr>
            <a:r>
              <a:rPr lang="en-US" sz="1600"/>
              <a:t>Interval domain, Bitfield domain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Symbolic Execution</a:t>
            </a:r>
            <a:endParaRPr/>
          </a:p>
        </p:txBody>
      </p:sp>
      <p:sp>
        <p:nvSpPr>
          <p:cNvPr id="2275" name="Google Shape;2275;p21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6" name="Google Shape;2276;p21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77" name="Google Shape;2277;p21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Courses and Topics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214"/>
          <p:cNvSpPr txBox="1"/>
          <p:nvPr/>
        </p:nvSpPr>
        <p:spPr>
          <a:xfrm>
            <a:off x="754375" y="4279400"/>
            <a:ext cx="467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Feel free to reach out to me</a:t>
            </a:r>
            <a:br>
              <a:rPr lang="en-US" sz="24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</a:br>
            <a:r>
              <a:rPr lang="en-US" sz="24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on Twitter </a:t>
            </a:r>
            <a:r>
              <a:rPr lang="en-US" sz="2400" u="sng">
                <a:solidFill>
                  <a:schemeClr val="hlink"/>
                </a:solidFill>
                <a:latin typeface="Poppins ExtraLight"/>
                <a:ea typeface="Poppins ExtraLight"/>
                <a:cs typeface="Poppins ExtraLight"/>
                <a:sym typeface="Poppins ExtraLight"/>
                <a:hlinkClick r:id="rId3"/>
              </a:rPr>
              <a:t>@shunghsiyu</a:t>
            </a:r>
            <a:endParaRPr sz="24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215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88" name="Google Shape;2288;p215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289" name="Google Shape;2289;p215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16"/>
          <p:cNvSpPr txBox="1"/>
          <p:nvPr>
            <p:ph idx="1" type="body"/>
          </p:nvPr>
        </p:nvSpPr>
        <p:spPr>
          <a:xfrm>
            <a:off x="731838" y="2544763"/>
            <a:ext cx="7108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Write BPF program in 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Compile C to BPF instructions (with LLVM)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Load BPF instruction into the kernel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Kernel JIT-compiles BPF instruction into native instructions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Attach BPF program to in-kernel hooks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BPF program runs when hooks are triggered</a:t>
            </a:r>
            <a:endParaRPr/>
          </a:p>
        </p:txBody>
      </p:sp>
      <p:sp>
        <p:nvSpPr>
          <p:cNvPr id="2295" name="Google Shape;2295;p21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6" name="Google Shape;2296;p21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97" name="Google Shape;2297;p21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Usual workflow of BPF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21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3" name="Google Shape;2303;p21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04" name="Google Shape;2304;p21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Verifier Admission</a:t>
            </a:r>
            <a:endParaRPr/>
          </a:p>
        </p:txBody>
      </p:sp>
      <p:sp>
        <p:nvSpPr>
          <p:cNvPr id="2305" name="Google Shape;2305;p217"/>
          <p:cNvSpPr txBox="1"/>
          <p:nvPr>
            <p:ph idx="1" type="body"/>
          </p:nvPr>
        </p:nvSpPr>
        <p:spPr>
          <a:xfrm>
            <a:off x="731838" y="2544763"/>
            <a:ext cx="7108800" cy="2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 program passes the verifier, it means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Verifier guarantees that the program is safe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When verifier let an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unsafe program pass</a:t>
            </a:r>
            <a:r>
              <a:rPr lang="en-US"/>
              <a:t>, it’s a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BUG</a:t>
            </a:r>
            <a:br>
              <a:rPr lang="en-US"/>
            </a:br>
            <a:r>
              <a:rPr lang="en-US"/>
              <a:t>(and usually security vulnerability as well)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21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1" name="Google Shape;2311;p21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12" name="Google Shape;2312;p21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Verifier Rejection</a:t>
            </a:r>
            <a:endParaRPr/>
          </a:p>
        </p:txBody>
      </p:sp>
      <p:sp>
        <p:nvSpPr>
          <p:cNvPr id="2313" name="Google Shape;2313;p218"/>
          <p:cNvSpPr txBox="1"/>
          <p:nvPr>
            <p:ph idx="1" type="body"/>
          </p:nvPr>
        </p:nvSpPr>
        <p:spPr>
          <a:xfrm>
            <a:off x="731838" y="2544763"/>
            <a:ext cx="7108800" cy="30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erifier</a:t>
            </a:r>
            <a:r>
              <a:rPr lang="en-US"/>
              <a:t> rejects a program</a:t>
            </a:r>
            <a:r>
              <a:rPr lang="en-US"/>
              <a:t>, when it can’t guarantee it’s safety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can mean either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The program have unsafe behavior and is correctly rejected, 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The program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does</a:t>
            </a:r>
            <a:r>
              <a:rPr lang="en-US"/>
              <a:t>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not</a:t>
            </a:r>
            <a:r>
              <a:rPr lang="en-US"/>
              <a:t> actually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exhibit</a:t>
            </a:r>
            <a:r>
              <a:rPr lang="en-US"/>
              <a:t>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unsafe</a:t>
            </a:r>
            <a:r>
              <a:rPr lang="en-US"/>
              <a:t>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behavior</a:t>
            </a:r>
            <a:r>
              <a:rPr lang="en-US"/>
              <a:t>, but the verifier wasn’t advance enough to know it</a:t>
            </a:r>
            <a:br>
              <a:rPr lang="en-US"/>
            </a:br>
            <a:r>
              <a:rPr lang="en-US"/>
              <a:t>(not a bug, more like an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unimplemented feature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219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19" name="Google Shape;2319;p219"/>
          <p:cNvSpPr txBox="1"/>
          <p:nvPr>
            <p:ph idx="2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20" name="Google Shape;2320;p21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22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6" name="Google Shape;2326;p22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27" name="Google Shape;2327;p220"/>
          <p:cNvSpPr/>
          <p:nvPr/>
        </p:nvSpPr>
        <p:spPr>
          <a:xfrm>
            <a:off x="1020725" y="1268425"/>
            <a:ext cx="10150500" cy="4811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resolve_pseudo_ldimm64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insn_cnt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insn_cnt;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Basic sanity check before we invest more work here.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"unknown opcode %02x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EINVAL;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22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3" name="Google Shape;2333;p22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34" name="Google Shape;2334;p221"/>
          <p:cNvSpPr/>
          <p:nvPr/>
        </p:nvSpPr>
        <p:spPr>
          <a:xfrm>
            <a:off x="1020725" y="1268425"/>
            <a:ext cx="10150500" cy="4811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resolve_pseudo_ldimm64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insnsi;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insn_cnt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insn_cnt;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Basic sanity check before we invest more work here.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"unknown opcode %02x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EINVAL;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5" name="Google Shape;2335;p221"/>
          <p:cNvSpPr/>
          <p:nvPr/>
        </p:nvSpPr>
        <p:spPr>
          <a:xfrm>
            <a:off x="675525" y="1268425"/>
            <a:ext cx="2571300" cy="481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221"/>
          <p:cNvSpPr/>
          <p:nvPr/>
        </p:nvSpPr>
        <p:spPr>
          <a:xfrm>
            <a:off x="10699325" y="1268425"/>
            <a:ext cx="920700" cy="481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221"/>
          <p:cNvSpPr/>
          <p:nvPr/>
        </p:nvSpPr>
        <p:spPr>
          <a:xfrm>
            <a:off x="3246825" y="1268425"/>
            <a:ext cx="7452600" cy="2108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221"/>
          <p:cNvSpPr/>
          <p:nvPr/>
        </p:nvSpPr>
        <p:spPr>
          <a:xfrm>
            <a:off x="3246825" y="4826675"/>
            <a:ext cx="7452600" cy="1252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5" name="Google Shape;735;p6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36" name="Google Shape;736;p6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737" name="Google Shape;737;p60"/>
          <p:cNvSpPr/>
          <p:nvPr/>
        </p:nvSpPr>
        <p:spPr>
          <a:xfrm>
            <a:off x="1530000" y="2861150"/>
            <a:ext cx="9132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Conceptual representation of</a:t>
            </a:r>
            <a:endParaRPr i="1" sz="20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a BPF_ADD instruction</a:t>
            </a:r>
            <a:endParaRPr i="1" sz="20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r1;   </a:t>
            </a:r>
            <a:r>
              <a:rPr lang="en-US" sz="2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BPF_ALU64_REG(BPF_ADD, BPF_REG_0, BPF_REG_1)</a:t>
            </a:r>
            <a:endParaRPr sz="20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22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4" name="Google Shape;2344;p22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45" name="Google Shape;2345;p222"/>
          <p:cNvSpPr/>
          <p:nvPr/>
        </p:nvSpPr>
        <p:spPr>
          <a:xfrm>
            <a:off x="1020725" y="1268425"/>
            <a:ext cx="10150500" cy="4811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BPF_INSN_2_TBL(x, y)    [BPF_##x | BPF_##y] = 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BPF_INSN_3_TBL(x, y, z) [BPF_##x | BPF_##y | BPF_##z] = 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UAPI exposed, but rewritten opcodes. cBPF carry-over.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[BPF_LD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BPF_ABS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BPF_B]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#undef BPF_INSN_3_TBL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#undef BPF_INSN_2_TBL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22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1" name="Google Shape;2351;p22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52" name="Google Shape;2352;p223"/>
          <p:cNvSpPr/>
          <p:nvPr/>
        </p:nvSpPr>
        <p:spPr>
          <a:xfrm>
            <a:off x="1020725" y="1268425"/>
            <a:ext cx="10150500" cy="4811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BPF_INSN_2_TBL(x, y)    [BPF_##x | BPF_##y] = true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BPF_INSN_3_TBL(x, y, z) [BPF_##x | BPF_##y | BPF_##z] = true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 strike="sngStrike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UAPI exposed, but rewritten opcodes. cBPF carry-over. */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[BPF_LD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BPF_ABS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BPF_B]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strike="sngStrike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 strike="sng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#undef BPF_INSN_3_TBL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#undef BPF_INSN_2_TBL</a:t>
            </a:r>
            <a:endParaRPr sz="1800" strike="sng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22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8" name="Google Shape;2358;p22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59" name="Google Shape;2359;p224"/>
          <p:cNvSpPr/>
          <p:nvPr/>
        </p:nvSpPr>
        <p:spPr>
          <a:xfrm>
            <a:off x="1020725" y="2139925"/>
            <a:ext cx="10150500" cy="3068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22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5" name="Google Shape;2365;p22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66" name="Google Shape;2366;p225"/>
          <p:cNvSpPr/>
          <p:nvPr/>
        </p:nvSpPr>
        <p:spPr>
          <a:xfrm>
            <a:off x="1020725" y="2139925"/>
            <a:ext cx="10150500" cy="3068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7" name="Google Shape;2367;p225"/>
          <p:cNvSpPr/>
          <p:nvPr/>
        </p:nvSpPr>
        <p:spPr>
          <a:xfrm>
            <a:off x="675525" y="1830425"/>
            <a:ext cx="2571300" cy="359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225"/>
          <p:cNvSpPr/>
          <p:nvPr/>
        </p:nvSpPr>
        <p:spPr>
          <a:xfrm>
            <a:off x="9048750" y="1830425"/>
            <a:ext cx="2571300" cy="359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225"/>
          <p:cNvSpPr/>
          <p:nvPr/>
        </p:nvSpPr>
        <p:spPr>
          <a:xfrm>
            <a:off x="3246825" y="1830425"/>
            <a:ext cx="5802000" cy="1852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225"/>
          <p:cNvSpPr/>
          <p:nvPr/>
        </p:nvSpPr>
        <p:spPr>
          <a:xfrm>
            <a:off x="3246825" y="4042050"/>
            <a:ext cx="5802000" cy="1852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22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6" name="Google Shape;2376;p22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77" name="Google Shape;2377;p226"/>
          <p:cNvSpPr/>
          <p:nvPr/>
        </p:nvSpPr>
        <p:spPr>
          <a:xfrm>
            <a:off x="1020725" y="2139925"/>
            <a:ext cx="10150500" cy="3068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BPF_INSN_MAP(INSN_2, INSN_3)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INSN_3(ALU, ADD,  X),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INSN_3(ALU, SUB,  X),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INSN_3(ALU, AND,  X),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INSN_3(ALU, OR,   X),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INSN_2(JMP, CALL),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INSN_2(JMP, EXIT),			\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22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3" name="Google Shape;2383;p22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84" name="Google Shape;2384;p227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22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0" name="Google Shape;2390;p22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91" name="Google Shape;2391;p228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INSN_2(JMP,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INSN_2(JMP,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22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7" name="Google Shape;2397;p22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398" name="Google Shape;2398;p229"/>
          <p:cNvSpPr/>
          <p:nvPr/>
        </p:nvSpPr>
        <p:spPr>
          <a:xfrm>
            <a:off x="1020725" y="2139925"/>
            <a:ext cx="10150500" cy="3068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BPF_INSN_MAP(BPF_INSN_2_TBL,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9" name="Google Shape;2399;p229"/>
          <p:cNvSpPr/>
          <p:nvPr/>
        </p:nvSpPr>
        <p:spPr>
          <a:xfrm>
            <a:off x="675525" y="1830425"/>
            <a:ext cx="4281900" cy="359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229"/>
          <p:cNvSpPr/>
          <p:nvPr/>
        </p:nvSpPr>
        <p:spPr>
          <a:xfrm>
            <a:off x="8770725" y="1830425"/>
            <a:ext cx="2849400" cy="359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229"/>
          <p:cNvSpPr/>
          <p:nvPr/>
        </p:nvSpPr>
        <p:spPr>
          <a:xfrm>
            <a:off x="4957425" y="1830425"/>
            <a:ext cx="3813300" cy="1852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229"/>
          <p:cNvSpPr/>
          <p:nvPr/>
        </p:nvSpPr>
        <p:spPr>
          <a:xfrm>
            <a:off x="4957425" y="3968750"/>
            <a:ext cx="3813300" cy="1925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23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8" name="Google Shape;2408;p23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09" name="Google Shape;2409;p230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INSN_3(ALU,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INSN_2(JMP,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INSN_2(JMP,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23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5" name="Google Shape;2415;p23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16" name="Google Shape;2416;p231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BPF_INSN_3_TBL(ALU,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BPF_INSN_2_TBL(JMP,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BPF_INSN_2_TBL(JMP,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3" name="Google Shape;743;p6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44" name="Google Shape;744;p6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745" name="Google Shape;745;p61"/>
          <p:cNvSpPr/>
          <p:nvPr/>
        </p:nvSpPr>
        <p:spPr>
          <a:xfrm>
            <a:off x="1530000" y="2861150"/>
            <a:ext cx="9132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Conceptual representation of</a:t>
            </a:r>
            <a:endParaRPr i="1" sz="20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* a BPF_ADD instruction</a:t>
            </a:r>
            <a:endParaRPr i="1" sz="20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0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r1;   BPF_ALU64_REG(BPF_ADD, BPF_REG_0, BPF_REG_1)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23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2" name="Google Shape;2422;p23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23" name="Google Shape;2423;p232"/>
          <p:cNvSpPr/>
          <p:nvPr/>
        </p:nvSpPr>
        <p:spPr>
          <a:xfrm>
            <a:off x="1020725" y="2445000"/>
            <a:ext cx="10150500" cy="24579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BPF_INSN_2_TBL(x, y)    [BPF_##x | BPF_##y] = 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9999"/>
                </a:solidFill>
                <a:latin typeface="Consolas"/>
                <a:ea typeface="Consolas"/>
                <a:cs typeface="Consolas"/>
                <a:sym typeface="Consolas"/>
              </a:rPr>
              <a:t>#define BPF_INSN_3_TBL(x, y, z) [BPF_##x | BPF_##y | BPF_##z] = 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23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9" name="Google Shape;2429;p23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30" name="Google Shape;2430;p233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BPF_SUB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23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6" name="Google Shape;2436;p23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37" name="Google Shape;2437;p234"/>
          <p:cNvSpPr/>
          <p:nvPr/>
        </p:nvSpPr>
        <p:spPr>
          <a:xfrm>
            <a:off x="1020725" y="1802175"/>
            <a:ext cx="10150500" cy="37437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Now overwrite non-defaults ...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BPF_SUB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33666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8" name="Google Shape;2438;p234"/>
          <p:cNvSpPr/>
          <p:nvPr/>
        </p:nvSpPr>
        <p:spPr>
          <a:xfrm>
            <a:off x="1002300" y="1810650"/>
            <a:ext cx="10241700" cy="3743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234"/>
          <p:cNvSpPr txBox="1"/>
          <p:nvPr/>
        </p:nvSpPr>
        <p:spPr>
          <a:xfrm>
            <a:off x="7877650" y="3313800"/>
            <a:ext cx="257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rPr>
              <a:t>Lookup Table</a:t>
            </a:r>
            <a:endParaRPr sz="2600">
              <a:solidFill>
                <a:schemeClr val="dk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440" name="Google Shape;2440;p234"/>
          <p:cNvSpPr/>
          <p:nvPr/>
        </p:nvSpPr>
        <p:spPr>
          <a:xfrm>
            <a:off x="7343200" y="2015650"/>
            <a:ext cx="359400" cy="321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23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6" name="Google Shape;2446;p23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Instruction Check</a:t>
            </a:r>
            <a:endParaRPr/>
          </a:p>
        </p:txBody>
      </p:sp>
      <p:sp>
        <p:nvSpPr>
          <p:cNvPr id="2447" name="Google Shape;2447;p235"/>
          <p:cNvSpPr/>
          <p:nvPr/>
        </p:nvSpPr>
        <p:spPr>
          <a:xfrm>
            <a:off x="1020725" y="2445000"/>
            <a:ext cx="10150500" cy="24579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bpf_opcode_in_insntable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public_insntable[code];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Indexed by opcode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77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236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3" name="Google Shape;2453;p236"/>
          <p:cNvSpPr txBox="1"/>
          <p:nvPr>
            <p:ph idx="2" type="body"/>
          </p:nvPr>
        </p:nvSpPr>
        <p:spPr>
          <a:xfrm>
            <a:off x="731838" y="2747145"/>
            <a:ext cx="376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Programs</a:t>
            </a:r>
            <a:endParaRPr/>
          </a:p>
        </p:txBody>
      </p:sp>
      <p:sp>
        <p:nvSpPr>
          <p:cNvPr id="2454" name="Google Shape;2454;p23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237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Starting with the simplest program</a:t>
            </a:r>
            <a:endParaRPr/>
          </a:p>
        </p:txBody>
      </p:sp>
      <p:sp>
        <p:nvSpPr>
          <p:cNvPr id="2460" name="Google Shape;2460;p23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1" name="Google Shape;2461;p23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62" name="Google Shape;2462;p23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Analyzing Program</a:t>
            </a:r>
            <a:endParaRPr/>
          </a:p>
        </p:txBody>
      </p:sp>
      <p:sp>
        <p:nvSpPr>
          <p:cNvPr id="2463" name="Google Shape;2463;p237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7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238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You’ll get program with 2 instructions</a:t>
            </a:r>
            <a:endParaRPr/>
          </a:p>
        </p:txBody>
      </p:sp>
      <p:sp>
        <p:nvSpPr>
          <p:cNvPr id="2469" name="Google Shape;2469;p23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0" name="Google Shape;2470;p23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71" name="Google Shape;2471;p23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Analyzing Program</a:t>
            </a:r>
            <a:endParaRPr/>
          </a:p>
        </p:txBody>
      </p:sp>
      <p:sp>
        <p:nvSpPr>
          <p:cNvPr id="2472" name="Google Shape;2472;p238"/>
          <p:cNvSpPr/>
          <p:nvPr/>
        </p:nvSpPr>
        <p:spPr>
          <a:xfrm>
            <a:off x="2180950" y="3242150"/>
            <a:ext cx="783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&lt;bpf_prog1&gt;: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BPF_ALU64_IMM(BPF_MOV, BPF_REG_0, 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239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You’ll get program with 2 instructions</a:t>
            </a:r>
            <a:endParaRPr/>
          </a:p>
        </p:txBody>
      </p:sp>
      <p:sp>
        <p:nvSpPr>
          <p:cNvPr id="2478" name="Google Shape;2478;p23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9" name="Google Shape;2479;p23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80" name="Google Shape;2480;p23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Analyzing Program</a:t>
            </a:r>
            <a:endParaRPr/>
          </a:p>
        </p:txBody>
      </p:sp>
      <p:sp>
        <p:nvSpPr>
          <p:cNvPr id="2481" name="Google Shape;2481;p239"/>
          <p:cNvSpPr/>
          <p:nvPr/>
        </p:nvSpPr>
        <p:spPr>
          <a:xfrm>
            <a:off x="2180950" y="3242150"/>
            <a:ext cx="783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&lt;bpf_prog1&gt;: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BPF_ALU64_IMM(BPF_MOV, BPF_REG_0, 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2" name="Google Shape;2482;p239"/>
          <p:cNvSpPr/>
          <p:nvPr/>
        </p:nvSpPr>
        <p:spPr>
          <a:xfrm>
            <a:off x="2180875" y="3242025"/>
            <a:ext cx="7830000" cy="705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239"/>
          <p:cNvSpPr/>
          <p:nvPr/>
        </p:nvSpPr>
        <p:spPr>
          <a:xfrm>
            <a:off x="2180875" y="4351255"/>
            <a:ext cx="7830000" cy="788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24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9" name="Google Shape;2489;p240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0" name="Google Shape;2490;p240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240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92" name="Google Shape;2492;p240"/>
          <p:cNvSpPr/>
          <p:nvPr/>
        </p:nvSpPr>
        <p:spPr>
          <a:xfrm>
            <a:off x="0" y="1626100"/>
            <a:ext cx="121920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93" name="Google Shape;2493;p240"/>
          <p:cNvSpPr txBox="1"/>
          <p:nvPr/>
        </p:nvSpPr>
        <p:spPr>
          <a:xfrm>
            <a:off x="218547" y="2782500"/>
            <a:ext cx="47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BPF_ALU64_IMM(BPF_MOV, BPF_REG_0,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24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9" name="Google Shape;2499;p241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0" name="Google Shape;2500;p241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241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02" name="Google Shape;2502;p241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03" name="Google Shape;2503;p241"/>
          <p:cNvSpPr txBox="1"/>
          <p:nvPr/>
        </p:nvSpPr>
        <p:spPr>
          <a:xfrm>
            <a:off x="218547" y="2782500"/>
            <a:ext cx="477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BPF_ALU64_IMM(BPF_MOV, BPF_REG_0,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4"/>
          <p:cNvSpPr txBox="1"/>
          <p:nvPr>
            <p:ph idx="1" type="body"/>
          </p:nvPr>
        </p:nvSpPr>
        <p:spPr>
          <a:xfrm>
            <a:off x="731848" y="2475300"/>
            <a:ext cx="38433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Peeking into the BPF verifier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5" name="Google Shape;525;p44"/>
          <p:cNvSpPr txBox="1"/>
          <p:nvPr>
            <p:ph idx="2" type="body"/>
          </p:nvPr>
        </p:nvSpPr>
        <p:spPr>
          <a:xfrm>
            <a:off x="731838" y="1676828"/>
            <a:ext cx="469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31 JULY 2022</a:t>
            </a:r>
            <a:endParaRPr/>
          </a:p>
        </p:txBody>
      </p:sp>
      <p:pic>
        <p:nvPicPr>
          <p:cNvPr descr="Background pattern&#10;&#10;Description automatically generated" id="526" name="Google Shape;5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3810000"/>
            <a:ext cx="1219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4"/>
          <p:cNvSpPr txBox="1"/>
          <p:nvPr>
            <p:ph idx="3" type="body"/>
          </p:nvPr>
        </p:nvSpPr>
        <p:spPr>
          <a:xfrm>
            <a:off x="686027" y="5136746"/>
            <a:ext cx="34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Shung-Hsi Yu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COSCUP 2022</a:t>
            </a:r>
            <a:endParaRPr/>
          </a:p>
        </p:txBody>
      </p:sp>
      <p:pic>
        <p:nvPicPr>
          <p:cNvPr id="528" name="Google Shape;5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17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1" name="Google Shape;751;p6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52" name="Google Shape;752;p6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753" name="Google Shape;753;p62"/>
          <p:cNvSpPr/>
          <p:nvPr/>
        </p:nvSpPr>
        <p:spPr>
          <a:xfrm>
            <a:off x="2485200" y="2457900"/>
            <a:ext cx="7221600" cy="27042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24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9" name="Google Shape;2509;p242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0" name="Google Shape;2510;p242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242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12" name="Google Shape;2512;p242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13" name="Google Shape;2513;p242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p24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9" name="Google Shape;2519;p243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0" name="Google Shape;2520;p243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243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22" name="Google Shape;2522;p243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23" name="Google Shape;2523;p243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24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9" name="Google Shape;2529;p244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0" name="Google Shape;2530;p244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44"/>
          <p:cNvSpPr/>
          <p:nvPr/>
        </p:nvSpPr>
        <p:spPr>
          <a:xfrm>
            <a:off x="0" y="2320500"/>
            <a:ext cx="12192000" cy="4537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32" name="Google Shape;2532;p244"/>
          <p:cNvSpPr/>
          <p:nvPr/>
        </p:nvSpPr>
        <p:spPr>
          <a:xfrm>
            <a:off x="0" y="1626100"/>
            <a:ext cx="5063700" cy="694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33" name="Google Shape;2533;p244"/>
          <p:cNvCxnSpPr/>
          <p:nvPr/>
        </p:nvCxnSpPr>
        <p:spPr>
          <a:xfrm flipH="1">
            <a:off x="3955600" y="1880550"/>
            <a:ext cx="1203000" cy="590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34" name="Google Shape;2534;p244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24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0" name="Google Shape;2540;p245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check_alu_op(env,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1" name="Google Shape;2541;p245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245"/>
          <p:cNvSpPr/>
          <p:nvPr/>
        </p:nvSpPr>
        <p:spPr>
          <a:xfrm>
            <a:off x="0" y="3032300"/>
            <a:ext cx="12192000" cy="382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43" name="Google Shape;2543;p245"/>
          <p:cNvSpPr/>
          <p:nvPr/>
        </p:nvSpPr>
        <p:spPr>
          <a:xfrm>
            <a:off x="0" y="1626100"/>
            <a:ext cx="5063700" cy="1406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544" name="Google Shape;2544;p245"/>
          <p:cNvCxnSpPr/>
          <p:nvPr/>
        </p:nvCxnSpPr>
        <p:spPr>
          <a:xfrm flipH="1">
            <a:off x="3955525" y="2165225"/>
            <a:ext cx="1634400" cy="3159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45" name="Google Shape;2545;p245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246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1" name="Google Shape;2551;p24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2" name="Google Shape;2552;p246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3" name="Google Shape;2553;p246"/>
          <p:cNvSpPr/>
          <p:nvPr/>
        </p:nvSpPr>
        <p:spPr>
          <a:xfrm>
            <a:off x="0" y="69000"/>
            <a:ext cx="50637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247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9" name="Google Shape;2559;p247"/>
          <p:cNvSpPr/>
          <p:nvPr/>
        </p:nvSpPr>
        <p:spPr>
          <a:xfrm>
            <a:off x="0" y="2044600"/>
            <a:ext cx="5063700" cy="3053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60" name="Google Shape;2560;p24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1" name="Google Shape;2561;p247"/>
          <p:cNvSpPr/>
          <p:nvPr/>
        </p:nvSpPr>
        <p:spPr>
          <a:xfrm>
            <a:off x="0" y="68200"/>
            <a:ext cx="12192000" cy="1976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47"/>
          <p:cNvSpPr/>
          <p:nvPr/>
        </p:nvSpPr>
        <p:spPr>
          <a:xfrm>
            <a:off x="0" y="5098200"/>
            <a:ext cx="12192000" cy="1759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63" name="Google Shape;2563;p247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248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9" name="Google Shape;2569;p248"/>
          <p:cNvSpPr/>
          <p:nvPr/>
        </p:nvSpPr>
        <p:spPr>
          <a:xfrm>
            <a:off x="0" y="68200"/>
            <a:ext cx="12192000" cy="2631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248"/>
          <p:cNvSpPr/>
          <p:nvPr/>
        </p:nvSpPr>
        <p:spPr>
          <a:xfrm>
            <a:off x="0" y="2700100"/>
            <a:ext cx="5063700" cy="569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71" name="Google Shape;2571;p24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2" name="Google Shape;2572;p248"/>
          <p:cNvSpPr/>
          <p:nvPr/>
        </p:nvSpPr>
        <p:spPr>
          <a:xfrm>
            <a:off x="0" y="3269400"/>
            <a:ext cx="12192000" cy="3588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2573" name="Google Shape;2573;p248"/>
          <p:cNvCxnSpPr/>
          <p:nvPr/>
        </p:nvCxnSpPr>
        <p:spPr>
          <a:xfrm rot="10800000">
            <a:off x="4230100" y="2806525"/>
            <a:ext cx="1351200" cy="402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74" name="Google Shape;2574;p248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249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0" name="Google Shape;2580;p249"/>
          <p:cNvSpPr/>
          <p:nvPr/>
        </p:nvSpPr>
        <p:spPr>
          <a:xfrm>
            <a:off x="0" y="68200"/>
            <a:ext cx="12192000" cy="220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249"/>
          <p:cNvSpPr/>
          <p:nvPr/>
        </p:nvSpPr>
        <p:spPr>
          <a:xfrm>
            <a:off x="0" y="2269300"/>
            <a:ext cx="5063700" cy="196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82" name="Google Shape;2582;p249"/>
          <p:cNvSpPr/>
          <p:nvPr/>
        </p:nvSpPr>
        <p:spPr>
          <a:xfrm>
            <a:off x="0" y="4235575"/>
            <a:ext cx="12192000" cy="2622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83" name="Google Shape;2583;p24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4" name="Google Shape;2584;p249"/>
          <p:cNvCxnSpPr/>
          <p:nvPr/>
        </p:nvCxnSpPr>
        <p:spPr>
          <a:xfrm flipH="1">
            <a:off x="4168975" y="2449900"/>
            <a:ext cx="1472700" cy="326100"/>
          </a:xfrm>
          <a:prstGeom prst="bentConnector3">
            <a:avLst>
              <a:gd fmla="val 39923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85" name="Google Shape;2585;p249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250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1" name="Google Shape;2591;p250"/>
          <p:cNvSpPr/>
          <p:nvPr/>
        </p:nvSpPr>
        <p:spPr>
          <a:xfrm>
            <a:off x="0" y="68200"/>
            <a:ext cx="12192000" cy="2738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250"/>
          <p:cNvSpPr/>
          <p:nvPr/>
        </p:nvSpPr>
        <p:spPr>
          <a:xfrm>
            <a:off x="0" y="2806600"/>
            <a:ext cx="5063700" cy="1454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3" name="Google Shape;2593;p250"/>
          <p:cNvSpPr/>
          <p:nvPr/>
        </p:nvSpPr>
        <p:spPr>
          <a:xfrm>
            <a:off x="0" y="4260600"/>
            <a:ext cx="12192000" cy="2597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94" name="Google Shape;2594;p25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5" name="Google Shape;2595;p250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251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1" name="Google Shape;2601;p251"/>
          <p:cNvSpPr/>
          <p:nvPr/>
        </p:nvSpPr>
        <p:spPr>
          <a:xfrm>
            <a:off x="0" y="68200"/>
            <a:ext cx="12192000" cy="3330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51"/>
          <p:cNvSpPr/>
          <p:nvPr/>
        </p:nvSpPr>
        <p:spPr>
          <a:xfrm>
            <a:off x="0" y="3398800"/>
            <a:ext cx="5063700" cy="836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03" name="Google Shape;2603;p251"/>
          <p:cNvSpPr/>
          <p:nvPr/>
        </p:nvSpPr>
        <p:spPr>
          <a:xfrm>
            <a:off x="0" y="4235575"/>
            <a:ext cx="12192000" cy="2622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04" name="Google Shape;2604;p25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5" name="Google Shape;2605;p251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06" name="Google Shape;2606;p251"/>
          <p:cNvCxnSpPr/>
          <p:nvPr/>
        </p:nvCxnSpPr>
        <p:spPr>
          <a:xfrm rot="10800000">
            <a:off x="4118000" y="3081125"/>
            <a:ext cx="1911900" cy="45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9" name="Google Shape;759;p6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Building blocks of BPF program</a:t>
            </a:r>
            <a:endParaRPr/>
          </a:p>
        </p:txBody>
      </p:sp>
      <p:sp>
        <p:nvSpPr>
          <p:cNvPr id="760" name="Google Shape;760;p6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graphicFrame>
        <p:nvGraphicFramePr>
          <p:cNvPr id="761" name="Google Shape;761;p63"/>
          <p:cNvGraphicFramePr/>
          <p:nvPr/>
        </p:nvGraphicFramePr>
        <p:xfrm>
          <a:off x="952500" y="310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22400"/>
                <a:gridCol w="666425"/>
                <a:gridCol w="658350"/>
                <a:gridCol w="2482625"/>
                <a:gridCol w="5157200"/>
              </a:tblGrid>
              <a:tr h="26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4-bit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16-bit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32-bit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 anchor="b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opcode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dst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offset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immediate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252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register = imm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mark_reg_unknown(env,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dst_reg].type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2" name="Google Shape;2612;p252"/>
          <p:cNvSpPr/>
          <p:nvPr/>
        </p:nvSpPr>
        <p:spPr>
          <a:xfrm>
            <a:off x="0" y="68200"/>
            <a:ext cx="12192000" cy="1967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52"/>
          <p:cNvSpPr/>
          <p:nvPr/>
        </p:nvSpPr>
        <p:spPr>
          <a:xfrm>
            <a:off x="0" y="2035900"/>
            <a:ext cx="5063700" cy="3579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4" name="Google Shape;2614;p252"/>
          <p:cNvSpPr/>
          <p:nvPr/>
        </p:nvSpPr>
        <p:spPr>
          <a:xfrm>
            <a:off x="0" y="5615800"/>
            <a:ext cx="12192000" cy="1242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15" name="Google Shape;2615;p25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16" name="Google Shape;2616;p252"/>
          <p:cNvCxnSpPr/>
          <p:nvPr/>
        </p:nvCxnSpPr>
        <p:spPr>
          <a:xfrm flipH="1">
            <a:off x="4118125" y="2173850"/>
            <a:ext cx="1540800" cy="907200"/>
          </a:xfrm>
          <a:prstGeom prst="bentConnector3">
            <a:avLst>
              <a:gd fmla="val 38618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7" name="Google Shape;2617;p252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253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register = imm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mark_reg_unknown(env,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dst_reg].type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3" name="Google Shape;2623;p253"/>
          <p:cNvSpPr/>
          <p:nvPr/>
        </p:nvSpPr>
        <p:spPr>
          <a:xfrm>
            <a:off x="0" y="68200"/>
            <a:ext cx="12192000" cy="3063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253"/>
          <p:cNvSpPr/>
          <p:nvPr/>
        </p:nvSpPr>
        <p:spPr>
          <a:xfrm>
            <a:off x="0" y="3131500"/>
            <a:ext cx="5063700" cy="293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25" name="Google Shape;2625;p253"/>
          <p:cNvSpPr/>
          <p:nvPr/>
        </p:nvSpPr>
        <p:spPr>
          <a:xfrm>
            <a:off x="0" y="3424675"/>
            <a:ext cx="12192000" cy="3433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26" name="Google Shape;2626;p25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7" name="Google Shape;2627;p253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254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register = imm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mark_reg_unknown(env,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dst_reg].type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3" name="Google Shape;2633;p254"/>
          <p:cNvSpPr/>
          <p:nvPr/>
        </p:nvSpPr>
        <p:spPr>
          <a:xfrm>
            <a:off x="0" y="68200"/>
            <a:ext cx="12192000" cy="3063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54"/>
          <p:cNvSpPr/>
          <p:nvPr/>
        </p:nvSpPr>
        <p:spPr>
          <a:xfrm>
            <a:off x="0" y="3131500"/>
            <a:ext cx="5063700" cy="293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35" name="Google Shape;2635;p254"/>
          <p:cNvSpPr/>
          <p:nvPr/>
        </p:nvSpPr>
        <p:spPr>
          <a:xfrm>
            <a:off x="0" y="3424675"/>
            <a:ext cx="12192000" cy="3433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36" name="Google Shape;2636;p25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7" name="Google Shape;2637;p254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8" name="Google Shape;2638;p254"/>
          <p:cNvSpPr/>
          <p:nvPr/>
        </p:nvSpPr>
        <p:spPr>
          <a:xfrm>
            <a:off x="3767600" y="3426650"/>
            <a:ext cx="4073154" cy="569950"/>
          </a:xfrm>
          <a:custGeom>
            <a:rect b="b" l="l" r="r" t="t"/>
            <a:pathLst>
              <a:path extrusionOk="0" h="22798" w="174085">
                <a:moveTo>
                  <a:pt x="0" y="6101"/>
                </a:moveTo>
                <a:cubicBezTo>
                  <a:pt x="51938" y="32059"/>
                  <a:pt x="122145" y="25954"/>
                  <a:pt x="174085" y="0"/>
                </a:cubicBezTo>
              </a:path>
            </a:pathLst>
          </a:cu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25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4" name="Google Shape;2644;p25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45" name="Google Shape;2645;p25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Inferring Type &amp; Value</a:t>
            </a:r>
            <a:endParaRPr/>
          </a:p>
        </p:txBody>
      </p:sp>
      <p:graphicFrame>
        <p:nvGraphicFramePr>
          <p:cNvPr id="2646" name="Google Shape;2646;p255"/>
          <p:cNvGraphicFramePr/>
          <p:nvPr/>
        </p:nvGraphicFramePr>
        <p:xfrm>
          <a:off x="731813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7" name="Google Shape;2647;p255"/>
          <p:cNvGraphicFramePr/>
          <p:nvPr/>
        </p:nvGraphicFramePr>
        <p:xfrm>
          <a:off x="8189738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SCALAR_VALUE</a:t>
                      </a:r>
                      <a:endParaRPr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48" name="Google Shape;2648;p255"/>
          <p:cNvCxnSpPr/>
          <p:nvPr/>
        </p:nvCxnSpPr>
        <p:spPr>
          <a:xfrm>
            <a:off x="4159750" y="3685100"/>
            <a:ext cx="375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9" name="Google Shape;2649;p255"/>
          <p:cNvSpPr txBox="1"/>
          <p:nvPr/>
        </p:nvSpPr>
        <p:spPr>
          <a:xfrm>
            <a:off x="4030000" y="3757403"/>
            <a:ext cx="4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BPF_ALU64_IMM(BPF_MOV, BPF_REG_0, 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0" name="Google Shape;2650;p255"/>
          <p:cNvSpPr txBox="1"/>
          <p:nvPr/>
        </p:nvSpPr>
        <p:spPr>
          <a:xfrm>
            <a:off x="5374900" y="3262851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r0 = 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256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register = imm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mark_reg_unknown(env,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regs[insn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dst_reg].type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__mark_reg_known(regs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(u32)insn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6" name="Google Shape;2656;p256"/>
          <p:cNvSpPr/>
          <p:nvPr/>
        </p:nvSpPr>
        <p:spPr>
          <a:xfrm>
            <a:off x="0" y="3676000"/>
            <a:ext cx="5063700" cy="589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57" name="Google Shape;2657;p256"/>
          <p:cNvSpPr/>
          <p:nvPr/>
        </p:nvSpPr>
        <p:spPr>
          <a:xfrm>
            <a:off x="0" y="4265675"/>
            <a:ext cx="12192000" cy="2592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58" name="Google Shape;2658;p25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9" name="Google Shape;2659;p256"/>
          <p:cNvSpPr/>
          <p:nvPr/>
        </p:nvSpPr>
        <p:spPr>
          <a:xfrm>
            <a:off x="0" y="68200"/>
            <a:ext cx="12192000" cy="3607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256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BPF_K),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6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Building blocks of BPF program</a:t>
            </a:r>
            <a:endParaRPr/>
          </a:p>
        </p:txBody>
      </p:sp>
      <p:sp>
        <p:nvSpPr>
          <p:cNvPr id="768" name="Google Shape;768;p6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graphicFrame>
        <p:nvGraphicFramePr>
          <p:cNvPr id="769" name="Google Shape;769;p64"/>
          <p:cNvGraphicFramePr/>
          <p:nvPr/>
        </p:nvGraphicFramePr>
        <p:xfrm>
          <a:off x="952500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22400"/>
                <a:gridCol w="666425"/>
                <a:gridCol w="658350"/>
                <a:gridCol w="2482625"/>
                <a:gridCol w="5157200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opcode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dst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offset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immediate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0" name="Google Shape;770;p64"/>
          <p:cNvGraphicFramePr/>
          <p:nvPr/>
        </p:nvGraphicFramePr>
        <p:xfrm>
          <a:off x="1866900" y="45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8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71" name="Google Shape;771;p64"/>
          <p:cNvCxnSpPr/>
          <p:nvPr/>
        </p:nvCxnSpPr>
        <p:spPr>
          <a:xfrm>
            <a:off x="1004259" y="3227400"/>
            <a:ext cx="765000" cy="120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64"/>
          <p:cNvCxnSpPr/>
          <p:nvPr/>
        </p:nvCxnSpPr>
        <p:spPr>
          <a:xfrm>
            <a:off x="2290575" y="3198882"/>
            <a:ext cx="2743200" cy="126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73" name="Google Shape;773;p64"/>
          <p:cNvGrpSpPr/>
          <p:nvPr/>
        </p:nvGrpSpPr>
        <p:grpSpPr>
          <a:xfrm>
            <a:off x="2016975" y="3537788"/>
            <a:ext cx="544905" cy="544936"/>
            <a:chOff x="3464775" y="3512575"/>
            <a:chExt cx="544905" cy="544936"/>
          </a:xfrm>
        </p:grpSpPr>
        <p:pic>
          <p:nvPicPr>
            <p:cNvPr id="774" name="Google Shape;774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5" name="Google Shape;775;p6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64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0" name="Google Shape;780;p64"/>
          <p:cNvSpPr txBox="1"/>
          <p:nvPr/>
        </p:nvSpPr>
        <p:spPr>
          <a:xfrm>
            <a:off x="2540500" y="6176775"/>
            <a:ext cx="790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oppins ExtraLight"/>
                <a:ea typeface="Poppins ExtraLight"/>
                <a:cs typeface="Poppins ExtraLight"/>
                <a:sym typeface="Poppins ExtraLight"/>
              </a:rPr>
              <a:t>* opcode representation for ALU and JMP class</a:t>
            </a:r>
            <a:endParaRPr sz="11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6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Building blocks of BPF program</a:t>
            </a:r>
            <a:endParaRPr/>
          </a:p>
        </p:txBody>
      </p:sp>
      <p:sp>
        <p:nvSpPr>
          <p:cNvPr id="787" name="Google Shape;787;p6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graphicFrame>
        <p:nvGraphicFramePr>
          <p:cNvPr id="788" name="Google Shape;788;p65"/>
          <p:cNvGraphicFramePr/>
          <p:nvPr/>
        </p:nvGraphicFramePr>
        <p:xfrm>
          <a:off x="952500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22400"/>
                <a:gridCol w="666425"/>
                <a:gridCol w="658350"/>
                <a:gridCol w="2482625"/>
                <a:gridCol w="5157200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opcode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dst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offset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immediate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9" name="Google Shape;789;p65"/>
          <p:cNvGraphicFramePr/>
          <p:nvPr/>
        </p:nvGraphicFramePr>
        <p:xfrm>
          <a:off x="1866900" y="45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8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90" name="Google Shape;790;p65"/>
          <p:cNvCxnSpPr/>
          <p:nvPr/>
        </p:nvCxnSpPr>
        <p:spPr>
          <a:xfrm>
            <a:off x="1004259" y="3227400"/>
            <a:ext cx="765000" cy="120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65"/>
          <p:cNvCxnSpPr/>
          <p:nvPr/>
        </p:nvCxnSpPr>
        <p:spPr>
          <a:xfrm>
            <a:off x="2290575" y="3198882"/>
            <a:ext cx="2743200" cy="126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792" name="Google Shape;792;p65"/>
          <p:cNvGrpSpPr/>
          <p:nvPr/>
        </p:nvGrpSpPr>
        <p:grpSpPr>
          <a:xfrm>
            <a:off x="2016975" y="3537788"/>
            <a:ext cx="544905" cy="544936"/>
            <a:chOff x="3464775" y="3512575"/>
            <a:chExt cx="544905" cy="544936"/>
          </a:xfrm>
        </p:grpSpPr>
        <p:pic>
          <p:nvPicPr>
            <p:cNvPr id="793" name="Google Shape;793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6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6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6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65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65"/>
          <p:cNvSpPr txBox="1"/>
          <p:nvPr/>
        </p:nvSpPr>
        <p:spPr>
          <a:xfrm>
            <a:off x="2540500" y="6176775"/>
            <a:ext cx="790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oppins ExtraLight"/>
                <a:ea typeface="Poppins ExtraLight"/>
                <a:cs typeface="Poppins ExtraLight"/>
                <a:sym typeface="Poppins ExtraLight"/>
              </a:rPr>
              <a:t>* opcode representation for ALU and JMP class</a:t>
            </a:r>
            <a:endParaRPr sz="11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cxnSp>
        <p:nvCxnSpPr>
          <p:cNvPr id="800" name="Google Shape;800;p65"/>
          <p:cNvCxnSpPr/>
          <p:nvPr/>
        </p:nvCxnSpPr>
        <p:spPr>
          <a:xfrm>
            <a:off x="5270000" y="5015425"/>
            <a:ext cx="1659600" cy="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65"/>
          <p:cNvSpPr txBox="1"/>
          <p:nvPr>
            <p:ph idx="1" type="body"/>
          </p:nvPr>
        </p:nvSpPr>
        <p:spPr>
          <a:xfrm>
            <a:off x="7132643" y="4830775"/>
            <a:ext cx="274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e.g. all calculation insn.</a:t>
            </a:r>
            <a:br>
              <a:rPr lang="en-US"/>
            </a:br>
            <a:r>
              <a:rPr lang="en-US"/>
              <a:t>       is in the ALU class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6"/>
          <p:cNvSpPr/>
          <p:nvPr/>
        </p:nvSpPr>
        <p:spPr>
          <a:xfrm>
            <a:off x="2485200" y="2457900"/>
            <a:ext cx="7221600" cy="27042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807" name="Google Shape;807;p66"/>
          <p:cNvSpPr/>
          <p:nvPr/>
        </p:nvSpPr>
        <p:spPr>
          <a:xfrm>
            <a:off x="2485200" y="3416600"/>
            <a:ext cx="7221600" cy="1745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08" name="Google Shape;808;p66"/>
          <p:cNvSpPr/>
          <p:nvPr/>
        </p:nvSpPr>
        <p:spPr>
          <a:xfrm>
            <a:off x="2485075" y="2457800"/>
            <a:ext cx="7221600" cy="60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09" name="Google Shape;809;p6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0" name="Google Shape;810;p6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11" name="Google Shape;811;p6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graphicFrame>
        <p:nvGraphicFramePr>
          <p:cNvPr id="812" name="Google Shape;812;p66"/>
          <p:cNvGraphicFramePr/>
          <p:nvPr/>
        </p:nvGraphicFramePr>
        <p:xfrm>
          <a:off x="62865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7"/>
          <p:cNvSpPr/>
          <p:nvPr/>
        </p:nvSpPr>
        <p:spPr>
          <a:xfrm>
            <a:off x="2485200" y="2457900"/>
            <a:ext cx="7221600" cy="27042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818" name="Google Shape;818;p67"/>
          <p:cNvSpPr/>
          <p:nvPr/>
        </p:nvSpPr>
        <p:spPr>
          <a:xfrm>
            <a:off x="2485200" y="3416600"/>
            <a:ext cx="7221600" cy="1745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19" name="Google Shape;819;p6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6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21" name="Google Shape;821;p6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822" name="Google Shape;822;p67"/>
          <p:cNvSpPr/>
          <p:nvPr/>
        </p:nvSpPr>
        <p:spPr>
          <a:xfrm>
            <a:off x="2485075" y="2457800"/>
            <a:ext cx="7221600" cy="60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823" name="Google Shape;823;p67"/>
          <p:cNvCxnSpPr/>
          <p:nvPr/>
        </p:nvCxnSpPr>
        <p:spPr>
          <a:xfrm flipH="1">
            <a:off x="6294100" y="1830313"/>
            <a:ext cx="2379600" cy="12609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24" name="Google Shape;824;p67"/>
          <p:cNvGraphicFramePr/>
          <p:nvPr/>
        </p:nvGraphicFramePr>
        <p:xfrm>
          <a:off x="62865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8"/>
          <p:cNvSpPr/>
          <p:nvPr/>
        </p:nvSpPr>
        <p:spPr>
          <a:xfrm>
            <a:off x="2485200" y="2457900"/>
            <a:ext cx="7221600" cy="27042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830" name="Google Shape;830;p68"/>
          <p:cNvSpPr/>
          <p:nvPr/>
        </p:nvSpPr>
        <p:spPr>
          <a:xfrm>
            <a:off x="2485200" y="3416600"/>
            <a:ext cx="7221600" cy="1745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31" name="Google Shape;831;p6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2" name="Google Shape;832;p6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33" name="Google Shape;833;p6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834" name="Google Shape;834;p68"/>
          <p:cNvSpPr/>
          <p:nvPr/>
        </p:nvSpPr>
        <p:spPr>
          <a:xfrm>
            <a:off x="2485075" y="2457800"/>
            <a:ext cx="7221600" cy="60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835" name="Google Shape;835;p68"/>
          <p:cNvCxnSpPr/>
          <p:nvPr/>
        </p:nvCxnSpPr>
        <p:spPr>
          <a:xfrm>
            <a:off x="7311125" y="1871000"/>
            <a:ext cx="91500" cy="12102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36" name="Google Shape;836;p68"/>
          <p:cNvGraphicFramePr/>
          <p:nvPr/>
        </p:nvGraphicFramePr>
        <p:xfrm>
          <a:off x="62865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9"/>
          <p:cNvSpPr/>
          <p:nvPr/>
        </p:nvSpPr>
        <p:spPr>
          <a:xfrm>
            <a:off x="2485200" y="2457900"/>
            <a:ext cx="7221600" cy="27042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BPF_ADD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  <p:sp>
        <p:nvSpPr>
          <p:cNvPr id="842" name="Google Shape;842;p69"/>
          <p:cNvSpPr/>
          <p:nvPr/>
        </p:nvSpPr>
        <p:spPr>
          <a:xfrm>
            <a:off x="2485200" y="3416600"/>
            <a:ext cx="7221600" cy="1745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43" name="Google Shape;843;p6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4" name="Google Shape;844;p6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45" name="Google Shape;845;p6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846" name="Google Shape;846;p69"/>
          <p:cNvSpPr/>
          <p:nvPr/>
        </p:nvSpPr>
        <p:spPr>
          <a:xfrm>
            <a:off x="2485075" y="2457800"/>
            <a:ext cx="7221600" cy="60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847" name="Google Shape;847;p69"/>
          <p:cNvCxnSpPr/>
          <p:nvPr/>
        </p:nvCxnSpPr>
        <p:spPr>
          <a:xfrm>
            <a:off x="8175450" y="1830325"/>
            <a:ext cx="437400" cy="12405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48" name="Google Shape;848;p69"/>
          <p:cNvGraphicFramePr/>
          <p:nvPr/>
        </p:nvGraphicFramePr>
        <p:xfrm>
          <a:off x="62865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4" name="Google Shape;854;p7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55" name="Google Shape;855;p7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BPF Instruction</a:t>
            </a:r>
            <a:endParaRPr/>
          </a:p>
        </p:txBody>
      </p:sp>
      <p:sp>
        <p:nvSpPr>
          <p:cNvPr id="856" name="Google Shape;856;p70"/>
          <p:cNvSpPr/>
          <p:nvPr/>
        </p:nvSpPr>
        <p:spPr>
          <a:xfrm>
            <a:off x="1234175" y="2246300"/>
            <a:ext cx="9723600" cy="31275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 include/uapi/linux/bpf.h */</a:t>
            </a:r>
            <a:endParaRPr i="1" sz="20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__u8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code;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opcode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__u8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dest register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__u8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20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source register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__s16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off;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signed offset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__s32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imm;</a:t>
            </a:r>
            <a:r>
              <a:rPr lang="en-US" sz="20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20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signed immediate constant */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20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1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62" name="Google Shape;862;p71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Safety</a:t>
            </a:r>
            <a:endParaRPr/>
          </a:p>
        </p:txBody>
      </p:sp>
      <p:sp>
        <p:nvSpPr>
          <p:cNvPr id="863" name="Google Shape;863;p71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/>
          <p:nvPr>
            <p:ph idx="1" type="body"/>
          </p:nvPr>
        </p:nvSpPr>
        <p:spPr>
          <a:xfrm>
            <a:off x="731839" y="1669322"/>
            <a:ext cx="34179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/>
              <a:t>About me</a:t>
            </a:r>
            <a:endParaRPr/>
          </a:p>
        </p:txBody>
      </p:sp>
      <p:sp>
        <p:nvSpPr>
          <p:cNvPr id="534" name="Google Shape;534;p45"/>
          <p:cNvSpPr txBox="1"/>
          <p:nvPr>
            <p:ph idx="2" type="body"/>
          </p:nvPr>
        </p:nvSpPr>
        <p:spPr>
          <a:xfrm>
            <a:off x="731849" y="3352150"/>
            <a:ext cx="72375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Kernel Engineer at SUSE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	maintaining BPF in SLES &amp; openSUSE kernel</a:t>
            </a:r>
            <a:endParaRPr/>
          </a:p>
        </p:txBody>
      </p:sp>
      <p:sp>
        <p:nvSpPr>
          <p:cNvPr id="535" name="Google Shape;535;p45"/>
          <p:cNvSpPr txBox="1"/>
          <p:nvPr/>
        </p:nvSpPr>
        <p:spPr>
          <a:xfrm>
            <a:off x="655650" y="2462450"/>
            <a:ext cx="42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Shung-Hsi Yu </a:t>
            </a:r>
            <a:r>
              <a:rPr lang="en-US" sz="2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@shunghsiyu</a:t>
            </a:r>
            <a:endParaRPr sz="20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6" name="Google Shape;5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749" y="230125"/>
            <a:ext cx="5788150" cy="5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5"/>
          <p:cNvSpPr txBox="1"/>
          <p:nvPr/>
        </p:nvSpPr>
        <p:spPr>
          <a:xfrm>
            <a:off x="7739875" y="6202700"/>
            <a:ext cx="341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Poppins Light"/>
                <a:ea typeface="Poppins Light"/>
                <a:cs typeface="Poppins Light"/>
                <a:sym typeface="Poppins Light"/>
                <a:hlinkClick r:id="rId5"/>
              </a:rPr>
              <a:t>bit.ly/coscup-bpfv</a:t>
            </a:r>
            <a:endParaRPr sz="2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2"/>
          <p:cNvSpPr txBox="1"/>
          <p:nvPr>
            <p:ph idx="1" type="body"/>
          </p:nvPr>
        </p:nvSpPr>
        <p:spPr>
          <a:xfrm>
            <a:off x="731838" y="2544763"/>
            <a:ext cx="710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Invalid memory use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Reading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Writing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Address leakage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Improper termination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—"/>
            </a:pPr>
            <a:r>
              <a:rPr lang="en-US"/>
              <a:t>Violation of spec</a:t>
            </a:r>
            <a:endParaRPr/>
          </a:p>
        </p:txBody>
      </p:sp>
      <p:sp>
        <p:nvSpPr>
          <p:cNvPr id="869" name="Google Shape;869;p7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0" name="Google Shape;870;p7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1" name="Google Shape;871;p7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Safety Guarantee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"/>
          <p:cNvSpPr txBox="1"/>
          <p:nvPr>
            <p:ph idx="1" type="body"/>
          </p:nvPr>
        </p:nvSpPr>
        <p:spPr>
          <a:xfrm>
            <a:off x="731838" y="2544763"/>
            <a:ext cx="710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Invalid memory use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Reading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Writing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Address leakage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Improper termination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—"/>
            </a:pPr>
            <a:r>
              <a:rPr lang="en-US"/>
              <a:t>Violation of spec</a:t>
            </a:r>
            <a:endParaRPr/>
          </a:p>
        </p:txBody>
      </p:sp>
      <p:sp>
        <p:nvSpPr>
          <p:cNvPr id="877" name="Google Shape;877;p7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8" name="Google Shape;878;p7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79" name="Google Shape;879;p7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Safety Guarantee</a:t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>
            <a:off x="731825" y="4689475"/>
            <a:ext cx="10241700" cy="921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7" name="Google Shape;88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"/>
            <a:ext cx="11887201" cy="629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5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93" name="Google Shape;893;p75"/>
          <p:cNvSpPr txBox="1"/>
          <p:nvPr>
            <p:ph idx="3" type="body"/>
          </p:nvPr>
        </p:nvSpPr>
        <p:spPr>
          <a:xfrm>
            <a:off x="731838" y="2747145"/>
            <a:ext cx="376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Tracking Value &amp; Type</a:t>
            </a:r>
            <a:endParaRPr/>
          </a:p>
        </p:txBody>
      </p:sp>
      <p:sp>
        <p:nvSpPr>
          <p:cNvPr id="894" name="Google Shape;894;p75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6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For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each registers</a:t>
            </a:r>
            <a:r>
              <a:rPr lang="en-US"/>
              <a:t>, the verifier tracks</a:t>
            </a:r>
            <a:endParaRPr/>
          </a:p>
        </p:txBody>
      </p:sp>
      <p:sp>
        <p:nvSpPr>
          <p:cNvPr id="900" name="Google Shape;900;p7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1" name="Google Shape;901;p7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02" name="Google Shape;902;p7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Tracking Value &amp; Type</a:t>
            </a:r>
            <a:endParaRPr/>
          </a:p>
        </p:txBody>
      </p:sp>
      <p:sp>
        <p:nvSpPr>
          <p:cNvPr id="903" name="Google Shape;903;p76"/>
          <p:cNvSpPr/>
          <p:nvPr/>
        </p:nvSpPr>
        <p:spPr>
          <a:xfrm>
            <a:off x="3021000" y="2851650"/>
            <a:ext cx="6150000" cy="25263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What kind of value is inside?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What actual value are possible?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7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09" name="Google Shape;909;p77"/>
          <p:cNvSpPr txBox="1"/>
          <p:nvPr>
            <p:ph idx="2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Tracking Type</a:t>
            </a:r>
            <a:endParaRPr/>
          </a:p>
        </p:txBody>
      </p:sp>
      <p:sp>
        <p:nvSpPr>
          <p:cNvPr id="910" name="Google Shape;910;p7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7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6" name="Google Shape;916;p7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main types</a:t>
            </a:r>
            <a:endParaRPr/>
          </a:p>
        </p:txBody>
      </p:sp>
      <p:sp>
        <p:nvSpPr>
          <p:cNvPr id="917" name="Google Shape;917;p7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Possible Types</a:t>
            </a:r>
            <a:endParaRPr/>
          </a:p>
        </p:txBody>
      </p:sp>
      <p:sp>
        <p:nvSpPr>
          <p:cNvPr id="918" name="Google Shape;918;p78"/>
          <p:cNvSpPr txBox="1"/>
          <p:nvPr/>
        </p:nvSpPr>
        <p:spPr>
          <a:xfrm>
            <a:off x="698975" y="3294275"/>
            <a:ext cx="248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 Light"/>
                <a:ea typeface="Poppins Light"/>
                <a:cs typeface="Poppins Light"/>
                <a:sym typeface="Poppins Light"/>
              </a:rPr>
              <a:t>Not-init</a:t>
            </a:r>
            <a:endParaRPr sz="3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9" name="Google Shape;919;p78"/>
          <p:cNvSpPr txBox="1"/>
          <p:nvPr/>
        </p:nvSpPr>
        <p:spPr>
          <a:xfrm>
            <a:off x="4623275" y="3294275"/>
            <a:ext cx="248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 Light"/>
                <a:ea typeface="Poppins Light"/>
                <a:cs typeface="Poppins Light"/>
                <a:sym typeface="Poppins Light"/>
              </a:rPr>
              <a:t>Scalar</a:t>
            </a:r>
            <a:endParaRPr sz="3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0" name="Google Shape;920;p78"/>
          <p:cNvSpPr txBox="1"/>
          <p:nvPr/>
        </p:nvSpPr>
        <p:spPr>
          <a:xfrm>
            <a:off x="8547575" y="3294275"/>
            <a:ext cx="248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 Light"/>
                <a:ea typeface="Poppins Light"/>
                <a:cs typeface="Poppins Light"/>
                <a:sym typeface="Poppins Light"/>
              </a:rPr>
              <a:t>Pointer</a:t>
            </a:r>
            <a:endParaRPr sz="3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6" name="Google Shape;926;p7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Types </a:t>
            </a:r>
            <a:r>
              <a:rPr lang="en-US"/>
              <a:t>defined</a:t>
            </a:r>
            <a:endParaRPr/>
          </a:p>
        </p:txBody>
      </p:sp>
      <p:sp>
        <p:nvSpPr>
          <p:cNvPr id="927" name="Google Shape;927;p7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Possible Types</a:t>
            </a:r>
            <a:endParaRPr/>
          </a:p>
        </p:txBody>
      </p:sp>
      <p:sp>
        <p:nvSpPr>
          <p:cNvPr id="928" name="Google Shape;928;p79"/>
          <p:cNvSpPr/>
          <p:nvPr/>
        </p:nvSpPr>
        <p:spPr>
          <a:xfrm>
            <a:off x="904350" y="1853750"/>
            <a:ext cx="10383300" cy="39126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NOT_INIT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nothing was written into register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SCALAR_VALUE,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doesn't contain a valid pointer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PTR_TO_CTX,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points to bpf_context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CONST_PTR_TO_MAP,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points to struct bpf_map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PTR_TO_MAP_VALUE,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points to map element value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PTR_TO_MAP_KEY,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points to a map element key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PTR_TO_STACK,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== frame_pointer + offset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PTR_TO_PACKET_META,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skb-&gt;data - meta_len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PTR_TO_PACKET,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 points to skb-&gt;data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PTR_TO_PACKET_END,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skb-&gt;data + headlen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5" name="Google Shape;93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"/>
            <a:ext cx="11887201" cy="629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6" name="Google Shape;936;p80"/>
          <p:cNvCxnSpPr/>
          <p:nvPr/>
        </p:nvCxnSpPr>
        <p:spPr>
          <a:xfrm>
            <a:off x="358800" y="2383075"/>
            <a:ext cx="638400" cy="13086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2" name="Google Shape;942;p8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Of type tracking</a:t>
            </a:r>
            <a:endParaRPr/>
          </a:p>
        </p:txBody>
      </p:sp>
      <p:sp>
        <p:nvSpPr>
          <p:cNvPr id="943" name="Google Shape;943;p8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 State</a:t>
            </a:r>
            <a:endParaRPr/>
          </a:p>
        </p:txBody>
      </p:sp>
      <p:graphicFrame>
        <p:nvGraphicFramePr>
          <p:cNvPr id="944" name="Google Shape;944;p81"/>
          <p:cNvGraphicFramePr/>
          <p:nvPr/>
        </p:nvGraphicFramePr>
        <p:xfrm>
          <a:off x="4503563" y="12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30BA77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rgbClr val="30BA77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r3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r4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Disclaimers</a:t>
            </a:r>
            <a:endParaRPr/>
          </a:p>
        </p:txBody>
      </p:sp>
      <p:sp>
        <p:nvSpPr>
          <p:cNvPr id="544" name="Google Shape;544;p46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0" name="Google Shape;950;p8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951" name="Google Shape;951;p8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Diving Deeper</a:t>
            </a:r>
            <a:endParaRPr/>
          </a:p>
        </p:txBody>
      </p:sp>
      <p:sp>
        <p:nvSpPr>
          <p:cNvPr id="952" name="Google Shape;952;p82"/>
          <p:cNvSpPr/>
          <p:nvPr/>
        </p:nvSpPr>
        <p:spPr>
          <a:xfrm>
            <a:off x="1255375" y="1776025"/>
            <a:ext cx="9681300" cy="39156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Heavily trimmed-down version */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do_check_common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subprog)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init_func_state(env,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...);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calls init_reg_state()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1st arg to a function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regs[BPF_REG_1].type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PTR_TO_CTX;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mark_reg_known_zero(env,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do_check(env);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82"/>
          <p:cNvSpPr/>
          <p:nvPr/>
        </p:nvSpPr>
        <p:spPr>
          <a:xfrm>
            <a:off x="1255375" y="1776025"/>
            <a:ext cx="9681300" cy="2639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82"/>
          <p:cNvSpPr/>
          <p:nvPr/>
        </p:nvSpPr>
        <p:spPr>
          <a:xfrm>
            <a:off x="1255375" y="4725575"/>
            <a:ext cx="9681300" cy="966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1" name="Google Shape;96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"/>
            <a:ext cx="11887201" cy="629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2" name="Google Shape;962;p83"/>
          <p:cNvCxnSpPr/>
          <p:nvPr/>
        </p:nvCxnSpPr>
        <p:spPr>
          <a:xfrm>
            <a:off x="1425600" y="2383075"/>
            <a:ext cx="638400" cy="13086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8" name="Google Shape;968;p8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Inferring Type &amp; Value</a:t>
            </a:r>
            <a:endParaRPr/>
          </a:p>
        </p:txBody>
      </p:sp>
      <p:sp>
        <p:nvSpPr>
          <p:cNvPr id="969" name="Google Shape;969;p84"/>
          <p:cNvSpPr/>
          <p:nvPr/>
        </p:nvSpPr>
        <p:spPr>
          <a:xfrm>
            <a:off x="1255375" y="1342800"/>
            <a:ext cx="9681300" cy="42744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 </a:t>
            </a:r>
            <a:r>
              <a:rPr i="1" lang="en-US" sz="11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332 lines */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1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1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1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5" name="Google Shape;975;p85"/>
          <p:cNvSpPr/>
          <p:nvPr/>
        </p:nvSpPr>
        <p:spPr>
          <a:xfrm>
            <a:off x="1941175" y="280326"/>
            <a:ext cx="9681300" cy="5953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332 lines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1" name="Google Shape;981;p86"/>
          <p:cNvSpPr/>
          <p:nvPr/>
        </p:nvSpPr>
        <p:spPr>
          <a:xfrm>
            <a:off x="1941175" y="280326"/>
            <a:ext cx="9681300" cy="5953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332 lines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86"/>
          <p:cNvSpPr/>
          <p:nvPr/>
        </p:nvSpPr>
        <p:spPr>
          <a:xfrm>
            <a:off x="0" y="68225"/>
            <a:ext cx="12192000" cy="1121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86"/>
          <p:cNvSpPr/>
          <p:nvPr/>
        </p:nvSpPr>
        <p:spPr>
          <a:xfrm>
            <a:off x="0" y="1515100"/>
            <a:ext cx="12192000" cy="53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84" name="Google Shape;984;p86"/>
          <p:cNvSpPr/>
          <p:nvPr/>
        </p:nvSpPr>
        <p:spPr>
          <a:xfrm>
            <a:off x="9963500" y="1189625"/>
            <a:ext cx="22284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86"/>
          <p:cNvSpPr/>
          <p:nvPr/>
        </p:nvSpPr>
        <p:spPr>
          <a:xfrm>
            <a:off x="0" y="1189625"/>
            <a:ext cx="22284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1" name="Google Shape;991;p8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Inferring Type &amp; Value</a:t>
            </a:r>
            <a:endParaRPr/>
          </a:p>
        </p:txBody>
      </p:sp>
      <p:sp>
        <p:nvSpPr>
          <p:cNvPr id="992" name="Google Shape;992;p87"/>
          <p:cNvSpPr/>
          <p:nvPr/>
        </p:nvSpPr>
        <p:spPr>
          <a:xfrm>
            <a:off x="1255375" y="1342800"/>
            <a:ext cx="9681300" cy="997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3" name="Google Shape;993;p87"/>
          <p:cNvCxnSpPr/>
          <p:nvPr/>
        </p:nvCxnSpPr>
        <p:spPr>
          <a:xfrm rot="10800000">
            <a:off x="5351475" y="5103600"/>
            <a:ext cx="1739700" cy="4788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94" name="Google Shape;994;p87"/>
          <p:cNvGraphicFramePr/>
          <p:nvPr/>
        </p:nvGraphicFramePr>
        <p:xfrm>
          <a:off x="952500" y="21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322400"/>
                <a:gridCol w="666425"/>
                <a:gridCol w="658350"/>
                <a:gridCol w="2482625"/>
                <a:gridCol w="5157200"/>
              </a:tblGrid>
              <a:tr h="91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opcode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dst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 reg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offset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signed immediate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5" name="Google Shape;995;p87"/>
          <p:cNvGraphicFramePr/>
          <p:nvPr/>
        </p:nvGraphicFramePr>
        <p:xfrm>
          <a:off x="1866900" y="45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593050"/>
                <a:gridCol w="578075"/>
                <a:gridCol w="1017825"/>
              </a:tblGrid>
              <a:tr h="83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src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</a:t>
                      </a:r>
                      <a:endParaRPr sz="1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3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8-bit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1-bit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3-bit</a:t>
                      </a:r>
                      <a:endParaRPr sz="1100"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96" name="Google Shape;996;p87"/>
          <p:cNvCxnSpPr/>
          <p:nvPr/>
        </p:nvCxnSpPr>
        <p:spPr>
          <a:xfrm>
            <a:off x="1004259" y="3227400"/>
            <a:ext cx="765000" cy="120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87"/>
          <p:cNvCxnSpPr/>
          <p:nvPr/>
        </p:nvCxnSpPr>
        <p:spPr>
          <a:xfrm>
            <a:off x="2290575" y="3198882"/>
            <a:ext cx="2743200" cy="126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998" name="Google Shape;998;p87"/>
          <p:cNvGrpSpPr/>
          <p:nvPr/>
        </p:nvGrpSpPr>
        <p:grpSpPr>
          <a:xfrm>
            <a:off x="2016975" y="3537788"/>
            <a:ext cx="544905" cy="544936"/>
            <a:chOff x="3464775" y="3512575"/>
            <a:chExt cx="544905" cy="544936"/>
          </a:xfrm>
        </p:grpSpPr>
        <p:pic>
          <p:nvPicPr>
            <p:cNvPr id="999" name="Google Shape;999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64870" y="3512711"/>
              <a:ext cx="544810" cy="5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0" name="Google Shape;1000;p87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87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87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87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87"/>
            <p:cNvSpPr/>
            <p:nvPr/>
          </p:nvSpPr>
          <p:spPr>
            <a:xfrm>
              <a:off x="3464775" y="3512575"/>
              <a:ext cx="544800" cy="544800"/>
            </a:xfrm>
            <a:prstGeom prst="rect">
              <a:avLst/>
            </a:prstGeom>
            <a:solidFill>
              <a:srgbClr val="FFFFFF">
                <a:alpha val="3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0" name="Google Shape;1010;p88"/>
          <p:cNvSpPr/>
          <p:nvPr/>
        </p:nvSpPr>
        <p:spPr>
          <a:xfrm>
            <a:off x="1941175" y="280326"/>
            <a:ext cx="9681300" cy="5953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332 lines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1" name="Google Shape;1011;p88"/>
          <p:cNvSpPr/>
          <p:nvPr/>
        </p:nvSpPr>
        <p:spPr>
          <a:xfrm>
            <a:off x="0" y="68225"/>
            <a:ext cx="12192000" cy="1121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8"/>
          <p:cNvSpPr/>
          <p:nvPr/>
        </p:nvSpPr>
        <p:spPr>
          <a:xfrm>
            <a:off x="0" y="1515100"/>
            <a:ext cx="12192000" cy="53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13" name="Google Shape;1013;p88"/>
          <p:cNvSpPr/>
          <p:nvPr/>
        </p:nvSpPr>
        <p:spPr>
          <a:xfrm>
            <a:off x="9963500" y="1189625"/>
            <a:ext cx="22284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88"/>
          <p:cNvSpPr/>
          <p:nvPr/>
        </p:nvSpPr>
        <p:spPr>
          <a:xfrm>
            <a:off x="0" y="1189625"/>
            <a:ext cx="22284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0" name="Google Shape;1020;p89"/>
          <p:cNvSpPr/>
          <p:nvPr/>
        </p:nvSpPr>
        <p:spPr>
          <a:xfrm>
            <a:off x="1941175" y="280326"/>
            <a:ext cx="9681300" cy="5953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332 lines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1" name="Google Shape;1021;p89"/>
          <p:cNvSpPr/>
          <p:nvPr/>
        </p:nvSpPr>
        <p:spPr>
          <a:xfrm>
            <a:off x="0" y="546915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22" name="Google Shape;1022;p89"/>
          <p:cNvSpPr/>
          <p:nvPr/>
        </p:nvSpPr>
        <p:spPr>
          <a:xfrm>
            <a:off x="9963500" y="1189625"/>
            <a:ext cx="2228400" cy="4279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89"/>
          <p:cNvSpPr/>
          <p:nvPr/>
        </p:nvSpPr>
        <p:spPr>
          <a:xfrm>
            <a:off x="0" y="1189625"/>
            <a:ext cx="2228400" cy="4279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4" name="Google Shape;1024;p89"/>
          <p:cNvSpPr/>
          <p:nvPr/>
        </p:nvSpPr>
        <p:spPr>
          <a:xfrm>
            <a:off x="0" y="68225"/>
            <a:ext cx="12192000" cy="1121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0"/>
          <p:cNvSpPr txBox="1"/>
          <p:nvPr>
            <p:ph idx="1" type="body"/>
          </p:nvPr>
        </p:nvSpPr>
        <p:spPr>
          <a:xfrm>
            <a:off x="731838" y="5023995"/>
            <a:ext cx="345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0" name="Google Shape;1030;p90"/>
          <p:cNvSpPr txBox="1"/>
          <p:nvPr>
            <p:ph idx="2" type="body"/>
          </p:nvPr>
        </p:nvSpPr>
        <p:spPr>
          <a:xfrm>
            <a:off x="731838" y="2747145"/>
            <a:ext cx="376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Example Programs</a:t>
            </a:r>
            <a:endParaRPr/>
          </a:p>
        </p:txBody>
      </p:sp>
      <p:sp>
        <p:nvSpPr>
          <p:cNvPr id="1031" name="Google Shape;1031;p9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1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Starting with the simplest program</a:t>
            </a:r>
            <a:endParaRPr/>
          </a:p>
        </p:txBody>
      </p:sp>
      <p:sp>
        <p:nvSpPr>
          <p:cNvPr id="1037" name="Google Shape;1037;p9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8" name="Google Shape;1038;p9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39" name="Google Shape;1039;p9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Correct Program</a:t>
            </a:r>
            <a:endParaRPr/>
          </a:p>
        </p:txBody>
      </p:sp>
      <p:sp>
        <p:nvSpPr>
          <p:cNvPr id="1040" name="Google Shape;1040;p91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>
            <p:ph idx="1" type="body"/>
          </p:nvPr>
        </p:nvSpPr>
        <p:spPr>
          <a:xfrm>
            <a:off x="731850" y="2239975"/>
            <a:ext cx="68949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Focus on the verifier for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extended BPF</a:t>
            </a:r>
            <a:r>
              <a:rPr lang="en-US"/>
              <a:t> runtime in the Linux Kernel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</a:t>
            </a:r>
            <a:r>
              <a:rPr lang="en-US"/>
              <a:t>ostly source code can be found in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kernel/bpf/verifier.c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Helps you understand why verifier rejected you program</a:t>
            </a:r>
            <a:br>
              <a:rPr lang="en-US"/>
            </a:br>
            <a:r>
              <a:rPr lang="en-US"/>
              <a:t>(though that should be quite rare these days)</a:t>
            </a:r>
            <a:endParaRPr/>
          </a:p>
        </p:txBody>
      </p:sp>
      <p:sp>
        <p:nvSpPr>
          <p:cNvPr id="550" name="Google Shape;550;p4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4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Goals of this Talk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2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But a correct problem is not fun</a:t>
            </a:r>
            <a:endParaRPr/>
          </a:p>
        </p:txBody>
      </p:sp>
      <p:sp>
        <p:nvSpPr>
          <p:cNvPr id="1046" name="Google Shape;1046;p9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7" name="Google Shape;1047;p92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48" name="Google Shape;1048;p92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Correct Program</a:t>
            </a:r>
            <a:endParaRPr/>
          </a:p>
        </p:txBody>
      </p:sp>
      <p:sp>
        <p:nvSpPr>
          <p:cNvPr id="1049" name="Google Shape;1049;p92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"sock_filter"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0" name="Google Shape;1050;p92"/>
          <p:cNvSpPr/>
          <p:nvPr/>
        </p:nvSpPr>
        <p:spPr>
          <a:xfrm>
            <a:off x="3021000" y="3239900"/>
            <a:ext cx="6150000" cy="1897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93"/>
          <p:cNvSpPr txBox="1"/>
          <p:nvPr>
            <p:ph idx="1" type="body"/>
          </p:nvPr>
        </p:nvSpPr>
        <p:spPr>
          <a:xfrm>
            <a:off x="731838" y="2544763"/>
            <a:ext cx="71088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Invalid memory use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Reading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Writing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Address leakage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Improper termination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—"/>
            </a:pPr>
            <a:r>
              <a:rPr lang="en-US"/>
              <a:t>Violation of spec</a:t>
            </a:r>
            <a:endParaRPr/>
          </a:p>
        </p:txBody>
      </p:sp>
      <p:sp>
        <p:nvSpPr>
          <p:cNvPr id="1056" name="Google Shape;1056;p9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7" name="Google Shape;1057;p93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58" name="Google Shape;1058;p93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Safety Guarantee</a:t>
            </a:r>
            <a:endParaRPr/>
          </a:p>
        </p:txBody>
      </p:sp>
      <p:sp>
        <p:nvSpPr>
          <p:cNvPr id="1059" name="Google Shape;1059;p93"/>
          <p:cNvSpPr/>
          <p:nvPr/>
        </p:nvSpPr>
        <p:spPr>
          <a:xfrm>
            <a:off x="731825" y="4689475"/>
            <a:ext cx="10241700" cy="921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3"/>
          <p:cNvSpPr/>
          <p:nvPr/>
        </p:nvSpPr>
        <p:spPr>
          <a:xfrm>
            <a:off x="731825" y="2528900"/>
            <a:ext cx="10241700" cy="1481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94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What happens when we try to leak a pointer</a:t>
            </a:r>
            <a:endParaRPr/>
          </a:p>
        </p:txBody>
      </p:sp>
      <p:sp>
        <p:nvSpPr>
          <p:cNvPr id="1066" name="Google Shape;1066;p9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7" name="Google Shape;1067;p9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68" name="Google Shape;1068;p9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069" name="Google Shape;1069;p94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"socket1"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Try to leak pointer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😈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5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What happens when we try to leak a pointer</a:t>
            </a:r>
            <a:endParaRPr/>
          </a:p>
        </p:txBody>
      </p:sp>
      <p:sp>
        <p:nvSpPr>
          <p:cNvPr id="1075" name="Google Shape;1075;p9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6" name="Google Shape;1076;p9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77" name="Google Shape;1077;p9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078" name="Google Shape;1078;p95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"socket1"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Try to leak pointer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😈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95"/>
          <p:cNvSpPr/>
          <p:nvPr/>
        </p:nvSpPr>
        <p:spPr>
          <a:xfrm>
            <a:off x="3021000" y="4776800"/>
            <a:ext cx="6150000" cy="363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5"/>
          <p:cNvSpPr/>
          <p:nvPr/>
        </p:nvSpPr>
        <p:spPr>
          <a:xfrm>
            <a:off x="3021000" y="3925700"/>
            <a:ext cx="6150000" cy="528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5"/>
          <p:cNvSpPr/>
          <p:nvPr/>
        </p:nvSpPr>
        <p:spPr>
          <a:xfrm>
            <a:off x="3021000" y="3239900"/>
            <a:ext cx="6150000" cy="419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95"/>
          <p:cNvSpPr/>
          <p:nvPr/>
        </p:nvSpPr>
        <p:spPr>
          <a:xfrm>
            <a:off x="4053350" y="3659600"/>
            <a:ext cx="5117700" cy="266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5"/>
          <p:cNvSpPr/>
          <p:nvPr/>
        </p:nvSpPr>
        <p:spPr>
          <a:xfrm>
            <a:off x="3021000" y="3659600"/>
            <a:ext cx="243600" cy="266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6"/>
          <p:cNvSpPr txBox="1"/>
          <p:nvPr>
            <p:ph idx="1" type="body"/>
          </p:nvPr>
        </p:nvSpPr>
        <p:spPr>
          <a:xfrm>
            <a:off x="731856" y="2163775"/>
            <a:ext cx="1072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We get a</a:t>
            </a:r>
            <a:r>
              <a:rPr lang="en-US"/>
              <a:t> program with 2 instructions, a move instruction, and an exit </a:t>
            </a:r>
            <a:r>
              <a:rPr lang="en-US"/>
              <a:t>instruction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9" name="Google Shape;1089;p9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0" name="Google Shape;1090;p9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91" name="Google Shape;1091;p9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092" name="Google Shape;1092;p96"/>
          <p:cNvSpPr/>
          <p:nvPr/>
        </p:nvSpPr>
        <p:spPr>
          <a:xfrm>
            <a:off x="1744800" y="3242150"/>
            <a:ext cx="87024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BPF_ALU64_REG(BPF_MOV, BPF_REG_0, BPF_REG_1)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97"/>
          <p:cNvSpPr txBox="1"/>
          <p:nvPr>
            <p:ph idx="1" type="body"/>
          </p:nvPr>
        </p:nvSpPr>
        <p:spPr>
          <a:xfrm>
            <a:off x="731854" y="2163775"/>
            <a:ext cx="9201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BPF call convention is that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1" baseline="30000" lang="en-US"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 argument</a:t>
            </a:r>
            <a:r>
              <a:rPr lang="en-US"/>
              <a:t> (aka context) is passed through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r1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8" name="Google Shape;1098;p9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9" name="Google Shape;1099;p97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00" name="Google Shape;1100;p97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101" name="Google Shape;1101;p97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"socket1"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Try to leak pointer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😈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2" name="Google Shape;1102;p97"/>
          <p:cNvSpPr/>
          <p:nvPr/>
        </p:nvSpPr>
        <p:spPr>
          <a:xfrm>
            <a:off x="3021000" y="3935200"/>
            <a:ext cx="6150000" cy="1204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7"/>
          <p:cNvSpPr/>
          <p:nvPr/>
        </p:nvSpPr>
        <p:spPr>
          <a:xfrm>
            <a:off x="3021000" y="3239900"/>
            <a:ext cx="6150000" cy="419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8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BPF call convention is that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return value</a:t>
            </a:r>
            <a:r>
              <a:rPr lang="en-US"/>
              <a:t> is passed through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r0</a:t>
            </a:r>
            <a:endParaRPr/>
          </a:p>
        </p:txBody>
      </p:sp>
      <p:sp>
        <p:nvSpPr>
          <p:cNvPr id="1109" name="Google Shape;1109;p9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9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11" name="Google Shape;1111;p9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112" name="Google Shape;1112;p98"/>
          <p:cNvSpPr/>
          <p:nvPr/>
        </p:nvSpPr>
        <p:spPr>
          <a:xfrm>
            <a:off x="3021000" y="3242150"/>
            <a:ext cx="61500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SEC(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"socket1"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__sk_buff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Try to leak pointer </a:t>
            </a:r>
            <a:r>
              <a:rPr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😈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p98"/>
          <p:cNvSpPr/>
          <p:nvPr/>
        </p:nvSpPr>
        <p:spPr>
          <a:xfrm>
            <a:off x="3021000" y="4769025"/>
            <a:ext cx="6150000" cy="37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98"/>
          <p:cNvSpPr/>
          <p:nvPr/>
        </p:nvSpPr>
        <p:spPr>
          <a:xfrm>
            <a:off x="3021000" y="3239900"/>
            <a:ext cx="6150000" cy="1234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9"/>
          <p:cNvSpPr txBox="1"/>
          <p:nvPr>
            <p:ph idx="1" type="body"/>
          </p:nvPr>
        </p:nvSpPr>
        <p:spPr>
          <a:xfrm>
            <a:off x="731856" y="2163775"/>
            <a:ext cx="1072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Let’s now try to load this program into the kernel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0" name="Google Shape;1120;p9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1" name="Google Shape;1121;p99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22" name="Google Shape;1122;p99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123" name="Google Shape;1123;p99"/>
          <p:cNvSpPr/>
          <p:nvPr/>
        </p:nvSpPr>
        <p:spPr>
          <a:xfrm>
            <a:off x="1744800" y="3242150"/>
            <a:ext cx="87024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BPF_ALU64_REG(BPF_MOV, BPF_REG_0, BPF_REG_1)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0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9" name="Google Shape;1129;p10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Verifier rejects the program</a:t>
            </a:r>
            <a:endParaRPr/>
          </a:p>
        </p:txBody>
      </p:sp>
      <p:sp>
        <p:nvSpPr>
          <p:cNvPr id="1130" name="Google Shape;1130;p10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131" name="Google Shape;1131;p100"/>
          <p:cNvSpPr/>
          <p:nvPr/>
        </p:nvSpPr>
        <p:spPr>
          <a:xfrm>
            <a:off x="1098325" y="2467150"/>
            <a:ext cx="9995400" cy="30951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':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BPF program load failed: Permission denied</a:t>
            </a:r>
            <a:endParaRPr sz="1800">
              <a:solidFill>
                <a:srgbClr val="FF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libbpf: prog '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': -- BEGIN PROG LOAD LOG --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func#0 @0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R1=ctx(off=0,imm=0) R10=fp0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void 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(struct __sk_buff *skb)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(bf) r0 = r1                   	; R0_w=ctx(off=0,imm=0) R1=ctx(off=0,imm=0)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return skb;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1: (95) exit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R0 leaks addr as return value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01"/>
          <p:cNvSpPr txBox="1"/>
          <p:nvPr>
            <p:ph idx="1" type="body"/>
          </p:nvPr>
        </p:nvSpPr>
        <p:spPr>
          <a:xfrm>
            <a:off x="731838" y="2163763"/>
            <a:ext cx="7108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/>
              <a:t>Let’s look at the 1</a:t>
            </a:r>
            <a:r>
              <a:rPr baseline="30000" lang="en-US"/>
              <a:t>st</a:t>
            </a:r>
            <a:r>
              <a:rPr lang="en-US"/>
              <a:t> instruction</a:t>
            </a:r>
            <a:endParaRPr/>
          </a:p>
        </p:txBody>
      </p:sp>
      <p:sp>
        <p:nvSpPr>
          <p:cNvPr id="1137" name="Google Shape;1137;p10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8" name="Google Shape;1138;p10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139" name="Google Shape;1139;p10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140" name="Google Shape;1140;p101"/>
          <p:cNvSpPr/>
          <p:nvPr/>
        </p:nvSpPr>
        <p:spPr>
          <a:xfrm>
            <a:off x="1744800" y="3242150"/>
            <a:ext cx="87024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BPF_ALU64_REG(BPF_MOV, BPF_REG_0, BPF_REG_1)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1" name="Google Shape;1141;p101"/>
          <p:cNvSpPr/>
          <p:nvPr/>
        </p:nvSpPr>
        <p:spPr>
          <a:xfrm>
            <a:off x="1744800" y="3242025"/>
            <a:ext cx="8702400" cy="705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01"/>
          <p:cNvSpPr/>
          <p:nvPr/>
        </p:nvSpPr>
        <p:spPr>
          <a:xfrm>
            <a:off x="1744800" y="4351251"/>
            <a:ext cx="8702400" cy="788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idx="1" type="body"/>
          </p:nvPr>
        </p:nvSpPr>
        <p:spPr>
          <a:xfrm>
            <a:off x="731838" y="1706563"/>
            <a:ext cx="7108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Teach you </a:t>
            </a:r>
            <a:r>
              <a:rPr lang="en-US"/>
              <a:t>all</a:t>
            </a:r>
            <a:r>
              <a:rPr lang="en-US"/>
              <a:t> about the BPF verifier in 30 minutes, rather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Talk about a very, very,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small portion</a:t>
            </a:r>
            <a:r>
              <a:rPr lang="en-US"/>
              <a:t> of how the BPF verifier works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Provide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foundation</a:t>
            </a:r>
            <a:r>
              <a:rPr lang="en-US"/>
              <a:t> upon which audience can further use to understand the BPF verifier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Provide the most up-to-date insight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By the time I’m </a:t>
            </a:r>
            <a:r>
              <a:rPr lang="en-US"/>
              <a:t>talking</a:t>
            </a:r>
            <a:r>
              <a:rPr lang="en-US"/>
              <a:t> about it, it’s (probably)</a:t>
            </a:r>
            <a:br>
              <a:rPr lang="en-US"/>
            </a:br>
            <a:r>
              <a:rPr lang="en-US"/>
              <a:t>already outdated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Based on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v5.18</a:t>
            </a:r>
            <a:r>
              <a:rPr lang="en-US"/>
              <a:t> unless otherwise mentioned</a:t>
            </a:r>
            <a:endParaRPr/>
          </a:p>
        </p:txBody>
      </p:sp>
      <p:sp>
        <p:nvSpPr>
          <p:cNvPr id="558" name="Google Shape;558;p4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9" name="Google Shape;559;p48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60" name="Google Shape;560;p48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Non-goals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0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9" name="Google Shape;1149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76200"/>
            <a:ext cx="11887201" cy="6297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0" name="Google Shape;1150;p102"/>
          <p:cNvCxnSpPr/>
          <p:nvPr/>
        </p:nvCxnSpPr>
        <p:spPr>
          <a:xfrm>
            <a:off x="1425600" y="2383075"/>
            <a:ext cx="638400" cy="13086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6" name="Google Shape;1156;p103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103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03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59" name="Google Shape;1159;p103"/>
          <p:cNvSpPr/>
          <p:nvPr/>
        </p:nvSpPr>
        <p:spPr>
          <a:xfrm>
            <a:off x="0" y="1626100"/>
            <a:ext cx="121920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60" name="Google Shape;1160;p103"/>
          <p:cNvSpPr txBox="1"/>
          <p:nvPr/>
        </p:nvSpPr>
        <p:spPr>
          <a:xfrm>
            <a:off x="752149" y="2367000"/>
            <a:ext cx="371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BPF_ALU64_REG(BPF_MOV,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BPF_REG_1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0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6" name="Google Shape;1166;p104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7" name="Google Shape;1167;p104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04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69" name="Google Shape;1169;p104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70" name="Google Shape;1170;p104"/>
          <p:cNvSpPr txBox="1"/>
          <p:nvPr/>
        </p:nvSpPr>
        <p:spPr>
          <a:xfrm>
            <a:off x="752149" y="2367000"/>
            <a:ext cx="371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BPF_ALU64_REG(BPF_MOV,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BPF_REG_1)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6" name="Google Shape;1176;p105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7" name="Google Shape;1177;p105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05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79" name="Google Shape;1179;p105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80" name="Google Shape;1180;p105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0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6" name="Google Shape;1186;p106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7" name="Google Shape;1187;p106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06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89" name="Google Shape;1189;p106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90" name="Google Shape;1190;p106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0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6" name="Google Shape;1196;p107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7" name="Google Shape;1197;p107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07"/>
          <p:cNvSpPr/>
          <p:nvPr/>
        </p:nvSpPr>
        <p:spPr>
          <a:xfrm>
            <a:off x="0" y="2320500"/>
            <a:ext cx="12192000" cy="4537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99" name="Google Shape;1199;p107"/>
          <p:cNvSpPr/>
          <p:nvPr/>
        </p:nvSpPr>
        <p:spPr>
          <a:xfrm>
            <a:off x="0" y="1626100"/>
            <a:ext cx="5063700" cy="694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00" name="Google Shape;1200;p107"/>
          <p:cNvCxnSpPr/>
          <p:nvPr/>
        </p:nvCxnSpPr>
        <p:spPr>
          <a:xfrm flipH="1">
            <a:off x="3955600" y="1880550"/>
            <a:ext cx="1203000" cy="590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1" name="Google Shape;1201;p107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108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check_alu_op(env,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8" name="Google Shape;1208;p108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08"/>
          <p:cNvSpPr/>
          <p:nvPr/>
        </p:nvSpPr>
        <p:spPr>
          <a:xfrm>
            <a:off x="0" y="3032300"/>
            <a:ext cx="12192000" cy="382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10" name="Google Shape;1210;p108"/>
          <p:cNvSpPr/>
          <p:nvPr/>
        </p:nvSpPr>
        <p:spPr>
          <a:xfrm>
            <a:off x="0" y="1626100"/>
            <a:ext cx="5063700" cy="1406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11" name="Google Shape;1211;p108"/>
          <p:cNvCxnSpPr/>
          <p:nvPr/>
        </p:nvCxnSpPr>
        <p:spPr>
          <a:xfrm flipH="1">
            <a:off x="3955425" y="1896300"/>
            <a:ext cx="1218000" cy="584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2" name="Google Shape;1212;p108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0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8" name="Google Shape;1218;p109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check_alu_op(env,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9" name="Google Shape;1219;p109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09"/>
          <p:cNvSpPr/>
          <p:nvPr/>
        </p:nvSpPr>
        <p:spPr>
          <a:xfrm>
            <a:off x="0" y="3032300"/>
            <a:ext cx="12192000" cy="382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21" name="Google Shape;1221;p109"/>
          <p:cNvSpPr/>
          <p:nvPr/>
        </p:nvSpPr>
        <p:spPr>
          <a:xfrm>
            <a:off x="0" y="1626100"/>
            <a:ext cx="5063700" cy="1406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22" name="Google Shape;1222;p109"/>
          <p:cNvCxnSpPr/>
          <p:nvPr/>
        </p:nvCxnSpPr>
        <p:spPr>
          <a:xfrm flipH="1">
            <a:off x="4639525" y="2165225"/>
            <a:ext cx="9504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23" name="Google Shape;1223;p109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0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9" name="Google Shape;1229;p110"/>
          <p:cNvSpPr/>
          <p:nvPr/>
        </p:nvSpPr>
        <p:spPr>
          <a:xfrm>
            <a:off x="0" y="69000"/>
            <a:ext cx="50637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30" name="Google Shape;1230;p11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1" name="Google Shape;1231;p110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1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7" name="Google Shape;1237;p111"/>
          <p:cNvSpPr/>
          <p:nvPr/>
        </p:nvSpPr>
        <p:spPr>
          <a:xfrm>
            <a:off x="0" y="2044600"/>
            <a:ext cx="5063700" cy="3053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38" name="Google Shape;1238;p11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9" name="Google Shape;1239;p111"/>
          <p:cNvSpPr/>
          <p:nvPr/>
        </p:nvSpPr>
        <p:spPr>
          <a:xfrm>
            <a:off x="0" y="68200"/>
            <a:ext cx="12192000" cy="1976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11"/>
          <p:cNvSpPr/>
          <p:nvPr/>
        </p:nvSpPr>
        <p:spPr>
          <a:xfrm>
            <a:off x="0" y="5098200"/>
            <a:ext cx="12192000" cy="1759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41" name="Google Shape;1241;p111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/>
          <p:nvPr>
            <p:ph idx="1" type="body"/>
          </p:nvPr>
        </p:nvSpPr>
        <p:spPr>
          <a:xfrm>
            <a:off x="731838" y="5023995"/>
            <a:ext cx="345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6" name="Google Shape;566;p49"/>
          <p:cNvSpPr txBox="1"/>
          <p:nvPr>
            <p:ph idx="3" type="body"/>
          </p:nvPr>
        </p:nvSpPr>
        <p:spPr>
          <a:xfrm>
            <a:off x="731838" y="2747145"/>
            <a:ext cx="3765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567" name="Google Shape;567;p49"/>
          <p:cNvSpPr/>
          <p:nvPr/>
        </p:nvSpPr>
        <p:spPr>
          <a:xfrm>
            <a:off x="5066375" y="4689475"/>
            <a:ext cx="7125600" cy="21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2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7" name="Google Shape;1247;p112"/>
          <p:cNvSpPr/>
          <p:nvPr/>
        </p:nvSpPr>
        <p:spPr>
          <a:xfrm>
            <a:off x="0" y="68200"/>
            <a:ext cx="12192000" cy="2631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12"/>
          <p:cNvSpPr/>
          <p:nvPr/>
        </p:nvSpPr>
        <p:spPr>
          <a:xfrm>
            <a:off x="0" y="2700100"/>
            <a:ext cx="5063700" cy="569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49" name="Google Shape;1249;p11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0" name="Google Shape;1250;p112"/>
          <p:cNvSpPr/>
          <p:nvPr/>
        </p:nvSpPr>
        <p:spPr>
          <a:xfrm>
            <a:off x="0" y="3269400"/>
            <a:ext cx="12192000" cy="3588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cxnSp>
        <p:nvCxnSpPr>
          <p:cNvPr id="1251" name="Google Shape;1251;p112"/>
          <p:cNvCxnSpPr/>
          <p:nvPr/>
        </p:nvCxnSpPr>
        <p:spPr>
          <a:xfrm rot="10800000">
            <a:off x="4230100" y="2806525"/>
            <a:ext cx="1351200" cy="402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2" name="Google Shape;1252;p112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3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8" name="Google Shape;1258;p113"/>
          <p:cNvSpPr/>
          <p:nvPr/>
        </p:nvSpPr>
        <p:spPr>
          <a:xfrm>
            <a:off x="0" y="68200"/>
            <a:ext cx="12192000" cy="2201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13"/>
          <p:cNvSpPr/>
          <p:nvPr/>
        </p:nvSpPr>
        <p:spPr>
          <a:xfrm>
            <a:off x="0" y="2269300"/>
            <a:ext cx="5063700" cy="196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0" name="Google Shape;1260;p113"/>
          <p:cNvSpPr/>
          <p:nvPr/>
        </p:nvSpPr>
        <p:spPr>
          <a:xfrm>
            <a:off x="0" y="4235575"/>
            <a:ext cx="12192000" cy="2622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1" name="Google Shape;1261;p11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62" name="Google Shape;1262;p113"/>
          <p:cNvCxnSpPr/>
          <p:nvPr/>
        </p:nvCxnSpPr>
        <p:spPr>
          <a:xfrm flipH="1">
            <a:off x="4168975" y="2449900"/>
            <a:ext cx="1472700" cy="326100"/>
          </a:xfrm>
          <a:prstGeom prst="bentConnector3">
            <a:avLst>
              <a:gd fmla="val 39923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63" name="Google Shape;1263;p113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14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9" name="Google Shape;1269;p114"/>
          <p:cNvSpPr/>
          <p:nvPr/>
        </p:nvSpPr>
        <p:spPr>
          <a:xfrm>
            <a:off x="0" y="68200"/>
            <a:ext cx="12192000" cy="2738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14"/>
          <p:cNvSpPr/>
          <p:nvPr/>
        </p:nvSpPr>
        <p:spPr>
          <a:xfrm>
            <a:off x="0" y="2806600"/>
            <a:ext cx="5063700" cy="14541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71" name="Google Shape;1271;p114"/>
          <p:cNvSpPr/>
          <p:nvPr/>
        </p:nvSpPr>
        <p:spPr>
          <a:xfrm>
            <a:off x="0" y="4260600"/>
            <a:ext cx="12192000" cy="2597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72" name="Google Shape;1272;p11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3" name="Google Shape;1273;p114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15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check_alu_op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env,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BPF_SRC(insn-&gt;code) == BPF_K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all other ALU ops: and, sub,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xor, add, ... */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9" name="Google Shape;1279;p115"/>
          <p:cNvSpPr/>
          <p:nvPr/>
        </p:nvSpPr>
        <p:spPr>
          <a:xfrm>
            <a:off x="0" y="68200"/>
            <a:ext cx="12192000" cy="2758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15"/>
          <p:cNvSpPr/>
          <p:nvPr/>
        </p:nvSpPr>
        <p:spPr>
          <a:xfrm>
            <a:off x="0" y="2826700"/>
            <a:ext cx="5063700" cy="589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81" name="Google Shape;1281;p115"/>
          <p:cNvSpPr/>
          <p:nvPr/>
        </p:nvSpPr>
        <p:spPr>
          <a:xfrm>
            <a:off x="0" y="3416600"/>
            <a:ext cx="12192000" cy="3441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82" name="Google Shape;1282;p11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3" name="Google Shape;1283;p115"/>
          <p:cNvCxnSpPr/>
          <p:nvPr/>
        </p:nvCxnSpPr>
        <p:spPr>
          <a:xfrm flipH="1">
            <a:off x="4118000" y="2989525"/>
            <a:ext cx="1911900" cy="915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4" name="Google Shape;1284;p115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16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0" name="Google Shape;1290;p116"/>
          <p:cNvSpPr/>
          <p:nvPr/>
        </p:nvSpPr>
        <p:spPr>
          <a:xfrm>
            <a:off x="0" y="68200"/>
            <a:ext cx="12192000" cy="136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16"/>
          <p:cNvSpPr/>
          <p:nvPr/>
        </p:nvSpPr>
        <p:spPr>
          <a:xfrm>
            <a:off x="0" y="1433800"/>
            <a:ext cx="5063700" cy="3111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2" name="Google Shape;1292;p116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93" name="Google Shape;1293;p11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94" name="Google Shape;1294;p116"/>
          <p:cNvCxnSpPr/>
          <p:nvPr/>
        </p:nvCxnSpPr>
        <p:spPr>
          <a:xfrm flipH="1">
            <a:off x="4118025" y="1616775"/>
            <a:ext cx="1515300" cy="1464300"/>
          </a:xfrm>
          <a:prstGeom prst="bentConnector3">
            <a:avLst>
              <a:gd fmla="val 37578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95" name="Google Shape;1295;p116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17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1" name="Google Shape;1301;p117"/>
          <p:cNvSpPr/>
          <p:nvPr/>
        </p:nvSpPr>
        <p:spPr>
          <a:xfrm>
            <a:off x="0" y="68200"/>
            <a:ext cx="12192000" cy="1365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17"/>
          <p:cNvSpPr/>
          <p:nvPr/>
        </p:nvSpPr>
        <p:spPr>
          <a:xfrm>
            <a:off x="0" y="1433800"/>
            <a:ext cx="5063700" cy="3111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3" name="Google Shape;1303;p117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04" name="Google Shape;1304;p11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5" name="Google Shape;1305;p117"/>
          <p:cNvCxnSpPr/>
          <p:nvPr/>
        </p:nvCxnSpPr>
        <p:spPr>
          <a:xfrm rot="10800000">
            <a:off x="3985950" y="2460700"/>
            <a:ext cx="2155800" cy="793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06" name="Google Shape;1306;p117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18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2" name="Google Shape;1312;p118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3" name="Google Shape;1313;p118"/>
          <p:cNvSpPr/>
          <p:nvPr/>
        </p:nvSpPr>
        <p:spPr>
          <a:xfrm>
            <a:off x="0" y="68200"/>
            <a:ext cx="12192000" cy="170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18"/>
          <p:cNvSpPr/>
          <p:nvPr/>
        </p:nvSpPr>
        <p:spPr>
          <a:xfrm>
            <a:off x="0" y="1769200"/>
            <a:ext cx="5063700" cy="277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5" name="Google Shape;1315;p118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16" name="Google Shape;1316;p11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p118"/>
          <p:cNvSpPr/>
          <p:nvPr/>
        </p:nvSpPr>
        <p:spPr>
          <a:xfrm>
            <a:off x="5063700" y="1769200"/>
            <a:ext cx="7128300" cy="2450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19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3" name="Google Shape;1323;p119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4" name="Google Shape;1324;p119"/>
          <p:cNvSpPr/>
          <p:nvPr/>
        </p:nvSpPr>
        <p:spPr>
          <a:xfrm>
            <a:off x="0" y="68200"/>
            <a:ext cx="12192000" cy="170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19"/>
          <p:cNvSpPr/>
          <p:nvPr/>
        </p:nvSpPr>
        <p:spPr>
          <a:xfrm>
            <a:off x="0" y="1769200"/>
            <a:ext cx="5063700" cy="277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6" name="Google Shape;1326;p119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27" name="Google Shape;1327;p11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8" name="Google Shape;1328;p119"/>
          <p:cNvSpPr/>
          <p:nvPr/>
        </p:nvSpPr>
        <p:spPr>
          <a:xfrm>
            <a:off x="5063700" y="2889250"/>
            <a:ext cx="7128300" cy="1656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20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4" name="Google Shape;1334;p120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5" name="Google Shape;1335;p120"/>
          <p:cNvSpPr/>
          <p:nvPr/>
        </p:nvSpPr>
        <p:spPr>
          <a:xfrm>
            <a:off x="0" y="68200"/>
            <a:ext cx="12192000" cy="170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20"/>
          <p:cNvSpPr/>
          <p:nvPr/>
        </p:nvSpPr>
        <p:spPr>
          <a:xfrm>
            <a:off x="0" y="1769200"/>
            <a:ext cx="5063700" cy="277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7" name="Google Shape;1337;p120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38" name="Google Shape;1338;p12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120"/>
          <p:cNvSpPr/>
          <p:nvPr/>
        </p:nvSpPr>
        <p:spPr>
          <a:xfrm>
            <a:off x="63591" y="162075"/>
            <a:ext cx="5063700" cy="1646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6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What kind of value is inside? */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0" name="Google Shape;1340;p120"/>
          <p:cNvSpPr/>
          <p:nvPr/>
        </p:nvSpPr>
        <p:spPr>
          <a:xfrm>
            <a:off x="5063700" y="2889250"/>
            <a:ext cx="7128300" cy="1656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21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6" name="Google Shape;1346;p121"/>
          <p:cNvSpPr/>
          <p:nvPr/>
        </p:nvSpPr>
        <p:spPr>
          <a:xfrm>
            <a:off x="0" y="1769200"/>
            <a:ext cx="5063700" cy="2776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47" name="Google Shape;1347;p121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8" name="Google Shape;1348;p121"/>
          <p:cNvSpPr/>
          <p:nvPr/>
        </p:nvSpPr>
        <p:spPr>
          <a:xfrm>
            <a:off x="0" y="68200"/>
            <a:ext cx="12192000" cy="170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21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50" name="Google Shape;1350;p12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1" name="Google Shape;1351;p121"/>
          <p:cNvSpPr/>
          <p:nvPr/>
        </p:nvSpPr>
        <p:spPr>
          <a:xfrm>
            <a:off x="5063700" y="2889250"/>
            <a:ext cx="7128300" cy="1656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21"/>
          <p:cNvSpPr/>
          <p:nvPr/>
        </p:nvSpPr>
        <p:spPr>
          <a:xfrm>
            <a:off x="63591" y="162075"/>
            <a:ext cx="5063700" cy="16461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en-US" sz="16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What kind of value is inside? */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bpf_reg_type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type;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3" name="Google Shape;1353;p121"/>
          <p:cNvCxnSpPr/>
          <p:nvPr/>
        </p:nvCxnSpPr>
        <p:spPr>
          <a:xfrm flipH="1">
            <a:off x="4047050" y="1901500"/>
            <a:ext cx="6579000" cy="18711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121"/>
          <p:cNvCxnSpPr/>
          <p:nvPr/>
        </p:nvCxnSpPr>
        <p:spPr>
          <a:xfrm flipH="1">
            <a:off x="4047175" y="2776000"/>
            <a:ext cx="5643600" cy="671100"/>
          </a:xfrm>
          <a:prstGeom prst="bentConnector3">
            <a:avLst>
              <a:gd fmla="val 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55" name="Google Shape;1355;p121"/>
          <p:cNvCxnSpPr/>
          <p:nvPr/>
        </p:nvCxnSpPr>
        <p:spPr>
          <a:xfrm>
            <a:off x="10254916" y="1919289"/>
            <a:ext cx="386400" cy="6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idx="1" type="body"/>
          </p:nvPr>
        </p:nvSpPr>
        <p:spPr>
          <a:xfrm>
            <a:off x="731838" y="2544763"/>
            <a:ext cx="7108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In-kernel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Virtual Machine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Runs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user-provided</a:t>
            </a:r>
            <a:r>
              <a:rPr lang="en-US"/>
              <a:t> code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Inside the Linux Kernel privilege level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 a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safe</a:t>
            </a:r>
            <a:r>
              <a:rPr lang="en-US"/>
              <a:t> manner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Variety of use-cases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tracing, profiling, networking, security, etc.</a:t>
            </a:r>
            <a:endParaRPr/>
          </a:p>
        </p:txBody>
      </p:sp>
      <p:sp>
        <p:nvSpPr>
          <p:cNvPr id="573" name="Google Shape;573;p5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50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75" name="Google Shape;575;p50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What is BPF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2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1" name="Google Shape;1361;p122"/>
          <p:cNvSpPr/>
          <p:nvPr/>
        </p:nvSpPr>
        <p:spPr>
          <a:xfrm>
            <a:off x="0" y="68200"/>
            <a:ext cx="12192000" cy="4151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22"/>
          <p:cNvSpPr/>
          <p:nvPr/>
        </p:nvSpPr>
        <p:spPr>
          <a:xfrm>
            <a:off x="0" y="4219900"/>
            <a:ext cx="50637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63" name="Google Shape;1363;p122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4" name="Google Shape;1364;p12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5" name="Google Shape;1365;p122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23"/>
          <p:cNvSpPr/>
          <p:nvPr/>
        </p:nvSpPr>
        <p:spPr>
          <a:xfrm>
            <a:off x="4898700" y="280325"/>
            <a:ext cx="72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BPF_END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BPF_NEG)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BPF_MOV)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(BPF_SRC(insn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bpf_reg_state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case: R1 = R2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 copy register state to dest reg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           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src_reg;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1" name="Google Shape;1371;p123"/>
          <p:cNvSpPr/>
          <p:nvPr/>
        </p:nvSpPr>
        <p:spPr>
          <a:xfrm>
            <a:off x="0" y="68200"/>
            <a:ext cx="12192000" cy="4151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23"/>
          <p:cNvSpPr/>
          <p:nvPr/>
        </p:nvSpPr>
        <p:spPr>
          <a:xfrm>
            <a:off x="0" y="4219900"/>
            <a:ext cx="5063700" cy="325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73" name="Google Shape;1373;p123"/>
          <p:cNvSpPr/>
          <p:nvPr/>
        </p:nvSpPr>
        <p:spPr>
          <a:xfrm>
            <a:off x="0" y="4545300"/>
            <a:ext cx="12192000" cy="2312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74" name="Google Shape;1374;p12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5" name="Google Shape;1375;p123"/>
          <p:cNvSpPr txBox="1"/>
          <p:nvPr/>
        </p:nvSpPr>
        <p:spPr>
          <a:xfrm>
            <a:off x="277496" y="1923600"/>
            <a:ext cx="4779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(BPF_ALU64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BPF_MOV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BPF_X),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BPF_REG_1,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6" name="Google Shape;1376;p123"/>
          <p:cNvSpPr txBox="1"/>
          <p:nvPr/>
        </p:nvSpPr>
        <p:spPr>
          <a:xfrm>
            <a:off x="7668900" y="4971600"/>
            <a:ext cx="41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state of r0 = state of r1 */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2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2" name="Google Shape;1382;p124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Initial state</a:t>
            </a:r>
            <a:endParaRPr/>
          </a:p>
        </p:txBody>
      </p:sp>
      <p:sp>
        <p:nvSpPr>
          <p:cNvPr id="1383" name="Google Shape;1383;p124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Leaking Kernel Address</a:t>
            </a:r>
            <a:endParaRPr/>
          </a:p>
        </p:txBody>
      </p:sp>
      <p:graphicFrame>
        <p:nvGraphicFramePr>
          <p:cNvPr id="1384" name="Google Shape;1384;p124"/>
          <p:cNvGraphicFramePr/>
          <p:nvPr/>
        </p:nvGraphicFramePr>
        <p:xfrm>
          <a:off x="4503563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2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0" name="Google Shape;1390;p125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91" name="Google Shape;1391;p125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Leaking Kernel Address</a:t>
            </a:r>
            <a:endParaRPr/>
          </a:p>
        </p:txBody>
      </p:sp>
      <p:graphicFrame>
        <p:nvGraphicFramePr>
          <p:cNvPr id="1392" name="Google Shape;1392;p125"/>
          <p:cNvGraphicFramePr/>
          <p:nvPr/>
        </p:nvGraphicFramePr>
        <p:xfrm>
          <a:off x="731813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93" name="Google Shape;1393;p125"/>
          <p:cNvGraphicFramePr/>
          <p:nvPr/>
        </p:nvGraphicFramePr>
        <p:xfrm>
          <a:off x="8189738" y="21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accen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chemeClr val="accen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r2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…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r9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NOT_INIT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r10 (fp)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PTR_TO_STACK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94" name="Google Shape;1394;p125"/>
          <p:cNvCxnSpPr/>
          <p:nvPr/>
        </p:nvCxnSpPr>
        <p:spPr>
          <a:xfrm>
            <a:off x="4159750" y="3685100"/>
            <a:ext cx="3755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5" name="Google Shape;1395;p125"/>
          <p:cNvSpPr txBox="1"/>
          <p:nvPr/>
        </p:nvSpPr>
        <p:spPr>
          <a:xfrm>
            <a:off x="4030000" y="3757403"/>
            <a:ext cx="4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BPF_ALU64_REG(BPF_MOV, BPF_REG_0, BPF_REG_1)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6" name="Google Shape;1396;p125"/>
          <p:cNvSpPr txBox="1"/>
          <p:nvPr/>
        </p:nvSpPr>
        <p:spPr>
          <a:xfrm>
            <a:off x="5374900" y="3262851"/>
            <a:ext cx="13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r0 = r1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7" name="Google Shape;1397;p125"/>
          <p:cNvCxnSpPr/>
          <p:nvPr/>
        </p:nvCxnSpPr>
        <p:spPr>
          <a:xfrm flipH="1" rot="10800000">
            <a:off x="4047050" y="2775900"/>
            <a:ext cx="3996300" cy="41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26"/>
          <p:cNvSpPr txBox="1"/>
          <p:nvPr>
            <p:ph idx="1" type="body"/>
          </p:nvPr>
        </p:nvSpPr>
        <p:spPr>
          <a:xfrm>
            <a:off x="731838" y="2163763"/>
            <a:ext cx="7108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far no rejection from the verifier yet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Now let’s looks at the 2</a:t>
            </a:r>
            <a:r>
              <a:rPr baseline="30000" lang="en-US"/>
              <a:t>nd</a:t>
            </a:r>
            <a:r>
              <a:rPr lang="en-US"/>
              <a:t> instruction</a:t>
            </a:r>
            <a:endParaRPr/>
          </a:p>
        </p:txBody>
      </p:sp>
      <p:sp>
        <p:nvSpPr>
          <p:cNvPr id="1403" name="Google Shape;1403;p12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4" name="Google Shape;1404;p126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05" name="Google Shape;1405;p126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Leaking Kernel Address</a:t>
            </a:r>
            <a:endParaRPr/>
          </a:p>
        </p:txBody>
      </p:sp>
      <p:sp>
        <p:nvSpPr>
          <p:cNvPr id="1406" name="Google Shape;1406;p126"/>
          <p:cNvSpPr/>
          <p:nvPr/>
        </p:nvSpPr>
        <p:spPr>
          <a:xfrm>
            <a:off x="1744800" y="3242150"/>
            <a:ext cx="8702400" cy="1897800"/>
          </a:xfrm>
          <a:prstGeom prst="roundRect">
            <a:avLst>
              <a:gd fmla="val 344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 &lt;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bpf_prog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0: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r0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BPF_ALU64_REG(BPF_MOV, BPF_REG_0, BPF_REG_1)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1: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	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7" name="Google Shape;1407;p126"/>
          <p:cNvSpPr/>
          <p:nvPr/>
        </p:nvSpPr>
        <p:spPr>
          <a:xfrm>
            <a:off x="1744800" y="3242025"/>
            <a:ext cx="8702400" cy="1099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26"/>
          <p:cNvSpPr/>
          <p:nvPr/>
        </p:nvSpPr>
        <p:spPr>
          <a:xfrm>
            <a:off x="1744800" y="4748075"/>
            <a:ext cx="8702400" cy="3915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4" name="Google Shape;1414;p127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5" name="Google Shape;1415;p127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27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17" name="Google Shape;1417;p127"/>
          <p:cNvSpPr/>
          <p:nvPr/>
        </p:nvSpPr>
        <p:spPr>
          <a:xfrm>
            <a:off x="0" y="1626100"/>
            <a:ext cx="121920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18" name="Google Shape;1418;p127"/>
          <p:cNvSpPr txBox="1"/>
          <p:nvPr/>
        </p:nvSpPr>
        <p:spPr>
          <a:xfrm>
            <a:off x="752149" y="2367000"/>
            <a:ext cx="371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BPF_EXIT_INSN()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4" name="Google Shape;1424;p128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5" name="Google Shape;1425;p128"/>
          <p:cNvSpPr/>
          <p:nvPr/>
        </p:nvSpPr>
        <p:spPr>
          <a:xfrm>
            <a:off x="0" y="68225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28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27" name="Google Shape;1427;p128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8" name="Google Shape;1428;p128"/>
          <p:cNvSpPr txBox="1"/>
          <p:nvPr/>
        </p:nvSpPr>
        <p:spPr>
          <a:xfrm>
            <a:off x="752149" y="2367000"/>
            <a:ext cx="371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defined in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 include/linux/filter.h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BPF_EXIT_INSN()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2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4" name="Google Shape;1434;p129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5" name="Google Shape;1435;p129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29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37" name="Google Shape;1437;p129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38" name="Google Shape;1438;p129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.dst_reg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.src_reg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.off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.imm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3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4" name="Google Shape;1444;p130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5" name="Google Shape;1445;p130"/>
          <p:cNvSpPr/>
          <p:nvPr/>
        </p:nvSpPr>
        <p:spPr>
          <a:xfrm>
            <a:off x="0" y="68200"/>
            <a:ext cx="12192000" cy="1557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30"/>
          <p:cNvSpPr/>
          <p:nvPr/>
        </p:nvSpPr>
        <p:spPr>
          <a:xfrm>
            <a:off x="0" y="5469100"/>
            <a:ext cx="12192000" cy="13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47" name="Google Shape;1447;p130"/>
          <p:cNvSpPr/>
          <p:nvPr/>
        </p:nvSpPr>
        <p:spPr>
          <a:xfrm>
            <a:off x="0" y="1626100"/>
            <a:ext cx="5063700" cy="3843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48" name="Google Shape;1448;p130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3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4" name="Google Shape;1454;p131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do_check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(;;)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insns[env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BPF_CLASS(insn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insn_idx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131"/>
          <p:cNvSpPr/>
          <p:nvPr/>
        </p:nvSpPr>
        <p:spPr>
          <a:xfrm>
            <a:off x="0" y="68200"/>
            <a:ext cx="12192000" cy="3880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31"/>
          <p:cNvSpPr/>
          <p:nvPr/>
        </p:nvSpPr>
        <p:spPr>
          <a:xfrm>
            <a:off x="0" y="4529050"/>
            <a:ext cx="12192000" cy="2329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57" name="Google Shape;1457;p131"/>
          <p:cNvSpPr/>
          <p:nvPr/>
        </p:nvSpPr>
        <p:spPr>
          <a:xfrm>
            <a:off x="0" y="3949000"/>
            <a:ext cx="5063700" cy="5802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58" name="Google Shape;1458;p131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59" name="Google Shape;1459;p131"/>
          <p:cNvCxnSpPr/>
          <p:nvPr/>
        </p:nvCxnSpPr>
        <p:spPr>
          <a:xfrm flipH="1" rot="5400000">
            <a:off x="4149125" y="3061702"/>
            <a:ext cx="1640400" cy="431700"/>
          </a:xfrm>
          <a:prstGeom prst="bentConnector3">
            <a:avLst>
              <a:gd fmla="val 82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60" name="Google Shape;1460;p131"/>
          <p:cNvCxnSpPr/>
          <p:nvPr/>
        </p:nvCxnSpPr>
        <p:spPr>
          <a:xfrm>
            <a:off x="3718975" y="2476250"/>
            <a:ext cx="1032600" cy="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731838" y="2544763"/>
            <a:ext cx="71088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In-kernel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Virtual Machine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Runs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user-provided</a:t>
            </a:r>
            <a:r>
              <a:rPr lang="en-US"/>
              <a:t> code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Inside the Linux Kernel privilege level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 a </a:t>
            </a: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safe</a:t>
            </a:r>
            <a:r>
              <a:rPr lang="en-US"/>
              <a:t> manner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—"/>
            </a:pPr>
            <a:r>
              <a:rPr lang="en-US"/>
              <a:t>Variety of use-cases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tracing, profiling, networking, security, etc.</a:t>
            </a:r>
            <a:endParaRPr/>
          </a:p>
        </p:txBody>
      </p:sp>
      <p:sp>
        <p:nvSpPr>
          <p:cNvPr id="581" name="Google Shape;581;p5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2" name="Google Shape;582;p51"/>
          <p:cNvSpPr txBox="1"/>
          <p:nvPr>
            <p:ph idx="2" type="body"/>
          </p:nvPr>
        </p:nvSpPr>
        <p:spPr>
          <a:xfrm>
            <a:off x="731837" y="1157783"/>
            <a:ext cx="107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3" name="Google Shape;583;p51"/>
          <p:cNvSpPr txBox="1"/>
          <p:nvPr>
            <p:ph type="title"/>
          </p:nvPr>
        </p:nvSpPr>
        <p:spPr>
          <a:xfrm>
            <a:off x="731837" y="630659"/>
            <a:ext cx="10728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Medium"/>
              <a:buNone/>
            </a:pPr>
            <a:r>
              <a:rPr lang="en-US"/>
              <a:t>What is BPF</a:t>
            </a:r>
            <a:endParaRPr/>
          </a:p>
        </p:txBody>
      </p:sp>
      <p:sp>
        <p:nvSpPr>
          <p:cNvPr id="584" name="Google Shape;584;p51"/>
          <p:cNvSpPr/>
          <p:nvPr/>
        </p:nvSpPr>
        <p:spPr>
          <a:xfrm>
            <a:off x="522975" y="2985350"/>
            <a:ext cx="6239700" cy="2320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2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6" name="Google Shape;1466;p132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7" name="Google Shape;1467;p132"/>
          <p:cNvSpPr/>
          <p:nvPr/>
        </p:nvSpPr>
        <p:spPr>
          <a:xfrm>
            <a:off x="0" y="68200"/>
            <a:ext cx="12192000" cy="221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32"/>
          <p:cNvSpPr/>
          <p:nvPr/>
        </p:nvSpPr>
        <p:spPr>
          <a:xfrm>
            <a:off x="0" y="5633675"/>
            <a:ext cx="12192000" cy="122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69" name="Google Shape;1469;p132"/>
          <p:cNvSpPr/>
          <p:nvPr/>
        </p:nvSpPr>
        <p:spPr>
          <a:xfrm>
            <a:off x="0" y="2282800"/>
            <a:ext cx="5063700" cy="3351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70" name="Google Shape;1470;p132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71" name="Google Shape;1471;p132"/>
          <p:cNvCxnSpPr/>
          <p:nvPr/>
        </p:nvCxnSpPr>
        <p:spPr>
          <a:xfrm flipH="1" rot="10800000">
            <a:off x="3718975" y="2457950"/>
            <a:ext cx="1473000" cy="18300"/>
          </a:xfrm>
          <a:prstGeom prst="straightConnector1">
            <a:avLst/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33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7" name="Google Shape;1477;p133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8" name="Google Shape;1478;p133"/>
          <p:cNvSpPr/>
          <p:nvPr/>
        </p:nvSpPr>
        <p:spPr>
          <a:xfrm>
            <a:off x="0" y="68200"/>
            <a:ext cx="12192000" cy="2997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33"/>
          <p:cNvSpPr/>
          <p:nvPr/>
        </p:nvSpPr>
        <p:spPr>
          <a:xfrm>
            <a:off x="0" y="5633675"/>
            <a:ext cx="12192000" cy="12246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80" name="Google Shape;1480;p133"/>
          <p:cNvSpPr/>
          <p:nvPr/>
        </p:nvSpPr>
        <p:spPr>
          <a:xfrm>
            <a:off x="0" y="3065500"/>
            <a:ext cx="5556300" cy="25683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81" name="Google Shape;1481;p133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34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7" name="Google Shape;1487;p134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BPF_ALU64)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BPF_STX)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BPF_ST)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BPF_LD)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8" name="Google Shape;1488;p134"/>
          <p:cNvSpPr/>
          <p:nvPr/>
        </p:nvSpPr>
        <p:spPr>
          <a:xfrm>
            <a:off x="0" y="68200"/>
            <a:ext cx="12192000" cy="41388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34"/>
          <p:cNvSpPr/>
          <p:nvPr/>
        </p:nvSpPr>
        <p:spPr>
          <a:xfrm>
            <a:off x="0" y="4814400"/>
            <a:ext cx="12192000" cy="2043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90" name="Google Shape;1490;p134"/>
          <p:cNvSpPr/>
          <p:nvPr/>
        </p:nvSpPr>
        <p:spPr>
          <a:xfrm>
            <a:off x="0" y="4220800"/>
            <a:ext cx="5556300" cy="5937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1" name="Google Shape;1491;p134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2" name="Google Shape;1492;p134"/>
          <p:cNvCxnSpPr/>
          <p:nvPr/>
        </p:nvCxnSpPr>
        <p:spPr>
          <a:xfrm>
            <a:off x="3857050" y="2964125"/>
            <a:ext cx="1745400" cy="1413000"/>
          </a:xfrm>
          <a:prstGeom prst="bentConnector3">
            <a:avLst>
              <a:gd fmla="val 527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35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Unreleased resources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check_reference_leak(env);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check_return_code(env);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8" name="Google Shape;1498;p135"/>
          <p:cNvSpPr/>
          <p:nvPr/>
        </p:nvSpPr>
        <p:spPr>
          <a:xfrm>
            <a:off x="0" y="68200"/>
            <a:ext cx="12192000" cy="2384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35"/>
          <p:cNvSpPr/>
          <p:nvPr/>
        </p:nvSpPr>
        <p:spPr>
          <a:xfrm>
            <a:off x="0" y="4952500"/>
            <a:ext cx="12192000" cy="1905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00" name="Google Shape;1500;p135"/>
          <p:cNvSpPr/>
          <p:nvPr/>
        </p:nvSpPr>
        <p:spPr>
          <a:xfrm>
            <a:off x="0" y="2452700"/>
            <a:ext cx="5556300" cy="2499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01" name="Google Shape;1501;p135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2" name="Google Shape;1502;p135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03" name="Google Shape;1503;p135"/>
          <p:cNvCxnSpPr/>
          <p:nvPr/>
        </p:nvCxnSpPr>
        <p:spPr>
          <a:xfrm flipH="1" rot="10800000">
            <a:off x="4540550" y="2586550"/>
            <a:ext cx="1074600" cy="221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6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9" name="Google Shape;1509;p136"/>
          <p:cNvSpPr/>
          <p:nvPr/>
        </p:nvSpPr>
        <p:spPr>
          <a:xfrm>
            <a:off x="3998575" y="280325"/>
            <a:ext cx="81933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BPF_JMP32)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BPF_OP(insn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BPF_CALL)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BPF_JA)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(opcode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BPF_EXIT)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Unreleased resources 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check_reference_leak(env);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check_return_code(env);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0" name="Google Shape;1510;p136"/>
          <p:cNvSpPr/>
          <p:nvPr/>
        </p:nvSpPr>
        <p:spPr>
          <a:xfrm>
            <a:off x="0" y="68200"/>
            <a:ext cx="12192000" cy="23844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36"/>
          <p:cNvSpPr/>
          <p:nvPr/>
        </p:nvSpPr>
        <p:spPr>
          <a:xfrm>
            <a:off x="0" y="4952500"/>
            <a:ext cx="12192000" cy="1905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12" name="Google Shape;1512;p136"/>
          <p:cNvSpPr/>
          <p:nvPr/>
        </p:nvSpPr>
        <p:spPr>
          <a:xfrm>
            <a:off x="0" y="2452700"/>
            <a:ext cx="5556300" cy="24999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13" name="Google Shape;1513;p136"/>
          <p:cNvSpPr txBox="1"/>
          <p:nvPr/>
        </p:nvSpPr>
        <p:spPr>
          <a:xfrm>
            <a:off x="2774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14" name="Google Shape;1514;p136"/>
          <p:cNvCxnSpPr/>
          <p:nvPr/>
        </p:nvCxnSpPr>
        <p:spPr>
          <a:xfrm>
            <a:off x="5072150" y="4240450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37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check_return_code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== NOT_INIT ? -EACCES : 0*/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check_reg_arg(env,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SRC_OP);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!= SCALAR ? true : false*/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(is_pointer_value(env,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"R0 leaks addr as return value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0" name="Google Shape;1520;p137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1" name="Google Shape;1521;p137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2" name="Google Shape;1522;p137"/>
          <p:cNvSpPr txBox="1"/>
          <p:nvPr/>
        </p:nvSpPr>
        <p:spPr>
          <a:xfrm>
            <a:off x="1250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38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check_return_code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== NOT_INIT ? -EACCES : 0*/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check_reg_arg(env,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SRC_OP);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!= SCALAR ? true : false*/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(is_pointer_value(env,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"R0 leaks addr as return value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8" name="Google Shape;1528;p138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9" name="Google Shape;1529;p138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0" name="Google Shape;1530;p138"/>
          <p:cNvCxnSpPr/>
          <p:nvPr/>
        </p:nvCxnSpPr>
        <p:spPr>
          <a:xfrm>
            <a:off x="4501425" y="2311409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1" name="Google Shape;1531;p138"/>
          <p:cNvSpPr txBox="1"/>
          <p:nvPr/>
        </p:nvSpPr>
        <p:spPr>
          <a:xfrm>
            <a:off x="1250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9"/>
          <p:cNvSpPr txBox="1"/>
          <p:nvPr/>
        </p:nvSpPr>
        <p:spPr>
          <a:xfrm>
            <a:off x="1250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7" name="Google Shape;1537;p139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check_return_code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== NOT_INIT ? -EACCES : 0*/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check_reg_arg(env,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SRC_OP);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!= SCALAR ? true : false*/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(is_pointer_value(env,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"R0 leaks addr as return value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8" name="Google Shape;1538;p139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39" name="Google Shape;1539;p139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40" name="Google Shape;1540;p139"/>
          <p:cNvCxnSpPr/>
          <p:nvPr/>
        </p:nvCxnSpPr>
        <p:spPr>
          <a:xfrm>
            <a:off x="4501425" y="2311409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41" name="Google Shape;1541;p139"/>
          <p:cNvGraphicFramePr/>
          <p:nvPr/>
        </p:nvGraphicFramePr>
        <p:xfrm>
          <a:off x="847000" y="59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40"/>
          <p:cNvSpPr txBox="1"/>
          <p:nvPr/>
        </p:nvSpPr>
        <p:spPr>
          <a:xfrm>
            <a:off x="1250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7" name="Google Shape;1547;p140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check_return_code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== NOT_INIT ? -EACCES : 0*/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check_reg_arg(env,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SRC_OP);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!= SCALAR ? true : false*/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(is_pointer_value(env,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"R0 leaks addr as return value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8" name="Google Shape;1548;p140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49" name="Google Shape;1549;p140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50" name="Google Shape;1550;p140"/>
          <p:cNvGraphicFramePr/>
          <p:nvPr/>
        </p:nvGraphicFramePr>
        <p:xfrm>
          <a:off x="847000" y="59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51" name="Google Shape;1551;p140"/>
          <p:cNvCxnSpPr/>
          <p:nvPr/>
        </p:nvCxnSpPr>
        <p:spPr>
          <a:xfrm>
            <a:off x="4501425" y="3673795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41"/>
          <p:cNvSpPr txBox="1"/>
          <p:nvPr/>
        </p:nvSpPr>
        <p:spPr>
          <a:xfrm>
            <a:off x="125096" y="1923600"/>
            <a:ext cx="4779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.code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(BPF_JMP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| BPF_EXIT),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.dst_reg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.src_reg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.off     = 0,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.imm     = 0  </a:t>
            </a:r>
            <a:r>
              <a:rPr i="1" lang="en-US" sz="1800" strike="sngStrike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/* unused */</a:t>
            </a:r>
            <a:endParaRPr sz="1800" strike="sngStrike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1" sz="1800">
              <a:solidFill>
                <a:srgbClr val="0099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7" name="Google Shape;1557;p141"/>
          <p:cNvSpPr/>
          <p:nvPr/>
        </p:nvSpPr>
        <p:spPr>
          <a:xfrm>
            <a:off x="4783200" y="272725"/>
            <a:ext cx="7408800" cy="5953800"/>
          </a:xfrm>
          <a:prstGeom prst="roundRect">
            <a:avLst>
              <a:gd fmla="val 207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800">
              <a:solidFill>
                <a:srgbClr val="BBBBB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nsolas"/>
                <a:ea typeface="Consolas"/>
                <a:cs typeface="Consolas"/>
                <a:sym typeface="Consolas"/>
              </a:rPr>
              <a:t>check_return_code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AA88"/>
                </a:solidFill>
                <a:latin typeface="Consolas"/>
                <a:ea typeface="Consolas"/>
                <a:cs typeface="Consolas"/>
                <a:sym typeface="Consolas"/>
              </a:rPr>
              <a:t>bpf_verifier_env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env)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== NOT_INIT ? -EACCES : 0*/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check_reg_arg(env,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SRC_OP);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99FF"/>
                </a:solidFill>
                <a:latin typeface="Consolas"/>
                <a:ea typeface="Consolas"/>
                <a:cs typeface="Consolas"/>
                <a:sym typeface="Consolas"/>
              </a:rPr>
              <a:t>/* regs[BPF_REG_0].type != SCALAR ? true : false*/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(is_pointer_value(env,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BPF_REG_0))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verbose(env,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"R0 leaks addr as return value</a:t>
            </a:r>
            <a:r>
              <a:rPr b="1"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CC33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55555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EACCES;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BBBBB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66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8" name="Google Shape;1558;p141"/>
          <p:cNvSpPr/>
          <p:nvPr/>
        </p:nvSpPr>
        <p:spPr>
          <a:xfrm>
            <a:off x="0" y="69000"/>
            <a:ext cx="4878900" cy="6789000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59" name="Google Shape;1559;p141"/>
          <p:cNvSpPr txBox="1"/>
          <p:nvPr>
            <p:ph idx="12" type="sldNum"/>
          </p:nvPr>
        </p:nvSpPr>
        <p:spPr>
          <a:xfrm>
            <a:off x="11171275" y="6294734"/>
            <a:ext cx="28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60" name="Google Shape;1560;p141"/>
          <p:cNvGraphicFramePr/>
          <p:nvPr/>
        </p:nvGraphicFramePr>
        <p:xfrm>
          <a:off x="847000" y="59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{97E799CE-ED84-460C-B9DC-BD2AEE4C2E47}</a:tableStyleId>
              </a:tblPr>
              <a:tblGrid>
                <a:gridCol w="1289400"/>
                <a:gridCol w="18954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Registers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Type</a:t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r0</a:t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PTR_TO_CTX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61" name="Google Shape;1561;p141"/>
          <p:cNvCxnSpPr/>
          <p:nvPr/>
        </p:nvCxnSpPr>
        <p:spPr>
          <a:xfrm>
            <a:off x="4928452" y="4246573"/>
            <a:ext cx="9648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66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