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25" userDrawn="1">
          <p15:clr>
            <a:srgbClr val="A4A3A4"/>
          </p15:clr>
        </p15:guide>
        <p15:guide id="2" pos="134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20"/>
      </p:cViewPr>
      <p:guideLst>
        <p:guide orient="horz" pos="3725"/>
        <p:guide pos="13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243781-94A1-702B-B5A9-730A9EBD3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99349B-B71C-63EC-83B5-A1F1B6325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922BB6-F5A3-0091-8A65-CF6BAA700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1CD3-5749-42BC-88F6-06E65B85A58B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5CEFD6-DE9B-4D8B-7BCA-693AA36F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F76761-D707-2F76-F555-7A6ED739B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7D8F-694C-47D8-9BBF-56F6CE352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969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D6907-4C75-B8FB-92EA-0A977A8FF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8DBD77-A9FD-B3D8-F062-079C47EF8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110B66-A14A-C71B-2DBD-8431205AE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1CD3-5749-42BC-88F6-06E65B85A58B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1F275F-68A7-CF58-75E8-3BFF62752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430D2D-9564-19CF-C5DF-033F1C7A8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7D8F-694C-47D8-9BBF-56F6CE352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245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86B851A-27FB-ADCE-EF9A-CA43456758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6D630B-71AA-2F77-D851-D1C328931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F2C952-E693-1734-7C48-096F579F5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1CD3-5749-42BC-88F6-06E65B85A58B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8178FC-E3E5-7757-432D-15A9786FA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8CEA05-1F77-AC1E-C40E-2AE67ADFF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7D8F-694C-47D8-9BBF-56F6CE352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108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8F7EC-2FDF-2FB3-E864-45C142E64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35F17-711E-7D3D-F50B-81FEEDAE2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6C82F8-1C26-D187-A9E7-C9DD7F813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1CD3-5749-42BC-88F6-06E65B85A58B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C9A0B9-4440-B417-A914-621450B3C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2B209D-FFDF-0AE4-53F3-48AF2D471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7D8F-694C-47D8-9BBF-56F6CE352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6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28ED74-85B2-AA5F-8792-37F23FA56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8FBB07-C1B5-C29A-99B8-BA095DB4B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46DC53-2351-D228-1995-52C5647E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1CD3-5749-42BC-88F6-06E65B85A58B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C6EA11-2101-3628-794D-6FBB90AE8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39A77C-9422-2FF2-E789-63BF2B53E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7D8F-694C-47D8-9BBF-56F6CE352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626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4C22B-D840-FFD8-504C-193771A60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C5DFE-8CC7-9734-B6F9-4975C609C4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E1CD1C-A7A9-6C1A-3E7D-4F8BFB35D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ABF289-51E7-3A93-9620-2246748F7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1CD3-5749-42BC-88F6-06E65B85A58B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913376-5743-BD00-1E48-D0AEE6053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D8E037-8E2A-F403-49FD-DFC506BB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7D8F-694C-47D8-9BBF-56F6CE352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479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1EF5E-5205-5E87-65B1-8CEE9AC21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0F9893-4647-0F35-455F-7FB188004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A3F5C3-5B83-5D02-C894-996DB8D8A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FB34BF-7496-C6BF-5F42-C9C8B1938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DB3730-02E2-9385-2FA1-7169D77838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8238C4-FE6F-3815-E90A-6E5492D16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1CD3-5749-42BC-88F6-06E65B85A58B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40BFB33-FD7D-E717-9E16-4A944B5BF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D7977B-9DDA-97F0-7697-75F574293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7D8F-694C-47D8-9BBF-56F6CE352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643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BC86E6-9DE0-9404-1E61-218D7BF98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51F0E0-00F7-812C-571B-8E84CF72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1CD3-5749-42BC-88F6-06E65B85A58B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C0E8C3-10DA-41DE-994C-AF63B7F4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1002F4-CDE5-23DD-0AA5-7622030BA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7D8F-694C-47D8-9BBF-56F6CE352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26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67DC69-72D7-15DD-046E-EE9D7D517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1CD3-5749-42BC-88F6-06E65B85A58B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117F45-6CB1-BD45-537A-F62F832BF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721AF4-7C53-F48F-3535-8EE4734CC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7D8F-694C-47D8-9BBF-56F6CE352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75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8B48F5-C8EA-B43D-7A3E-4CA120F6E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A8B37F-28A2-E959-6E5D-DAC5CEBEF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32F1AF-286E-6408-F55D-511EA7064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6D1F19-95BB-5A58-C80B-0B70DA0B4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1CD3-5749-42BC-88F6-06E65B85A58B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7D349D-BA7E-17FE-D5E0-F6EB31C79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E4ADEF-5E2D-C0CF-6EDC-5CDEB3059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7D8F-694C-47D8-9BBF-56F6CE352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06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EE0DA1-D455-405E-E90D-E9832E2B9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BD5056-7368-58D3-03E6-8E1503F5DB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752A9F-50BA-3EDE-2771-6F05F565F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6DA440-C454-5579-7A90-B32EFF09B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1CD3-5749-42BC-88F6-06E65B85A58B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CCD07D-660A-C0A9-83F7-E12CBA242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7B84EA-E4A2-AFC3-EA17-053BEAA18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7D8F-694C-47D8-9BBF-56F6CE352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336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E51BB08-1140-114F-AA95-F467C5F9C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251B88-CCD5-5CB9-9B4D-C464CE4A4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AA1CB5-CB9C-2F6F-8C5D-FAF1AC7C29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F1CD3-5749-42BC-88F6-06E65B85A58B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61B2A1-999C-F455-AF9C-2714B1B7FC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2975E0-BF1F-A163-7D8D-F558B1C027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77D8F-694C-47D8-9BBF-56F6CE352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112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9AC2134-8458-2C08-083C-EF1160FD2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250" y="1135161"/>
            <a:ext cx="2085499" cy="4057424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E9BDDB9A-C297-4C1E-D4C2-94D9E63BEB43}"/>
              </a:ext>
            </a:extLst>
          </p:cNvPr>
          <p:cNvGrpSpPr/>
          <p:nvPr/>
        </p:nvGrpSpPr>
        <p:grpSpPr>
          <a:xfrm>
            <a:off x="3857389" y="2837046"/>
            <a:ext cx="7561685" cy="1565502"/>
            <a:chOff x="4486039" y="3351396"/>
            <a:chExt cx="7561685" cy="1565502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9AF2BB7-CB5F-7B4C-FEE2-7641AE464D4D}"/>
                </a:ext>
              </a:extLst>
            </p:cNvPr>
            <p:cNvSpPr txBox="1"/>
            <p:nvPr/>
          </p:nvSpPr>
          <p:spPr>
            <a:xfrm>
              <a:off x="4486039" y="3736777"/>
              <a:ext cx="756168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Font typeface="Arial" panose="020B0604020202020204" pitchFamily="34" charset="0"/>
                <a:buChar char="•"/>
              </a:pPr>
              <a:r>
                <a:rPr lang="en-US" altLang="zh-CN" sz="1400" dirty="0"/>
                <a:t> </a:t>
              </a:r>
              <a:r>
                <a:rPr lang="en-US" altLang="zh-CN" sz="1400" b="1" dirty="0">
                  <a:solidFill>
                    <a:schemeClr val="accent1"/>
                  </a:solidFill>
                </a:rPr>
                <a:t>Jann Horn 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(Google Project Zero)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altLang="zh-CN" sz="1400" dirty="0"/>
                <a:t> </a:t>
              </a:r>
              <a:r>
                <a:rPr lang="en-US" altLang="zh-CN" sz="1400" b="1" dirty="0">
                  <a:solidFill>
                    <a:schemeClr val="accent1"/>
                  </a:solidFill>
                </a:rPr>
                <a:t>Werner Haas</a:t>
              </a:r>
              <a:r>
                <a:rPr lang="en-US" altLang="zh-CN" sz="1400" dirty="0"/>
                <a:t>, </a:t>
              </a:r>
              <a:r>
                <a:rPr lang="en-US" altLang="zh-CN" sz="1400" b="1" dirty="0">
                  <a:solidFill>
                    <a:schemeClr val="accent1"/>
                  </a:solidFill>
                </a:rPr>
                <a:t>Thomas </a:t>
              </a:r>
              <a:r>
                <a:rPr lang="en-US" altLang="zh-CN" sz="1400" b="1" dirty="0" err="1">
                  <a:solidFill>
                    <a:schemeClr val="accent1"/>
                  </a:solidFill>
                </a:rPr>
                <a:t>Prescher</a:t>
              </a:r>
              <a:r>
                <a:rPr lang="en-US" altLang="zh-CN" sz="1400" b="1" dirty="0">
                  <a:solidFill>
                    <a:schemeClr val="accent1"/>
                  </a:solidFill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Cyberus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Technology)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altLang="zh-CN" sz="1400" dirty="0"/>
                <a:t> </a:t>
              </a:r>
              <a:r>
                <a:rPr lang="en-US" altLang="zh-CN" sz="1400" b="1" dirty="0">
                  <a:solidFill>
                    <a:schemeClr val="accent1"/>
                  </a:solidFill>
                </a:rPr>
                <a:t>Daniel </a:t>
              </a:r>
              <a:r>
                <a:rPr lang="en-US" altLang="zh-CN" sz="1400" b="1" dirty="0" err="1">
                  <a:solidFill>
                    <a:schemeClr val="accent1"/>
                  </a:solidFill>
                </a:rPr>
                <a:t>Gruss</a:t>
              </a:r>
              <a:r>
                <a:rPr lang="en-US" altLang="zh-CN" sz="1400" dirty="0"/>
                <a:t>, </a:t>
              </a:r>
              <a:r>
                <a:rPr lang="en-US" altLang="zh-CN" sz="1400" b="1" dirty="0">
                  <a:solidFill>
                    <a:schemeClr val="accent1"/>
                  </a:solidFill>
                </a:rPr>
                <a:t>Moritz </a:t>
              </a:r>
              <a:r>
                <a:rPr lang="en-US" altLang="zh-CN" sz="1400" b="1" dirty="0" err="1">
                  <a:solidFill>
                    <a:schemeClr val="accent1"/>
                  </a:solidFill>
                </a:rPr>
                <a:t>Lipp</a:t>
              </a:r>
              <a:r>
                <a:rPr lang="en-US" altLang="zh-CN" sz="1400" dirty="0"/>
                <a:t>, </a:t>
              </a:r>
              <a:r>
                <a:rPr lang="en-US" altLang="zh-CN" sz="1400" b="1" dirty="0">
                  <a:solidFill>
                    <a:schemeClr val="accent1"/>
                  </a:solidFill>
                </a:rPr>
                <a:t>Stefan </a:t>
              </a:r>
              <a:r>
                <a:rPr lang="en-US" altLang="zh-CN" sz="1400" b="1" dirty="0" err="1">
                  <a:solidFill>
                    <a:schemeClr val="accent1"/>
                  </a:solidFill>
                </a:rPr>
                <a:t>Mangard</a:t>
              </a:r>
              <a:r>
                <a:rPr lang="en-US" altLang="zh-CN" sz="1400" dirty="0"/>
                <a:t>, </a:t>
              </a:r>
              <a:r>
                <a:rPr lang="en-US" altLang="zh-CN" sz="1400" b="1" dirty="0">
                  <a:solidFill>
                    <a:schemeClr val="accent1"/>
                  </a:solidFill>
                </a:rPr>
                <a:t>Michael Schwarz 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(Graz University of Technology)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90B9FEA-0485-5592-F9B6-8B3008E78680}"/>
                </a:ext>
              </a:extLst>
            </p:cNvPr>
            <p:cNvSpPr txBox="1"/>
            <p:nvPr/>
          </p:nvSpPr>
          <p:spPr>
            <a:xfrm>
              <a:off x="4486039" y="3351396"/>
              <a:ext cx="756168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Meltdown was independently discovered and reported by three teams: 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6529CD6-1BEA-9628-98BB-E66B8C03B5DF}"/>
                </a:ext>
              </a:extLst>
            </p:cNvPr>
            <p:cNvSpPr txBox="1"/>
            <p:nvPr/>
          </p:nvSpPr>
          <p:spPr>
            <a:xfrm>
              <a:off x="4486039" y="4609121"/>
              <a:ext cx="243863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accent1"/>
                  </a:solidFill>
                </a:rPr>
                <a:t>https://meltdownattack.com/</a:t>
              </a: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1D9E21FC-D6F4-93C9-AA3D-402F0FD966A8}"/>
              </a:ext>
            </a:extLst>
          </p:cNvPr>
          <p:cNvSpPr/>
          <p:nvPr/>
        </p:nvSpPr>
        <p:spPr>
          <a:xfrm>
            <a:off x="3823833" y="1914134"/>
            <a:ext cx="418576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等距更纱黑体 SC" panose="02000509000000000000" pitchFamily="49" charset="-122"/>
                <a:ea typeface="等距更纱黑体 SC" panose="02000509000000000000" pitchFamily="49" charset="-122"/>
                <a:cs typeface="等距更纱黑体 SC" panose="02000509000000000000" pitchFamily="49" charset="-122"/>
              </a:rPr>
              <a:t>CVE-2017-5754</a:t>
            </a:r>
            <a:endParaRPr lang="zh-CN" altLang="en-US" sz="4800" b="0" cap="none" spc="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等距更纱黑体 SC" panose="02000509000000000000" pitchFamily="49" charset="-122"/>
              <a:ea typeface="等距更纱黑体 SC" panose="02000509000000000000" pitchFamily="49" charset="-122"/>
              <a:cs typeface="等距更纱黑体 SC" panose="02000509000000000000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386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-0.32487 0.0062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50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4A393FD5-4E63-8AD4-1ABB-3D72EE54AA87}"/>
              </a:ext>
            </a:extLst>
          </p:cNvPr>
          <p:cNvGrpSpPr/>
          <p:nvPr/>
        </p:nvGrpSpPr>
        <p:grpSpPr>
          <a:xfrm>
            <a:off x="3106058" y="636855"/>
            <a:ext cx="4923411" cy="5276583"/>
            <a:chOff x="1707968" y="478810"/>
            <a:chExt cx="4923411" cy="527658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3CB40E9-1E32-B603-8C84-A81B38492E64}"/>
                </a:ext>
              </a:extLst>
            </p:cNvPr>
            <p:cNvSpPr/>
            <p:nvPr/>
          </p:nvSpPr>
          <p:spPr>
            <a:xfrm>
              <a:off x="4085543" y="843280"/>
              <a:ext cx="1207008" cy="12893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9E1B5C5-CA2B-5543-0B12-FF345559073D}"/>
                </a:ext>
              </a:extLst>
            </p:cNvPr>
            <p:cNvSpPr/>
            <p:nvPr/>
          </p:nvSpPr>
          <p:spPr>
            <a:xfrm>
              <a:off x="4085543" y="4068945"/>
              <a:ext cx="1207008" cy="1289304"/>
            </a:xfrm>
            <a:prstGeom prst="rect">
              <a:avLst/>
            </a:prstGeom>
            <a:solidFill>
              <a:srgbClr val="66C2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红色-变化">
              <a:extLst>
                <a:ext uri="{FF2B5EF4-FFF2-40B4-BE49-F238E27FC236}">
                  <a16:creationId xmlns:a16="http://schemas.microsoft.com/office/drawing/2014/main" id="{DAFA245D-DF0F-DCC4-5D17-628254BB6554}"/>
                </a:ext>
              </a:extLst>
            </p:cNvPr>
            <p:cNvSpPr/>
            <p:nvPr/>
          </p:nvSpPr>
          <p:spPr>
            <a:xfrm>
              <a:off x="4085543" y="843399"/>
              <a:ext cx="1207008" cy="12893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绿色-变化">
              <a:extLst>
                <a:ext uri="{FF2B5EF4-FFF2-40B4-BE49-F238E27FC236}">
                  <a16:creationId xmlns:a16="http://schemas.microsoft.com/office/drawing/2014/main" id="{5155BE17-3931-BA5D-B58F-92AF70432E50}"/>
                </a:ext>
              </a:extLst>
            </p:cNvPr>
            <p:cNvSpPr/>
            <p:nvPr/>
          </p:nvSpPr>
          <p:spPr>
            <a:xfrm>
              <a:off x="4085543" y="4082280"/>
              <a:ext cx="1207008" cy="1289304"/>
            </a:xfrm>
            <a:prstGeom prst="rect">
              <a:avLst/>
            </a:prstGeom>
            <a:solidFill>
              <a:srgbClr val="66C2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BDE4564-74A9-D916-54B6-4AB2C3BA9B86}"/>
                </a:ext>
              </a:extLst>
            </p:cNvPr>
            <p:cNvSpPr/>
            <p:nvPr/>
          </p:nvSpPr>
          <p:spPr>
            <a:xfrm>
              <a:off x="4085543" y="843399"/>
              <a:ext cx="1207008" cy="451485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2D6BA87-7C35-0143-8D64-161C204D3176}"/>
                </a:ext>
              </a:extLst>
            </p:cNvPr>
            <p:cNvSpPr/>
            <p:nvPr/>
          </p:nvSpPr>
          <p:spPr>
            <a:xfrm>
              <a:off x="1707968" y="815587"/>
              <a:ext cx="4860000" cy="571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0F17277-336A-F375-5D7B-A7183A045038}"/>
                </a:ext>
              </a:extLst>
            </p:cNvPr>
            <p:cNvSpPr/>
            <p:nvPr/>
          </p:nvSpPr>
          <p:spPr>
            <a:xfrm>
              <a:off x="1707968" y="2074411"/>
              <a:ext cx="4860000" cy="571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72BA264-E13A-F696-218F-1AAA858C3D69}"/>
                </a:ext>
              </a:extLst>
            </p:cNvPr>
            <p:cNvSpPr/>
            <p:nvPr/>
          </p:nvSpPr>
          <p:spPr>
            <a:xfrm>
              <a:off x="1707968" y="4067803"/>
              <a:ext cx="4860000" cy="571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3C3EB7E-39BD-444B-F2C7-3E1684120948}"/>
                </a:ext>
              </a:extLst>
            </p:cNvPr>
            <p:cNvSpPr/>
            <p:nvPr/>
          </p:nvSpPr>
          <p:spPr>
            <a:xfrm>
              <a:off x="1707968" y="5328911"/>
              <a:ext cx="4860000" cy="571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1FAD5D1-80F7-3AE2-2E60-9D65EA78F29E}"/>
                </a:ext>
              </a:extLst>
            </p:cNvPr>
            <p:cNvSpPr txBox="1"/>
            <p:nvPr/>
          </p:nvSpPr>
          <p:spPr>
            <a:xfrm>
              <a:off x="1707969" y="478810"/>
              <a:ext cx="2377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等距更纱黑体 SC" panose="02000509000000000000" pitchFamily="49" charset="-122"/>
                  <a:ea typeface="等距更纱黑体 SC" panose="02000509000000000000" pitchFamily="49" charset="-122"/>
                  <a:cs typeface="等距更纱黑体 SC" panose="02000509000000000000" pitchFamily="49" charset="-122"/>
                </a:rPr>
                <a:t>0x</a:t>
              </a:r>
              <a:r>
                <a:rPr lang="en-US" altLang="zh-CN" dirty="0">
                  <a:solidFill>
                    <a:srgbClr val="C00000"/>
                  </a:solidFill>
                  <a:latin typeface="等距更纱黑体 SC" panose="02000509000000000000" pitchFamily="49" charset="-122"/>
                  <a:ea typeface="等距更纱黑体 SC" panose="02000509000000000000" pitchFamily="49" charset="-122"/>
                  <a:cs typeface="等距更纱黑体 SC" panose="02000509000000000000" pitchFamily="49" charset="-122"/>
                </a:rPr>
                <a:t>FFFF</a:t>
              </a:r>
              <a:r>
                <a:rPr lang="en-US" altLang="zh-CN" dirty="0">
                  <a:latin typeface="等距更纱黑体 SC" panose="02000509000000000000" pitchFamily="49" charset="-122"/>
                  <a:ea typeface="等距更纱黑体 SC" panose="02000509000000000000" pitchFamily="49" charset="-122"/>
                  <a:cs typeface="等距更纱黑体 SC" panose="02000509000000000000" pitchFamily="49" charset="-122"/>
                </a:rPr>
                <a:t>FFFF FFFFFFFF</a:t>
              </a:r>
              <a:endParaRPr lang="zh-CN" altLang="en-US" dirty="0">
                <a:latin typeface="等距更纱黑体 SC" panose="02000509000000000000" pitchFamily="49" charset="-122"/>
                <a:ea typeface="等距更纱黑体 SC" panose="02000509000000000000" pitchFamily="49" charset="-122"/>
                <a:cs typeface="等距更纱黑体 SC" panose="02000509000000000000" pitchFamily="49" charset="-122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5B0A543-7C9D-92CF-ED4C-B4EE1B5AEFA0}"/>
                </a:ext>
              </a:extLst>
            </p:cNvPr>
            <p:cNvSpPr txBox="1"/>
            <p:nvPr/>
          </p:nvSpPr>
          <p:spPr>
            <a:xfrm>
              <a:off x="1707969" y="2130538"/>
              <a:ext cx="2377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等距更纱黑体 SC" panose="02000509000000000000" pitchFamily="49" charset="-122"/>
                  <a:ea typeface="等距更纱黑体 SC" panose="02000509000000000000" pitchFamily="49" charset="-122"/>
                  <a:cs typeface="等距更纱黑体 SC" panose="02000509000000000000" pitchFamily="49" charset="-122"/>
                </a:rPr>
                <a:t>0x</a:t>
              </a:r>
              <a:r>
                <a:rPr lang="en-US" altLang="zh-CN" dirty="0">
                  <a:solidFill>
                    <a:srgbClr val="C00000"/>
                  </a:solidFill>
                  <a:latin typeface="等距更纱黑体 SC" panose="02000509000000000000" pitchFamily="49" charset="-122"/>
                  <a:ea typeface="等距更纱黑体 SC" panose="02000509000000000000" pitchFamily="49" charset="-122"/>
                  <a:cs typeface="等距更纱黑体 SC" panose="02000509000000000000" pitchFamily="49" charset="-122"/>
                </a:rPr>
                <a:t>FFFF</a:t>
              </a:r>
              <a:r>
                <a:rPr lang="en-US" altLang="zh-CN" dirty="0">
                  <a:latin typeface="等距更纱黑体 SC" panose="02000509000000000000" pitchFamily="49" charset="-122"/>
                  <a:ea typeface="等距更纱黑体 SC" panose="02000509000000000000" pitchFamily="49" charset="-122"/>
                  <a:cs typeface="等距更纱黑体 SC" panose="02000509000000000000" pitchFamily="49" charset="-122"/>
                </a:rPr>
                <a:t>8000 00000000</a:t>
              </a:r>
              <a:endParaRPr lang="zh-CN" altLang="en-US" dirty="0">
                <a:latin typeface="等距更纱黑体 SC" panose="02000509000000000000" pitchFamily="49" charset="-122"/>
                <a:ea typeface="等距更纱黑体 SC" panose="02000509000000000000" pitchFamily="49" charset="-122"/>
                <a:cs typeface="等距更纱黑体 SC" panose="02000509000000000000" pitchFamily="49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C7E6E2F-0986-E385-FCB7-B09EA83BC8A6}"/>
                </a:ext>
              </a:extLst>
            </p:cNvPr>
            <p:cNvSpPr txBox="1"/>
            <p:nvPr/>
          </p:nvSpPr>
          <p:spPr>
            <a:xfrm>
              <a:off x="1707969" y="3699494"/>
              <a:ext cx="2377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等距更纱黑体 SC" panose="02000509000000000000" pitchFamily="49" charset="-122"/>
                  <a:ea typeface="等距更纱黑体 SC" panose="02000509000000000000" pitchFamily="49" charset="-122"/>
                  <a:cs typeface="等距更纱黑体 SC" panose="02000509000000000000" pitchFamily="49" charset="-122"/>
                </a:rPr>
                <a:t>0x</a:t>
              </a:r>
              <a:r>
                <a:rPr lang="en-US" altLang="zh-CN" dirty="0">
                  <a:solidFill>
                    <a:srgbClr val="66C2A5"/>
                  </a:solidFill>
                  <a:latin typeface="等距更纱黑体 SC" panose="02000509000000000000" pitchFamily="49" charset="-122"/>
                  <a:ea typeface="等距更纱黑体 SC" panose="02000509000000000000" pitchFamily="49" charset="-122"/>
                  <a:cs typeface="等距更纱黑体 SC" panose="02000509000000000000" pitchFamily="49" charset="-122"/>
                </a:rPr>
                <a:t>0000</a:t>
              </a:r>
              <a:r>
                <a:rPr lang="en-US" altLang="zh-CN" dirty="0">
                  <a:latin typeface="等距更纱黑体 SC" panose="02000509000000000000" pitchFamily="49" charset="-122"/>
                  <a:ea typeface="等距更纱黑体 SC" panose="02000509000000000000" pitchFamily="49" charset="-122"/>
                  <a:cs typeface="等距更纱黑体 SC" panose="02000509000000000000" pitchFamily="49" charset="-122"/>
                </a:rPr>
                <a:t>7FFF FFFFFFFF</a:t>
              </a:r>
              <a:endParaRPr lang="zh-CN" altLang="en-US" dirty="0">
                <a:latin typeface="等距更纱黑体 SC" panose="02000509000000000000" pitchFamily="49" charset="-122"/>
                <a:ea typeface="等距更纱黑体 SC" panose="02000509000000000000" pitchFamily="49" charset="-122"/>
                <a:cs typeface="等距更纱黑体 SC" panose="02000509000000000000" pitchFamily="49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3DD53313-4875-E93C-AAB1-0349BD8BD77C}"/>
                </a:ext>
              </a:extLst>
            </p:cNvPr>
            <p:cNvSpPr txBox="1"/>
            <p:nvPr/>
          </p:nvSpPr>
          <p:spPr>
            <a:xfrm>
              <a:off x="1707969" y="5386061"/>
              <a:ext cx="2377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等距更纱黑体 SC" panose="02000509000000000000" pitchFamily="49" charset="-122"/>
                  <a:ea typeface="等距更纱黑体 SC" panose="02000509000000000000" pitchFamily="49" charset="-122"/>
                  <a:cs typeface="等距更纱黑体 SC" panose="02000509000000000000" pitchFamily="49" charset="-122"/>
                </a:rPr>
                <a:t>0x</a:t>
              </a:r>
              <a:r>
                <a:rPr lang="en-US" altLang="zh-CN" dirty="0">
                  <a:solidFill>
                    <a:srgbClr val="66C2A5"/>
                  </a:solidFill>
                  <a:latin typeface="等距更纱黑体 SC" panose="02000509000000000000" pitchFamily="49" charset="-122"/>
                  <a:ea typeface="等距更纱黑体 SC" panose="02000509000000000000" pitchFamily="49" charset="-122"/>
                  <a:cs typeface="等距更纱黑体 SC" panose="02000509000000000000" pitchFamily="49" charset="-122"/>
                </a:rPr>
                <a:t>0000</a:t>
              </a:r>
              <a:r>
                <a:rPr lang="en-US" altLang="zh-CN" dirty="0">
                  <a:latin typeface="等距更纱黑体 SC" panose="02000509000000000000" pitchFamily="49" charset="-122"/>
                  <a:ea typeface="等距更纱黑体 SC" panose="02000509000000000000" pitchFamily="49" charset="-122"/>
                  <a:cs typeface="等距更纱黑体 SC" panose="02000509000000000000" pitchFamily="49" charset="-122"/>
                </a:rPr>
                <a:t>0000 00000000</a:t>
              </a:r>
              <a:endParaRPr lang="zh-CN" altLang="en-US" dirty="0">
                <a:latin typeface="等距更纱黑体 SC" panose="02000509000000000000" pitchFamily="49" charset="-122"/>
                <a:ea typeface="等距更纱黑体 SC" panose="02000509000000000000" pitchFamily="49" charset="-122"/>
                <a:cs typeface="等距更纱黑体 SC" panose="02000509000000000000" pitchFamily="49" charset="-122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A878B0D-5347-F536-7325-1C8272551E8B}"/>
                </a:ext>
              </a:extLst>
            </p:cNvPr>
            <p:cNvSpPr txBox="1"/>
            <p:nvPr/>
          </p:nvSpPr>
          <p:spPr>
            <a:xfrm>
              <a:off x="5292551" y="2911826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>
                      <a:lumMod val="65000"/>
                    </a:schemeClr>
                  </a:solidFill>
                  <a:latin typeface="等距更纱黑体 SC" panose="02000509000000000000" pitchFamily="49" charset="-122"/>
                  <a:ea typeface="等距更纱黑体 SC" panose="02000509000000000000" pitchFamily="49" charset="-122"/>
                  <a:cs typeface="等距更纱黑体 SC" panose="02000509000000000000" pitchFamily="49" charset="-122"/>
                </a:rPr>
                <a:t>非规范地址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EC6AB5C-7442-C0F4-4106-C2F5BE4338D9}"/>
                </a:ext>
              </a:extLst>
            </p:cNvPr>
            <p:cNvSpPr txBox="1"/>
            <p:nvPr/>
          </p:nvSpPr>
          <p:spPr>
            <a:xfrm>
              <a:off x="5292551" y="130338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等距更纱黑体 SC" panose="02000509000000000000" pitchFamily="49" charset="-122"/>
                  <a:ea typeface="等距更纱黑体 SC" panose="02000509000000000000" pitchFamily="49" charset="-122"/>
                  <a:cs typeface="等距更纱黑体 SC" panose="02000509000000000000" pitchFamily="49" charset="-122"/>
                </a:rPr>
                <a:t>内核空间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AE05AF3-98C3-980E-79F2-A9D7E7DDC0E7}"/>
                </a:ext>
              </a:extLst>
            </p:cNvPr>
            <p:cNvSpPr txBox="1"/>
            <p:nvPr/>
          </p:nvSpPr>
          <p:spPr>
            <a:xfrm>
              <a:off x="5317807" y="452893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等距更纱黑体 SC" panose="02000509000000000000" pitchFamily="49" charset="-122"/>
                  <a:ea typeface="等距更纱黑体 SC" panose="02000509000000000000" pitchFamily="49" charset="-122"/>
                  <a:cs typeface="等距更纱黑体 SC" panose="02000509000000000000" pitchFamily="49" charset="-122"/>
                </a:rPr>
                <a:t>用户空间</a:t>
              </a:r>
            </a:p>
          </p:txBody>
        </p:sp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708D2AFE-A779-2C8A-51E7-6F16FE5B6E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86" r="49813"/>
          <a:stretch/>
        </p:blipFill>
        <p:spPr>
          <a:xfrm>
            <a:off x="9814426" y="0"/>
            <a:ext cx="2377574" cy="6858000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0183806E-D990-0CC2-A7B9-B82EF0BC35D3}"/>
              </a:ext>
            </a:extLst>
          </p:cNvPr>
          <p:cNvSpPr txBox="1"/>
          <p:nvPr/>
        </p:nvSpPr>
        <p:spPr>
          <a:xfrm>
            <a:off x="5028806" y="1165780"/>
            <a:ext cx="4685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data = *(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*)0xFFFF8E891BDC4000;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"%c\n"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data);</a:t>
            </a:r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9C6209E-0D5C-4529-6092-64E78D43E7FF}"/>
              </a:ext>
            </a:extLst>
          </p:cNvPr>
          <p:cNvCxnSpPr>
            <a:cxnSpLocks/>
          </p:cNvCxnSpPr>
          <p:nvPr/>
        </p:nvCxnSpPr>
        <p:spPr>
          <a:xfrm flipH="1" flipV="1">
            <a:off x="3620748" y="1176145"/>
            <a:ext cx="1471952" cy="16681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981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3.7037E-6 L -0.25664 3.703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3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AA11790-5888-C92F-FF81-1C7F9645C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381" y="624226"/>
            <a:ext cx="5637238" cy="560954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53D8B05-7462-1221-237F-FC1E7C0130B6}"/>
              </a:ext>
            </a:extLst>
          </p:cNvPr>
          <p:cNvSpPr/>
          <p:nvPr/>
        </p:nvSpPr>
        <p:spPr>
          <a:xfrm>
            <a:off x="8108951" y="624227"/>
            <a:ext cx="120650" cy="53765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4570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AB8B1FB-F9B5-2B5F-0175-24DF6FE3D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350" y="656821"/>
            <a:ext cx="9131300" cy="554435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1149E7A-6208-71FC-797F-AF288D232B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350" y="656821"/>
            <a:ext cx="9131300" cy="554435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E070EEC-040C-4C25-489D-5896B31A36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350" y="656821"/>
            <a:ext cx="9131300" cy="554435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10B81BD-65A6-45C4-A0AC-BB90A836D1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350" y="656821"/>
            <a:ext cx="9131300" cy="554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58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6A63135-6E83-DFE9-E6F6-176C69912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036" y="610812"/>
            <a:ext cx="7815928" cy="441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466913"/>
      </p:ext>
    </p:extLst>
  </p:cSld>
  <p:clrMapOvr>
    <a:masterClrMapping/>
  </p:clrMapOvr>
  <p:transition spd="med">
    <p:pull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50FEF3A-4E33-EEB6-B2C4-88F4C129A610}"/>
              </a:ext>
            </a:extLst>
          </p:cNvPr>
          <p:cNvSpPr txBox="1"/>
          <p:nvPr/>
        </p:nvSpPr>
        <p:spPr>
          <a:xfrm>
            <a:off x="3753051" y="2782669"/>
            <a:ext cx="4685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data =*(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*)0xFFFF8E891BDC4000;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"%c\n"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data);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0972368"/>
      </p:ext>
    </p:extLst>
  </p:cSld>
  <p:clrMapOvr>
    <a:masterClrMapping/>
  </p:clrMapOvr>
  <p:transition spd="med">
    <p:pull dir="u"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100</Words>
  <Application>Microsoft Office PowerPoint</Application>
  <PresentationFormat>宽屏</PresentationFormat>
  <Paragraphs>17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等距更纱黑体 SC</vt:lpstr>
      <vt:lpstr>等线</vt:lpstr>
      <vt:lpstr>等线 Light</vt:lpstr>
      <vt:lpstr>新宋体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John</dc:creator>
  <cp:lastModifiedBy>John</cp:lastModifiedBy>
  <cp:revision>21</cp:revision>
  <dcterms:created xsi:type="dcterms:W3CDTF">2022-09-22T02:48:25Z</dcterms:created>
  <dcterms:modified xsi:type="dcterms:W3CDTF">2022-09-25T17:32:18Z</dcterms:modified>
</cp:coreProperties>
</file>