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91" r:id="rId10"/>
    <p:sldId id="292" r:id="rId11"/>
    <p:sldId id="266" r:id="rId12"/>
    <p:sldId id="267" r:id="rId13"/>
    <p:sldId id="268" r:id="rId14"/>
    <p:sldId id="269" r:id="rId15"/>
    <p:sldId id="270" r:id="rId16"/>
    <p:sldId id="315" r:id="rId17"/>
    <p:sldId id="272" r:id="rId18"/>
    <p:sldId id="273" r:id="rId19"/>
    <p:sldId id="274" r:id="rId20"/>
    <p:sldId id="301" r:id="rId21"/>
    <p:sldId id="302" r:id="rId22"/>
    <p:sldId id="303" r:id="rId23"/>
    <p:sldId id="304" r:id="rId24"/>
    <p:sldId id="305" r:id="rId25"/>
    <p:sldId id="308" r:id="rId26"/>
    <p:sldId id="313" r:id="rId27"/>
    <p:sldId id="307" r:id="rId28"/>
    <p:sldId id="310" r:id="rId29"/>
    <p:sldId id="312" r:id="rId30"/>
    <p:sldId id="311" r:id="rId31"/>
    <p:sldId id="275" r:id="rId32"/>
    <p:sldId id="276" r:id="rId33"/>
    <p:sldId id="277" r:id="rId34"/>
    <p:sldId id="278" r:id="rId35"/>
    <p:sldId id="279" r:id="rId36"/>
    <p:sldId id="294" r:id="rId37"/>
    <p:sldId id="295" r:id="rId38"/>
    <p:sldId id="280" r:id="rId39"/>
    <p:sldId id="281" r:id="rId40"/>
    <p:sldId id="282" r:id="rId41"/>
    <p:sldId id="297" r:id="rId42"/>
    <p:sldId id="283" r:id="rId43"/>
    <p:sldId id="298" r:id="rId44"/>
    <p:sldId id="284" r:id="rId45"/>
    <p:sldId id="299" r:id="rId46"/>
    <p:sldId id="285" r:id="rId47"/>
    <p:sldId id="300" r:id="rId48"/>
    <p:sldId id="286" r:id="rId49"/>
    <p:sldId id="316" r:id="rId50"/>
    <p:sldId id="287" r:id="rId51"/>
    <p:sldId id="317" r:id="rId52"/>
    <p:sldId id="289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2B3F40-A332-4B68-A716-6BCCFE94470F}">
  <a:tblStyle styleId="{4B2B3F40-A332-4B68-A716-6BCCFE9447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40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0775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266422" y="1037018"/>
            <a:ext cx="10466231" cy="172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Times New Roman"/>
              <a:buNone/>
            </a:pPr>
            <a:r>
              <a:rPr lang="en-US" sz="36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 Recognition Using Transfer Learning Technique</a:t>
            </a:r>
            <a:endParaRPr sz="36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524000" y="297138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Ziaul Hassan, 1607061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Golam Kaochhar, 1607100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376612" y="4841495"/>
            <a:ext cx="54387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Insanur Rahman Shuvo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Dept. of CSE, KUET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-261257" y="148779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0091EA"/>
              </a:buClr>
              <a:buSzPts val="6000"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of HNR </a:t>
            </a:r>
            <a:r>
              <a:rPr lang="en-US" sz="3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Fine Tuning</a:t>
            </a:r>
            <a:endParaRPr lang="en-US"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76823" y="14347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64266" y="2010305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3289488" y="4525890"/>
            <a:ext cx="0" cy="54701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20"/>
          <p:cNvSpPr/>
          <p:nvPr/>
        </p:nvSpPr>
        <p:spPr>
          <a:xfrm>
            <a:off x="8902834" y="1200613"/>
            <a:ext cx="2895600" cy="78043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Model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630678" y="201179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Handwritten Image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34" y="2011798"/>
            <a:ext cx="595733" cy="5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1888744" y="3887664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648696" y="4834672"/>
            <a:ext cx="771854" cy="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৩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48;p20"/>
          <p:cNvCxnSpPr/>
          <p:nvPr/>
        </p:nvCxnSpPr>
        <p:spPr>
          <a:xfrm>
            <a:off x="1021848" y="2309664"/>
            <a:ext cx="60883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53;p20"/>
          <p:cNvSpPr/>
          <p:nvPr/>
        </p:nvSpPr>
        <p:spPr>
          <a:xfrm>
            <a:off x="1888744" y="5072906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148;p20"/>
          <p:cNvCxnSpPr>
            <a:stCxn id="150" idx="3"/>
            <a:endCxn id="143" idx="1"/>
          </p:cNvCxnSpPr>
          <p:nvPr/>
        </p:nvCxnSpPr>
        <p:spPr>
          <a:xfrm flipV="1">
            <a:off x="4526278" y="2338918"/>
            <a:ext cx="837988" cy="149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48;p20"/>
          <p:cNvCxnSpPr>
            <a:stCxn id="143" idx="2"/>
            <a:endCxn id="29" idx="0"/>
          </p:cNvCxnSpPr>
          <p:nvPr/>
        </p:nvCxnSpPr>
        <p:spPr>
          <a:xfrm>
            <a:off x="6812066" y="2667531"/>
            <a:ext cx="23612" cy="124839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48;p20"/>
          <p:cNvCxnSpPr/>
          <p:nvPr/>
        </p:nvCxnSpPr>
        <p:spPr>
          <a:xfrm flipH="1">
            <a:off x="4805034" y="4260859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148;p20"/>
          <p:cNvCxnSpPr>
            <a:stCxn id="27" idx="3"/>
          </p:cNvCxnSpPr>
          <p:nvPr/>
        </p:nvCxnSpPr>
        <p:spPr>
          <a:xfrm>
            <a:off x="4784344" y="5401519"/>
            <a:ext cx="827679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179;p21"/>
          <p:cNvSpPr/>
          <p:nvPr/>
        </p:nvSpPr>
        <p:spPr>
          <a:xfrm>
            <a:off x="3748623" y="5943600"/>
            <a:ext cx="4572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04: Basic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HNR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fine tuning</a:t>
            </a:r>
            <a:endParaRPr dirty="0"/>
          </a:p>
        </p:txBody>
      </p:sp>
      <p:cxnSp>
        <p:nvCxnSpPr>
          <p:cNvPr id="18" name="Google Shape;148;p20"/>
          <p:cNvCxnSpPr>
            <a:endCxn id="21" idx="0"/>
          </p:cNvCxnSpPr>
          <p:nvPr/>
        </p:nvCxnSpPr>
        <p:spPr>
          <a:xfrm>
            <a:off x="10350634" y="1981051"/>
            <a:ext cx="0" cy="49679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53;p20"/>
          <p:cNvSpPr/>
          <p:nvPr/>
        </p:nvSpPr>
        <p:spPr>
          <a:xfrm>
            <a:off x="8902834" y="247784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Freeze The Preceding Layers</a:t>
            </a:r>
          </a:p>
        </p:txBody>
      </p:sp>
      <p:cxnSp>
        <p:nvCxnSpPr>
          <p:cNvPr id="22" name="Google Shape;148;p20"/>
          <p:cNvCxnSpPr>
            <a:endCxn id="23" idx="0"/>
          </p:cNvCxnSpPr>
          <p:nvPr/>
        </p:nvCxnSpPr>
        <p:spPr>
          <a:xfrm>
            <a:off x="10350634" y="3143215"/>
            <a:ext cx="0" cy="560105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153;p20"/>
          <p:cNvSpPr/>
          <p:nvPr/>
        </p:nvSpPr>
        <p:spPr>
          <a:xfrm>
            <a:off x="8902834" y="3703320"/>
            <a:ext cx="2895600" cy="111507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Subsequent Layers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Including Some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Preceding Convolve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148;p20"/>
          <p:cNvCxnSpPr/>
          <p:nvPr/>
        </p:nvCxnSpPr>
        <p:spPr>
          <a:xfrm flipH="1">
            <a:off x="8259866" y="4282188"/>
            <a:ext cx="64296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53;p20"/>
          <p:cNvSpPr/>
          <p:nvPr/>
        </p:nvSpPr>
        <p:spPr>
          <a:xfrm>
            <a:off x="5387878" y="391592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Model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62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of this Study</a:t>
            </a:r>
            <a:endParaRPr dirty="0"/>
          </a:p>
        </p:txBody>
      </p:sp>
      <p:sp>
        <p:nvSpPr>
          <p:cNvPr id="235" name="Google Shape;235;p24"/>
          <p:cNvSpPr txBox="1"/>
          <p:nvPr/>
        </p:nvSpPr>
        <p:spPr>
          <a:xfrm>
            <a:off x="738187" y="1425575"/>
            <a:ext cx="1113613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 techniques for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 of different languages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 a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 of the proposed system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other prominent works on HNR.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5176" y="219456"/>
            <a:ext cx="3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/>
        </p:nvSpPr>
        <p:spPr>
          <a:xfrm>
            <a:off x="87683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38187" y="14255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2" name="Google Shape;242;p25"/>
          <p:cNvGraphicFramePr/>
          <p:nvPr>
            <p:extLst>
              <p:ext uri="{D42A27DB-BD31-4B8C-83A1-F6EECF244321}">
                <p14:modId xmlns:p14="http://schemas.microsoft.com/office/powerpoint/2010/main" val="1162258322"/>
              </p:ext>
            </p:extLst>
          </p:nvPr>
        </p:nvGraphicFramePr>
        <p:xfrm>
          <a:off x="1813059" y="1105969"/>
          <a:ext cx="8232475" cy="4585233"/>
        </p:xfrm>
        <a:graphic>
          <a:graphicData uri="http://schemas.openxmlformats.org/drawingml/2006/table">
            <a:tbl>
              <a:tblPr firstRow="1" bandRow="1">
                <a:noFill/>
                <a:tableStyleId>{4B2B3F40-A332-4B68-A716-6BCCFE94470F}</a:tableStyleId>
              </a:tblPr>
              <a:tblGrid>
                <a:gridCol w="3248350"/>
                <a:gridCol w="4984125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Ref. [Author, Year]</a:t>
                      </a:r>
                      <a:endParaRPr sz="1400" b="0" i="0" u="none" strike="noStrike" cap="none" dirty="0">
                        <a:solidFill>
                          <a:srgbClr val="97979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Basu et al., 2005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 with Dempster-Shafter techniques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 et al., 2006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decision tree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Wen et al., 2007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 (SVM)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Akhand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al., 2016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Shopon et al., 2016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Auto-encoder (AE) with CNN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Guha et al., 2019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 perceptron (MLP)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Mahtab et al., 2016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Stacked Auto-encoder (SAE)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Akhand et al., 2018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Mahtab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al., 2019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Long Short Term Memory (DLSTM)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  <a:tr h="42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Shuvo</a:t>
                      </a:r>
                      <a:r>
                        <a:rPr lang="en-US" sz="16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et al., 2019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Auto-Encoder</a:t>
                      </a: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(CAE) with CNN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85100" marR="85100" marT="42550" marB="42550" anchor="ctr"/>
                </a:tc>
              </a:tr>
            </a:tbl>
          </a:graphicData>
        </a:graphic>
      </p:graphicFrame>
      <p:sp>
        <p:nvSpPr>
          <p:cNvPr id="243" name="Google Shape;243;p25"/>
          <p:cNvSpPr/>
          <p:nvPr/>
        </p:nvSpPr>
        <p:spPr>
          <a:xfrm>
            <a:off x="10097038" y="4005072"/>
            <a:ext cx="45719" cy="1674511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0318738" y="4519161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Dept. of </a:t>
            </a:r>
            <a:endParaRPr sz="18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CSE, KUET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0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the Study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738187" y="14255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 system based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 tuning (FT), without fine tuning, normal as well as rotational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(±10</a:t>
            </a:r>
            <a:r>
              <a:rPr lang="en-US" sz="2400" baseline="30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±20</a:t>
            </a:r>
            <a:r>
              <a:rPr lang="en-US" sz="2400" baseline="30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on the dataset and batch size (BS)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discover the most accurate HNR system.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Bengali and </a:t>
            </a:r>
            <a:r>
              <a:rPr lang="en-US" sz="2400" dirty="0" err="1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the models to see how well the pattern recognition and feature extraction work.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-113873" y="2237396"/>
            <a:ext cx="11991975" cy="88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4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44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3452145" y="3125338"/>
            <a:ext cx="5161093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Structure of the Proposed HNR System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000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</a:p>
          <a:p>
            <a:pPr marL="285750" indent="-285750">
              <a:buClr>
                <a:srgbClr val="1F3864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000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Pre-Trained Model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Transfer Learning Technique</a:t>
            </a:r>
            <a:endParaRPr sz="20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5176" y="219456"/>
            <a:ext cx="41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Methodology: Basic Structure of the Proposed HNR System</a:t>
            </a:r>
            <a:endParaRPr sz="2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738187" y="14255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034626" y="5341986"/>
            <a:ext cx="9922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Figure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Structure of the Handwritten numeral recognition using transfer learning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4" name="Google Shape;264;p28"/>
          <p:cNvGrpSpPr/>
          <p:nvPr/>
        </p:nvGrpSpPr>
        <p:grpSpPr>
          <a:xfrm>
            <a:off x="2027882" y="3523809"/>
            <a:ext cx="8121916" cy="1459585"/>
            <a:chOff x="988548" y="2175567"/>
            <a:chExt cx="8201313" cy="1459585"/>
          </a:xfrm>
        </p:grpSpPr>
        <p:sp>
          <p:nvSpPr>
            <p:cNvPr id="265" name="Google Shape;265;p28"/>
            <p:cNvSpPr/>
            <p:nvPr/>
          </p:nvSpPr>
          <p:spPr>
            <a:xfrm>
              <a:off x="5999167" y="2906152"/>
              <a:ext cx="1039365" cy="3068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Prediction</a:t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988548" y="2681045"/>
              <a:ext cx="1124183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Bangla Handwritten numeral image</a:t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278659" y="2175567"/>
              <a:ext cx="19019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660178" y="2805788"/>
              <a:ext cx="10365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Class</a:t>
              </a:r>
              <a:endParaRPr/>
            </a:p>
          </p:txBody>
        </p:sp>
        <p:cxnSp>
          <p:nvCxnSpPr>
            <p:cNvPr id="269" name="Google Shape;269;p28"/>
            <p:cNvCxnSpPr/>
            <p:nvPr/>
          </p:nvCxnSpPr>
          <p:spPr>
            <a:xfrm>
              <a:off x="7180631" y="3059553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70" name="Google Shape;270;p28"/>
            <p:cNvSpPr/>
            <p:nvPr/>
          </p:nvSpPr>
          <p:spPr>
            <a:xfrm>
              <a:off x="2126324" y="2624003"/>
              <a:ext cx="833901" cy="89161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802551" y="2745406"/>
              <a:ext cx="1213243" cy="77020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Target Model</a:t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8492602" y="2624003"/>
              <a:ext cx="697259" cy="89161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09280" y="2681045"/>
              <a:ext cx="678120" cy="77752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Google Shape;274;p28"/>
            <p:cNvCxnSpPr/>
            <p:nvPr/>
          </p:nvCxnSpPr>
          <p:spPr>
            <a:xfrm>
              <a:off x="3047810" y="3072432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5" name="Google Shape;275;p28"/>
            <p:cNvCxnSpPr/>
            <p:nvPr/>
          </p:nvCxnSpPr>
          <p:spPr>
            <a:xfrm>
              <a:off x="5143703" y="3063667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76" name="Google Shape;276;p28"/>
          <p:cNvGrpSpPr/>
          <p:nvPr/>
        </p:nvGrpSpPr>
        <p:grpSpPr>
          <a:xfrm>
            <a:off x="1955183" y="1421792"/>
            <a:ext cx="8121916" cy="1459585"/>
            <a:chOff x="988548" y="2175567"/>
            <a:chExt cx="8201313" cy="1459585"/>
          </a:xfrm>
        </p:grpSpPr>
        <p:sp>
          <p:nvSpPr>
            <p:cNvPr id="277" name="Google Shape;277;p28"/>
            <p:cNvSpPr/>
            <p:nvPr/>
          </p:nvSpPr>
          <p:spPr>
            <a:xfrm>
              <a:off x="5999167" y="2906152"/>
              <a:ext cx="1039365" cy="3068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Prediction</a:t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988548" y="2681045"/>
              <a:ext cx="1124183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English Handwritten numeral image</a:t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278659" y="2175567"/>
              <a:ext cx="19019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7660178" y="2805788"/>
              <a:ext cx="10365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Class</a:t>
              </a:r>
              <a:endParaRPr/>
            </a:p>
          </p:txBody>
        </p:sp>
        <p:cxnSp>
          <p:nvCxnSpPr>
            <p:cNvPr id="281" name="Google Shape;281;p28"/>
            <p:cNvCxnSpPr/>
            <p:nvPr/>
          </p:nvCxnSpPr>
          <p:spPr>
            <a:xfrm>
              <a:off x="7180631" y="3059553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2" name="Google Shape;282;p28"/>
            <p:cNvSpPr/>
            <p:nvPr/>
          </p:nvSpPr>
          <p:spPr>
            <a:xfrm>
              <a:off x="2126324" y="2624003"/>
              <a:ext cx="833901" cy="89161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802551" y="2615652"/>
              <a:ext cx="1213243" cy="7701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Model</a:t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8492602" y="2624003"/>
              <a:ext cx="697259" cy="89161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p28"/>
            <p:cNvCxnSpPr/>
            <p:nvPr/>
          </p:nvCxnSpPr>
          <p:spPr>
            <a:xfrm>
              <a:off x="3047810" y="3072432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6" name="Google Shape;286;p28"/>
            <p:cNvCxnSpPr/>
            <p:nvPr/>
          </p:nvCxnSpPr>
          <p:spPr>
            <a:xfrm>
              <a:off x="5143703" y="3063667"/>
              <a:ext cx="72755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pic>
        <p:nvPicPr>
          <p:cNvPr id="287" name="Google Shape;28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1020" y="1951836"/>
            <a:ext cx="721259" cy="72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 flipH="1">
            <a:off x="9257130" y="1654719"/>
            <a:ext cx="105399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5348748" y="2881376"/>
            <a:ext cx="0" cy="109728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0" name="Google Shape;290;p28"/>
          <p:cNvSpPr txBox="1"/>
          <p:nvPr/>
        </p:nvSpPr>
        <p:spPr>
          <a:xfrm>
            <a:off x="5347052" y="2992187"/>
            <a:ext cx="16515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source model weights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86353" y="3897450"/>
            <a:ext cx="1036380" cy="10363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b="1" dirty="0"/>
              <a:t>Basic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800" b="1" dirty="0"/>
              <a:t> of the Overall Systems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518731" y="23855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034626" y="5341986"/>
            <a:ext cx="9922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06 : An illustration of how all the systems have been categorized</a:t>
            </a:r>
          </a:p>
        </p:txBody>
      </p:sp>
      <p:pic>
        <p:nvPicPr>
          <p:cNvPr id="33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1396" y="1143000"/>
            <a:ext cx="8915401" cy="395020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0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Methodology: Development of Classifier</a:t>
            </a:r>
            <a:endParaRPr sz="40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/>
        </p:nvSpPr>
        <p:spPr>
          <a:xfrm>
            <a:off x="0" y="33401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as Classifier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712464" y="1262043"/>
            <a:ext cx="11279511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320" marR="0" lvl="0" indent="-1920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CNN structure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an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subsequent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convolution-pooling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(s), one or more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 layer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(s) and an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layer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223067" y="5408204"/>
            <a:ext cx="107796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07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Convolutional Neural Network (CNN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28275" y="2242184"/>
            <a:ext cx="7699248" cy="2878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5176" y="219456"/>
            <a:ext cx="41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Methodology: Development of </a:t>
            </a:r>
            <a:r>
              <a:rPr lang="en-US" sz="40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</a:t>
            </a:r>
            <a:r>
              <a:rPr lang="en-US" sz="40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40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</a:t>
            </a: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5176" y="219456"/>
            <a:ext cx="3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56862"/>
              <a:buFont typeface="Times New Roman"/>
              <a:buNone/>
            </a:pPr>
            <a:r>
              <a:rPr lang="en-US" sz="4500" b="1" i="0" u="none" strike="noStrike" cap="none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lang="en-US" sz="6000" b="1" i="0" u="none" strike="noStrike" cap="none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i="0" u="none" strike="noStrike" cap="none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738187" y="1197735"/>
            <a:ext cx="10515600" cy="549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Handwritten Numeral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(HNR) </a:t>
            </a:r>
          </a:p>
          <a:p>
            <a:pPr marL="228600" lvl="0" indent="-22860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HNR</a:t>
            </a:r>
            <a:endParaRPr dirty="0" smtClean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this Study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dirty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</a:t>
            </a:r>
            <a:endParaRPr dirty="0"/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3240" y="5768941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08: Pre-trained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structure with vgg16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24" y="1140552"/>
            <a:ext cx="9697595" cy="13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89" y="3951649"/>
            <a:ext cx="4843526" cy="13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15" y="3975049"/>
            <a:ext cx="3978084" cy="135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24593" y="2586828"/>
            <a:ext cx="4843526" cy="27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4142" y="2870292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layer for making pre-trained model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24593" y="3799932"/>
            <a:ext cx="4843526" cy="27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26086" y="2600544"/>
            <a:ext cx="9144" cy="122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8480" y="3258360"/>
            <a:ext cx="3372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this layer on top of previous layer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284525" y="3772500"/>
            <a:ext cx="2609089" cy="27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5041" y="186445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5176" y="219456"/>
            <a:ext cx="3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7787"/>
              </p:ext>
            </p:extLst>
          </p:nvPr>
        </p:nvGraphicFramePr>
        <p:xfrm>
          <a:off x="2589969" y="1326691"/>
          <a:ext cx="7010917" cy="4979097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4615988"/>
                <a:gridCol w="2394929"/>
              </a:tblGrid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Layer(Type)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Output shape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input_1 (Input Layer)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(32, 32, 1)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zero_padding2d( Zero Padding 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(38, 38, 1)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block1_conv1 (Conv2D)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(38, 38, 64)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block1_conv2 (Conv2D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(38, 38, 64)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block1_pool (MaxPooling2D)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(19, 19, 64)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block2_conv1 (Conv2D)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(19, 19, 128)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block2_conv2 (Conv2D)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(19, 19, 128)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block2_pool (MaxPooling2D)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(9, 9, 128)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…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block4_conv1 (Conv2D)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(4, 4, 512)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block4_conv2 (Conv2D)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(4, 4, 512)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474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block4_conv3 (Conv2D)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(4, 4, 512)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474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block4_pool (MaxPooling2D)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(2, 2, 512)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474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flatten (Flatten)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(2048)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fc1 (Dense)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(2048)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fc2 (Dense)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(1024)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  <a:tr h="2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predictions (Dense)</a:t>
                      </a:r>
                      <a:endParaRPr lang="en-US" sz="8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(10)</a:t>
                      </a:r>
                      <a:endParaRPr lang="en-US" sz="8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51802" marR="51802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80551" y="867386"/>
            <a:ext cx="523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01: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summary of pre-trained model vgg16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5" y="190318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C:\Users\HP\AppData\Local\Microsoft\Windows\INetCache\Content.Word\vgg1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789504"/>
            <a:ext cx="7799832" cy="4331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855951" y="5291473"/>
            <a:ext cx="502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structure with vgg19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199" y="186444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79799"/>
              </p:ext>
            </p:extLst>
          </p:nvPr>
        </p:nvGraphicFramePr>
        <p:xfrm>
          <a:off x="2276855" y="1473973"/>
          <a:ext cx="7168896" cy="4864606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4803160"/>
                <a:gridCol w="2365736"/>
              </a:tblGrid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Layer(Type)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Output shape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input_1 (Input Layer)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(32, 32, 1)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463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zero_padding2d (Zero Padding 2D)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(38, 38, 1)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block1_conv1 (Conv2D)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(38, 38, 64)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block1_conv2 (Conv2D)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(38, 38, 64)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block1_pool (MaxPooling2D)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(19, 19, 64)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block3_conv3 (Conv2D)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(9, 9, 256)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block3_pool (MaxPooling2D)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(4, 4, 256)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block4_conv1 (Conv2D)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(4, 4, 512)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block4_conv2 (Conv2D)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(4, 4, 512)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block4_conv3 (Conv2D)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(4, 4, 512)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block4_conv4 (Conv2D)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(4, 4, 512)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block4_pool (MaxPooling2D)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(2, 2, 512)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dropout (Dropout)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(2, 2, 512)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flatten (Flatten)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(2048)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dropout_1 (Dropout)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(2048)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fc1 (Dense)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(2048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fc2 (Dense)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(1024)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31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>
                          <a:effectLst/>
                        </a:rPr>
                        <a:t>predictions (Dense)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74750" algn="l"/>
                        </a:tabLst>
                      </a:pPr>
                      <a:r>
                        <a:rPr lang="en-US" sz="1200" dirty="0">
                          <a:effectLst/>
                        </a:rPr>
                        <a:t>(10)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51695" y="955885"/>
            <a:ext cx="5288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summary of pre-trained model vgg19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198" y="186444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0" y="868680"/>
            <a:ext cx="6945950" cy="41986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10957" y="5372605"/>
            <a:ext cx="4370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10: </a:t>
            </a:r>
            <a:r>
              <a:rPr lang="en-US" dirty="0"/>
              <a:t>Pre-trained model structure with resnet50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199" y="186444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89760"/>
              </p:ext>
            </p:extLst>
          </p:nvPr>
        </p:nvGraphicFramePr>
        <p:xfrm>
          <a:off x="3137343" y="1792226"/>
          <a:ext cx="6117337" cy="4133089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532939"/>
                <a:gridCol w="1534540"/>
                <a:gridCol w="1539345"/>
                <a:gridCol w="1510513"/>
              </a:tblGrid>
              <a:tr h="217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output 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50-layer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layer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112x112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7x7, 64, stride 2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3x3 </a:t>
                      </a:r>
                      <a:r>
                        <a:rPr lang="en-US" sz="1200" dirty="0" err="1">
                          <a:effectLst/>
                        </a:rPr>
                        <a:t>maxpool</a:t>
                      </a:r>
                      <a:r>
                        <a:rPr lang="en-US" sz="1200" dirty="0">
                          <a:effectLst/>
                        </a:rPr>
                        <a:t>, stride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conv2_x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56x56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64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3x3, 64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1x1, 256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3x3 = 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conv3_x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28x28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128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3x3, 128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1x1, 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4x3 = 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conv4_x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14x14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256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3x3, 256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1x1, 1024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6x3 = 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conv5_x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7x7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1x1, 512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3x3, 512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1x1, 2048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3x3 = 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652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1x1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pool,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1000-d, fc, softmax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74304" y="1082112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structure of resnet50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5351" y="186444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Pre Trained Model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0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Methodology: Development of </a:t>
            </a:r>
            <a:r>
              <a:rPr lang="en-US" sz="40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7563" y="6079849"/>
            <a:ext cx="791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structure for vgg16, with and without fine tuning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68" y="767934"/>
            <a:ext cx="9336088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71" y="3351825"/>
            <a:ext cx="43815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72" y="3351825"/>
            <a:ext cx="36385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751456" y="2259740"/>
            <a:ext cx="3099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87320" y="3247292"/>
            <a:ext cx="3099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9208" y="2262788"/>
            <a:ext cx="0" cy="984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95428" y="2259740"/>
            <a:ext cx="3642044" cy="3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5213" y="2384369"/>
            <a:ext cx="213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these layers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1022" y="2347793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these layers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8936" y="261026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weights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2976" y="4841396"/>
            <a:ext cx="271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train these layers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87320" y="4753004"/>
            <a:ext cx="30998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2908" y="5010673"/>
            <a:ext cx="285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only train these layers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37656" y="4841396"/>
            <a:ext cx="24048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8367" y="5533206"/>
            <a:ext cx="312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fine tuning train these layers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6208" y="5463188"/>
            <a:ext cx="4846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73866" y="190008"/>
            <a:ext cx="7244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endParaRPr lang="en-US" sz="2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34" name="Picture 2" descr="vgg19_t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50" y="1149965"/>
            <a:ext cx="8460123" cy="42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70047" y="5632219"/>
            <a:ext cx="705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structure vgg19, with and without fine tuning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3866" y="190008"/>
            <a:ext cx="7244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endParaRPr lang="en-US" sz="2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19" y="1170432"/>
            <a:ext cx="7726680" cy="32588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0019" y="4484126"/>
            <a:ext cx="749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structure resnet50, with and without fine tuning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3865" y="178848"/>
            <a:ext cx="7244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endParaRPr lang="en-US" sz="2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Handwritten Numeral Recognition (HNR)</a:t>
            </a:r>
            <a:endParaRPr sz="4000" b="1" i="0" u="none" strike="noStrike" cap="none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endParaRPr sz="40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07568"/>
              </p:ext>
            </p:extLst>
          </p:nvPr>
        </p:nvGraphicFramePr>
        <p:xfrm>
          <a:off x="2630974" y="4233164"/>
          <a:ext cx="7187183" cy="1602860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2394049"/>
                <a:gridCol w="2396567"/>
                <a:gridCol w="2396567"/>
              </a:tblGrid>
              <a:tr h="400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 of Parameter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Without fine tuning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 fine tuning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400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12,829,130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16,902,602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400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Trainable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10,499,082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16,635,914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4007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Non-trainable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2,330,048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266,688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2298"/>
              </p:ext>
            </p:extLst>
          </p:nvPr>
        </p:nvGraphicFramePr>
        <p:xfrm>
          <a:off x="2632036" y="1538345"/>
          <a:ext cx="7150608" cy="1572768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2383536"/>
                <a:gridCol w="2383536"/>
                <a:gridCol w="2383536"/>
              </a:tblGrid>
              <a:tr h="376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Type of Parameter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Without fine tuning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 fine tuning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9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13,949,642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13,949,642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931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Trainable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6,304,778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13,832,586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410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Non-trainable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7,644,864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117,056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30974" y="3751827"/>
            <a:ext cx="7000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 with transfer learning approaches for vgg19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9386" y="959449"/>
            <a:ext cx="7163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04: Training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with Transfer Learning Approaches for vgg16</a:t>
            </a:r>
          </a:p>
        </p:txBody>
      </p:sp>
      <p:sp>
        <p:nvSpPr>
          <p:cNvPr id="7" name="Oval 6"/>
          <p:cNvSpPr/>
          <p:nvPr/>
        </p:nvSpPr>
        <p:spPr>
          <a:xfrm>
            <a:off x="5754688" y="2766060"/>
            <a:ext cx="911032" cy="267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3866" y="190008"/>
            <a:ext cx="7244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sz="2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Technique</a:t>
            </a:r>
            <a:endParaRPr lang="en-US" sz="2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/>
        </p:nvSpPr>
        <p:spPr>
          <a:xfrm>
            <a:off x="96994" y="2064694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51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endParaRPr sz="51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3591440" y="2969329"/>
            <a:ext cx="441223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Pre-trained Dataset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 Dataset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</a:t>
            </a:r>
            <a:endParaRPr sz="18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/>
        </p:nvSpPr>
        <p:spPr>
          <a:xfrm>
            <a:off x="619433" y="323850"/>
            <a:ext cx="11111286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Pre-trained Dataset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990783" y="1030557"/>
            <a:ext cx="10277578" cy="77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handwritten numeral images MNIST dataset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subset of a larger set available from NIST. </a:t>
            </a:r>
            <a:endParaRPr dirty="0"/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2645416" y="6223211"/>
            <a:ext cx="7586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English handwritten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numerals from MNIST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[8].</a:t>
            </a:r>
            <a:endParaRPr dirty="0"/>
          </a:p>
        </p:txBody>
      </p:sp>
      <p:pic>
        <p:nvPicPr>
          <p:cNvPr id="6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76272" y="2177732"/>
            <a:ext cx="8055864" cy="3738436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/>
        </p:nvSpPr>
        <p:spPr>
          <a:xfrm>
            <a:off x="0" y="313690"/>
            <a:ext cx="119919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Pre-trained Dataset Info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990783" y="1425677"/>
            <a:ext cx="10277578" cy="462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handwritten numeral images MNIST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subset of a larger set available from NIST. 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MNIST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Stands for the Modified National Institute of Standards and Technology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set of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60,000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examples and a test set of about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10,000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examples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digits have been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size-normalized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centered in a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fixed-size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having square shape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28x28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pixel </a:t>
            </a:r>
            <a:r>
              <a:rPr lang="en-US" sz="2400" dirty="0" err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handwritten single digits between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and 9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/>
        </p:nvSpPr>
        <p:spPr>
          <a:xfrm>
            <a:off x="0" y="323850"/>
            <a:ext cx="119919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Benchmark Dataset</a:t>
            </a: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990783" y="1030557"/>
            <a:ext cx="10277578" cy="77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Bengali handwritten numeral images dataset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preserved by Computer Vision and Pattern Recognition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(CVPR)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of Indian Statistical Institute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(ISI)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2002536" y="6223211"/>
            <a:ext cx="8177784" cy="39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15: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of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Bengali handwritten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numerals from the CVRP, ISI dataset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[9]</a:t>
            </a:r>
            <a:endParaRPr dirty="0"/>
          </a:p>
        </p:txBody>
      </p:sp>
      <p:pic>
        <p:nvPicPr>
          <p:cNvPr id="354" name="Google Shape;354;p36" descr="C:\Users\Dell\Desktop\hn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212" y="1979976"/>
            <a:ext cx="3916721" cy="42225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0" y="323850"/>
            <a:ext cx="119919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Experimental Setup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977904" y="1257300"/>
            <a:ext cx="10844902" cy="453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202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input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 images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is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32x32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20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considered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angles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training data augmentation are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±10° and ± 20°.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20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(BS)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and 64.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20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images: 18000 (=1800×10)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images: 4000 (=400×10).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/>
        </p:nvSpPr>
        <p:spPr>
          <a:xfrm>
            <a:off x="0" y="323850"/>
            <a:ext cx="119919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Benchmark Dataset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990783" y="1030557"/>
            <a:ext cx="10277578" cy="77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 err="1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handwritten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 images dataset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preserved by Computer Vision and Pattern Recognition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(CVPR)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of Indian Statistical Institute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(ISI)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2145079" y="6223211"/>
            <a:ext cx="8279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of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handwritten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numerals from the CVRP, ISI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[9].</a:t>
            </a:r>
            <a:endParaRPr dirty="0"/>
          </a:p>
        </p:txBody>
      </p:sp>
      <p:pic>
        <p:nvPicPr>
          <p:cNvPr id="6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69636" y="2212848"/>
            <a:ext cx="7991856" cy="3639312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0" y="323850"/>
            <a:ext cx="119919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Experimental Setup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977904" y="1257300"/>
            <a:ext cx="10844902" cy="453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202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input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 images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is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32x32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20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considered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angles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training data augmentation are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±10° and ± 20°.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2024" algn="just">
              <a:spcBef>
                <a:spcPts val="100"/>
              </a:spcBef>
              <a:buClr>
                <a:srgbClr val="7030A0"/>
              </a:buClr>
              <a:buSzPts val="2400"/>
              <a:buFont typeface="Georgia"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 (BS)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and 64.</a:t>
            </a:r>
            <a:endParaRPr lang="en-US" sz="2400"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920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of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images: 18000 (=1800×10)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images: 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3750(=375×10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39624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/>
        </p:nvSpPr>
        <p:spPr>
          <a:xfrm>
            <a:off x="0" y="323850"/>
            <a:ext cx="11991975" cy="75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Experimental Results and Analysis </a:t>
            </a: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Calibri"/>
              <a:buNone/>
            </a:pP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828318" y="5071363"/>
            <a:ext cx="10335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HNRUTL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Bengali CVPR, ISI dataset.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3179679" y="4559539"/>
            <a:ext cx="1141659" cy="38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BS=32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8504350" y="4546779"/>
            <a:ext cx="1154483" cy="41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BS=64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306382" y="5475658"/>
            <a:ext cx="1207563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Char char="•"/>
            </a:pPr>
            <a:endParaRPr dirty="0"/>
          </a:p>
        </p:txBody>
      </p:sp>
      <p:pic>
        <p:nvPicPr>
          <p:cNvPr id="10" name="image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1067" y="1152144"/>
            <a:ext cx="4921949" cy="3081528"/>
          </a:xfrm>
          <a:prstGeom prst="rect">
            <a:avLst/>
          </a:prstGeom>
          <a:ln/>
        </p:spPr>
      </p:pic>
      <p:pic>
        <p:nvPicPr>
          <p:cNvPr id="11" name="image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96000" y="1081825"/>
            <a:ext cx="5059680" cy="307869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11695176" y="219456"/>
            <a:ext cx="3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" name="Google Shape;384;p39"/>
          <p:cNvSpPr/>
          <p:nvPr/>
        </p:nvSpPr>
        <p:spPr>
          <a:xfrm>
            <a:off x="486406" y="5707085"/>
            <a:ext cx="113381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7030A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weights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 training time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high accuracy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83338" y="1356004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47918" y="1356004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/>
        </p:nvSpPr>
        <p:spPr>
          <a:xfrm>
            <a:off x="0" y="323850"/>
            <a:ext cx="11991975" cy="75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3131003" y="4439045"/>
            <a:ext cx="1141659" cy="41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BS=32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8696039" y="4439045"/>
            <a:ext cx="1154483" cy="41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BS=64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486406" y="5707085"/>
            <a:ext cx="113381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augmentation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angle of ±10° or ±20°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augmentation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42923" y="1216151"/>
            <a:ext cx="4819549" cy="3044953"/>
          </a:xfrm>
          <a:prstGeom prst="rect">
            <a:avLst/>
          </a:prstGeom>
          <a:ln/>
        </p:spPr>
      </p:pic>
      <p:pic>
        <p:nvPicPr>
          <p:cNvPr id="11" name="Picture 10" descr="https://lh3.googleusercontent.com/nXgOPpUG32rahHI-FYVZ-8waV-rpM3385kAdH6mm1nYX7YRx7erW3d3PJJuRy9Y_3Zx4HjX5OhCIbl7Q2-oXf43qvQ3_opvv0MSJAmlp2GwOp0_diZM0QjNsQT10vaSZ2djbSu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24" y="1053339"/>
            <a:ext cx="4919780" cy="33857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66;p38"/>
          <p:cNvSpPr txBox="1"/>
          <p:nvPr/>
        </p:nvSpPr>
        <p:spPr>
          <a:xfrm>
            <a:off x="828318" y="5071363"/>
            <a:ext cx="103353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HNRUTL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CVPR, ISI dataset.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42701" y="1444453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10443" y="1444453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291594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r>
              <a:rPr lang="en-US" sz="3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87500"/>
              <a:buFont typeface="Times New Roman"/>
              <a:buNone/>
            </a:pPr>
            <a:r>
              <a:rPr lang="en-US" sz="12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 Recognition (HNR) and its importance</a:t>
            </a:r>
            <a:endParaRPr sz="12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92733" y="3161994"/>
            <a:ext cx="10837985" cy="151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 is a process which considers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of handwritten numerals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images into different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 classes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in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 cheques, postal codes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 many other daily uses.</a:t>
            </a:r>
            <a:endParaRPr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ICT age,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recognition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handwritten numerals becomes an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research topic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3170253" y="1232308"/>
            <a:ext cx="4478608" cy="1746209"/>
            <a:chOff x="6317696" y="1408870"/>
            <a:chExt cx="4478608" cy="1746209"/>
          </a:xfrm>
        </p:grpSpPr>
        <p:pic>
          <p:nvPicPr>
            <p:cNvPr id="111" name="Google Shape;11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80740" y="2106322"/>
              <a:ext cx="1048757" cy="10487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7"/>
            <p:cNvSpPr txBox="1"/>
            <p:nvPr/>
          </p:nvSpPr>
          <p:spPr>
            <a:xfrm>
              <a:off x="6317696" y="1408870"/>
              <a:ext cx="19415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Handwritten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" name="Google Shape;113;p17"/>
            <p:cNvCxnSpPr/>
            <p:nvPr/>
          </p:nvCxnSpPr>
          <p:spPr>
            <a:xfrm>
              <a:off x="7827184" y="2630700"/>
              <a:ext cx="438043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" name="Google Shape;114;p17"/>
            <p:cNvSpPr/>
            <p:nvPr/>
          </p:nvSpPr>
          <p:spPr>
            <a:xfrm>
              <a:off x="10114872" y="2274441"/>
              <a:ext cx="65241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৩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10085853" y="1796338"/>
              <a:ext cx="7104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Label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8326963" y="2257599"/>
              <a:ext cx="13708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Recognition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8354332" y="2266512"/>
              <a:ext cx="1266877" cy="646331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17"/>
            <p:cNvCxnSpPr/>
            <p:nvPr/>
          </p:nvCxnSpPr>
          <p:spPr>
            <a:xfrm>
              <a:off x="9677522" y="2627737"/>
              <a:ext cx="438043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" name="TextBox 12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/>
        </p:nvSpPr>
        <p:spPr>
          <a:xfrm>
            <a:off x="0" y="169304"/>
            <a:ext cx="11991975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Calibri"/>
              <a:buNone/>
            </a:pP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5863"/>
              </p:ext>
            </p:extLst>
          </p:nvPr>
        </p:nvGraphicFramePr>
        <p:xfrm>
          <a:off x="1381855" y="1759576"/>
          <a:ext cx="9453785" cy="1336176"/>
        </p:xfrm>
        <a:graphic>
          <a:graphicData uri="http://schemas.openxmlformats.org/drawingml/2006/table">
            <a:tbl>
              <a:tblPr bandRow="1">
                <a:tableStyleId>{4B2B3F40-A332-4B68-A716-6BCCFE94470F}</a:tableStyleId>
              </a:tblPr>
              <a:tblGrid>
                <a:gridCol w="1754537"/>
                <a:gridCol w="1719072"/>
                <a:gridCol w="1408176"/>
                <a:gridCol w="1152144"/>
                <a:gridCol w="1126367"/>
                <a:gridCol w="1168777"/>
                <a:gridCol w="1124712"/>
              </a:tblGrid>
              <a:tr h="5120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20(%)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2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20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6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53991" y="1287423"/>
            <a:ext cx="708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accuracies for CVPR Bengali dataset with batch size 64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7962"/>
              </p:ext>
            </p:extLst>
          </p:nvPr>
        </p:nvGraphicFramePr>
        <p:xfrm>
          <a:off x="1444753" y="4073006"/>
          <a:ext cx="9418320" cy="1197864"/>
        </p:xfrm>
        <a:graphic>
          <a:graphicData uri="http://schemas.openxmlformats.org/drawingml/2006/table">
            <a:tbl>
              <a:tblPr bandRow="1">
                <a:tableStyleId>{4B2B3F40-A332-4B68-A716-6BCCFE94470F}</a:tableStyleId>
              </a:tblPr>
              <a:tblGrid>
                <a:gridCol w="1716360"/>
                <a:gridCol w="1699404"/>
                <a:gridCol w="1375350"/>
                <a:gridCol w="1196366"/>
                <a:gridCol w="1135695"/>
                <a:gridCol w="1177908"/>
                <a:gridCol w="1117237"/>
              </a:tblGrid>
              <a:tr h="3922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Normal(%)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FT(%)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±20(%)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±20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8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8444" y="3601939"/>
            <a:ext cx="7915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accuracies for CVPR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Devanagari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with batch size 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0273" y="3238113"/>
            <a:ext cx="872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±20 FT(%)</a:t>
            </a:r>
            <a:endParaRPr lang="en-US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/>
        </p:nvSpPr>
        <p:spPr>
          <a:xfrm>
            <a:off x="0" y="169304"/>
            <a:ext cx="11991975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70697"/>
              <a:buFont typeface="Calibri"/>
              <a:buNone/>
            </a:pP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3990" y="1279050"/>
            <a:ext cx="708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08: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accuracies for CVPR Bengali dataset with batch size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2722" y="3451740"/>
            <a:ext cx="8006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accuracies for CVPR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Devanagari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with batch size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92428"/>
              </p:ext>
            </p:extLst>
          </p:nvPr>
        </p:nvGraphicFramePr>
        <p:xfrm>
          <a:off x="1412622" y="1791478"/>
          <a:ext cx="9166730" cy="1350485"/>
        </p:xfrm>
        <a:graphic>
          <a:graphicData uri="http://schemas.openxmlformats.org/drawingml/2006/table">
            <a:tbl>
              <a:tblPr bandRow="1">
                <a:tableStyleId>{4B2B3F40-A332-4B68-A716-6BCCFE94470F}</a:tableStyleId>
              </a:tblPr>
              <a:tblGrid>
                <a:gridCol w="1670178"/>
                <a:gridCol w="1653678"/>
                <a:gridCol w="2167242"/>
                <a:gridCol w="676656"/>
                <a:gridCol w="1243584"/>
                <a:gridCol w="668217"/>
                <a:gridCol w="1087175"/>
              </a:tblGrid>
              <a:tr h="605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Normal(%)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10(%)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10 FT</a:t>
                      </a: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20(%)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±20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82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53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99.40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01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97.88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65382"/>
              </p:ext>
            </p:extLst>
          </p:nvPr>
        </p:nvGraphicFramePr>
        <p:xfrm>
          <a:off x="1444496" y="3992356"/>
          <a:ext cx="9162288" cy="1307591"/>
        </p:xfrm>
        <a:graphic>
          <a:graphicData uri="http://schemas.openxmlformats.org/drawingml/2006/table">
            <a:tbl>
              <a:tblPr bandRow="1">
                <a:tableStyleId>{4B2B3F40-A332-4B68-A716-6BCCFE94470F}</a:tableStyleId>
              </a:tblPr>
              <a:tblGrid>
                <a:gridCol w="1779414"/>
                <a:gridCol w="1521826"/>
                <a:gridCol w="2112264"/>
                <a:gridCol w="667512"/>
                <a:gridCol w="1289304"/>
                <a:gridCol w="658368"/>
                <a:gridCol w="1133600"/>
              </a:tblGrid>
              <a:tr h="572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FT(%)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 FT(%)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±20(%)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±20 FT(%)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</a:tr>
              <a:tr h="2449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</a:tr>
              <a:tr h="2449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</a:tr>
              <a:tr h="2449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/>
        </p:nvSpPr>
        <p:spPr>
          <a:xfrm>
            <a:off x="0" y="323850"/>
            <a:ext cx="11991975" cy="73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1312063" y="1064008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for test samples of handwritten Bengali numeral dataset.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48408"/>
              </p:ext>
            </p:extLst>
          </p:nvPr>
        </p:nvGraphicFramePr>
        <p:xfrm>
          <a:off x="1803462" y="1664949"/>
          <a:ext cx="8410385" cy="4005074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280487"/>
                <a:gridCol w="723352"/>
                <a:gridCol w="719250"/>
                <a:gridCol w="724378"/>
                <a:gridCol w="724378"/>
                <a:gridCol w="720276"/>
                <a:gridCol w="725404"/>
                <a:gridCol w="631009"/>
                <a:gridCol w="725404"/>
                <a:gridCol w="720276"/>
                <a:gridCol w="716171"/>
              </a:tblGrid>
              <a:tr h="416885">
                <a:tc gridSpan="1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samples classified as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Bengali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১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২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৩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৪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৫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৬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৭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৮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৯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8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১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২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৩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৪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7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৫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962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৬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৭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৮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157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৯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8" name="Google Shape;384;p39"/>
          <p:cNvSpPr/>
          <p:nvPr/>
        </p:nvSpPr>
        <p:spPr>
          <a:xfrm>
            <a:off x="4313870" y="5904305"/>
            <a:ext cx="33642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Calibri"/>
                <a:cs typeface="Times New Roman"/>
                <a:sym typeface="Times New Roman"/>
              </a:rPr>
              <a:t>11 misclassified samples.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79472" y="5409702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/>
        </p:nvSpPr>
        <p:spPr>
          <a:xfrm>
            <a:off x="0" y="323850"/>
            <a:ext cx="11991975" cy="73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1312063" y="1369008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for test samples of handwritten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numeral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48154"/>
              </p:ext>
            </p:extLst>
          </p:nvPr>
        </p:nvGraphicFramePr>
        <p:xfrm>
          <a:off x="1627631" y="1883661"/>
          <a:ext cx="8705091" cy="3831338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430668"/>
                <a:gridCol w="686126"/>
                <a:gridCol w="700996"/>
                <a:gridCol w="749852"/>
                <a:gridCol w="749852"/>
                <a:gridCol w="745605"/>
                <a:gridCol w="750915"/>
                <a:gridCol w="653201"/>
                <a:gridCol w="750915"/>
                <a:gridCol w="745605"/>
                <a:gridCol w="741356"/>
              </a:tblGrid>
              <a:tr h="398800">
                <a:tc gridSpan="1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samples classified as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7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Devanagari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Numeral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०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१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२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३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४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५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६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७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८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९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०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5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१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२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३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४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2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५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2833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६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७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13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८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3020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९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373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7" name="Google Shape;384;p39"/>
          <p:cNvSpPr/>
          <p:nvPr/>
        </p:nvSpPr>
        <p:spPr>
          <a:xfrm>
            <a:off x="4313870" y="5904305"/>
            <a:ext cx="33642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Calibri"/>
                <a:cs typeface="Times New Roman"/>
                <a:sym typeface="Times New Roman"/>
              </a:rPr>
              <a:t>14 misclassified samples.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5400" y="3076700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40339" y="3076700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800914" y="4580760"/>
            <a:ext cx="340079" cy="207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0" y="323850"/>
            <a:ext cx="11991975" cy="73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1312063" y="1282398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Misclassified handwritten Bengali numerals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HNRUTL.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37045"/>
              </p:ext>
            </p:extLst>
          </p:nvPr>
        </p:nvGraphicFramePr>
        <p:xfrm>
          <a:off x="3035808" y="1810392"/>
          <a:ext cx="5771959" cy="4326115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593351"/>
                <a:gridCol w="2714653"/>
                <a:gridCol w="1463955"/>
              </a:tblGrid>
              <a:tr h="1106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Handwritten Bengali numeral image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৩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০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354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৪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০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354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৯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১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354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৬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৩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354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৫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৬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354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৬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৫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162" name="Picture 61" descr="https://lh3.googleusercontent.com/dj7oWe7UG69WFzcI_vGeToES4nBuOTLwXMqziLH0_45bqnUUTOzJkLAf-PalqoN5ydYzU0W-71CfYdGHcb27qORhKLtYPr4Qg-kgBcEr-G-bA32yauE6hRQSbCXOyszCmLZKLtk1RVxEyEvC5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920" y="2995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60" descr="https://lh3.googleusercontent.com/LIKHNNdFwV_V0vCVToeC3lwvL2IzNifaeUhqT5Vs5OCwwgfp18UiTmCSkrWawODq4fYzppgAMs48xKwl4abMsuvom_Yyt5leYxyYSbcwNQOM2YWsqqqRML0lXdML04HGPC_Y0qbtR9s53Nv4oy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98" y="3516250"/>
            <a:ext cx="4651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59" descr="https://lh6.googleusercontent.com/vjpb-KnfcAv-CK6J8z4nOq5JG4wmzAmkchOGLPbPgXlmj46bG65UaM0s6sJH2pCgjAfiL4S3OLzQgOxaS5f8CbQFlZjMPTUSyz7-1KzsrN7l1XF-lfnNiyw1JhM9VI9tgUlbmesWTynrKEFYc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51" y="4037458"/>
            <a:ext cx="4651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58" descr="https://lh6.googleusercontent.com/H4F_GMxoyQJiGccbwWyN1Li6Az-8SBGD5PVo8fhNlLtCd-xe8U00h5-OEtEH76BsZT7LN0JRqwOhRfHwIAfQr-1L-L9fyE4wAsOUkNZ8LgySGIgN1FMl9cpBG1VsaQd5JtKQNpoCgAegN3sXDt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98" y="4564384"/>
            <a:ext cx="506043" cy="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57" descr="https://lh5.googleusercontent.com/K6gOl89yVs0N9_SAANnNF_3Kvo5cTG9z8ct4GeuhWgGyKyrvlxrx1RnknYBremwa1YDWl_0VWhL1BevwY26F_bddGh9H9T_C9yHksP0YfWgrrdldhSQZEzg2B_xgQgJmJQsVgUBtdQ8E91Uv3J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82" y="5140456"/>
            <a:ext cx="4651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56" descr="https://lh5.googleusercontent.com/03SUHGe8wtRFkpNxMQC2utadNL4QF7s0ZmtAY4wwWmjZBp4h1p1SoTTSThm1RRq4rrS9PsKW5GW2hJDUM6Kvqv1nKewuYQ2Cg3yrn-O_fvy1uSNG_ULMnwofo_D4t_McYJ0QMJNvNlh1r4d3ws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88" y="5670044"/>
            <a:ext cx="4492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0" y="323850"/>
            <a:ext cx="11991975" cy="73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Analysis (contd.)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1312063" y="1299352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Misclassified handwritten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numerals by HNRUTL.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84729"/>
              </p:ext>
            </p:extLst>
          </p:nvPr>
        </p:nvGraphicFramePr>
        <p:xfrm>
          <a:off x="2779775" y="1813694"/>
          <a:ext cx="6620255" cy="4169661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362457"/>
                <a:gridCol w="3051046"/>
                <a:gridCol w="2206752"/>
              </a:tblGrid>
              <a:tr h="11188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Handwritten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Devanagari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numeral image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value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 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७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१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०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४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७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३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७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१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८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१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  <a:tr h="5084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२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३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174" name="Picture 55" descr="https://lh4.googleusercontent.com/cx8zOIhECrrScEoh_B60gsR_0G01mBy5C94v0R1V-vECl0ma-h8F6LnbCBmV8byi9EVt3PPKllFEpXdI24j4ETlqkQpcc8zCOuXBE3AJg6zLyKwXY3ebBq1TQzMcEKT5IC7NVGG29PBTzdeFX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04" y="2982784"/>
            <a:ext cx="457200" cy="4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4" descr="https://lh6.googleusercontent.com/CcWx1K4InjyTJLPgCrkYwZKXHUt73v92tnB9H5e1R6HMq-MtaW7hgh-XbLrILfjCZeT0BbJLZ5Bo4s_A5v03urYL0G7SEBQGyXpYNHtqMAukJ4kHI_Zpo1KB7uQUYh1nZl4G7htrZWFkE7Xdqt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02" y="3513136"/>
            <a:ext cx="457200" cy="3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53" descr="https://lh3.googleusercontent.com/c1QO7wpLR4liUQrR5YFFxR4Bkr7MXAOwVZnngAviynQRHjO6udYNABbxi6zDJGn39KO2ZCk2Xwd43dh9cv2xjp4J3J4Tf48chAg1gGj3lNYpsJdtRdGNczOjpYIM_ru9M_Pl0asvijdbQvDAD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29" y="4034344"/>
            <a:ext cx="457200" cy="4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52" descr="https://lh6.googleusercontent.com/k_OIJqpZhp-aTvInmcgOf2c4Y_3GiIQZ-LXZcffuwFzyyt4Jxe-Mq1iGb0MoLUn4erALCMh3TgYp4v3qQqHyQQTD_58qzm8YW_tpRT0j8TnpIwyaGQ0j5hwwKqKFd1hpnBfaxL9ZzDxO5dpSH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29" y="4491544"/>
            <a:ext cx="457200" cy="4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51" descr="https://lh6.googleusercontent.com/dpdjZY2o3psmFBeBSBbxbJRhrMm9R7kZlbTNyYouYv9PpoR_-oCooZLF2W88XDRbxymGwHOXtaesfQc39McSzJ2A9E0B2sz1plSCX5YRY3T9tUDuomyt6i-fwfoM2FYU3EIE25h1lXpU7MgzZK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03" y="5012752"/>
            <a:ext cx="457200" cy="4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50" descr="https://lh3.googleusercontent.com/_tx5exG0EnWSfdPZdaU2NxXakseEDOntzjOqYmzk8C_mD_MBUaOstnyiAvF25BWR4LLzcrO6XYR8IsSsSPJ-HgoaxL06VcnF0GNnI2zlMmVuyBgnUACGZPN-cdN5ntPF1xagNrdc7CD-WbJADJ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429" y="5533960"/>
            <a:ext cx="457200" cy="4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/>
        </p:nvSpPr>
        <p:spPr>
          <a:xfrm>
            <a:off x="71120" y="121920"/>
            <a:ext cx="11480800" cy="664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Comparison of Results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60441"/>
              </p:ext>
            </p:extLst>
          </p:nvPr>
        </p:nvGraphicFramePr>
        <p:xfrm>
          <a:off x="921067" y="1240786"/>
          <a:ext cx="10149840" cy="4898636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2029968"/>
                <a:gridCol w="2029968"/>
                <a:gridCol w="2029968"/>
                <a:gridCol w="2029968"/>
                <a:gridCol w="2029968"/>
              </a:tblGrid>
              <a:tr h="383879">
                <a:tc>
                  <a:txBody>
                    <a:bodyPr/>
                    <a:lstStyle/>
                    <a:p>
                      <a:pPr marL="0" marR="0" indent="1092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  <a:p>
                      <a:pPr marL="0" marR="0" indent="-1841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and Year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-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Dataset; Training and Test Samples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-673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Accuracy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534690">
                <a:tc>
                  <a:txBody>
                    <a:bodyPr/>
                    <a:lstStyle/>
                    <a:p>
                      <a:pPr marL="0" marR="0" indent="425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 et al. [6], 2006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based on reservoir and water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decision tree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Self-prepared, 12000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561513">
                <a:tc>
                  <a:txBody>
                    <a:bodyPr/>
                    <a:lstStyle/>
                    <a:p>
                      <a:pPr marL="0" marR="0" indent="571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Principal component analysis (PCA) 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PCA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 postal system; 6000 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532901">
                <a:tc>
                  <a:txBody>
                    <a:bodyPr/>
                    <a:lstStyle/>
                    <a:p>
                      <a:pPr marL="0" marR="0" indent="-520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 and He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-977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Eigenvalues and eigenvectors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-4889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and Bayesian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-25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 postal system; 30000 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96.91%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733782">
                <a:tc>
                  <a:txBody>
                    <a:bodyPr/>
                    <a:lstStyle/>
                    <a:p>
                      <a:pPr marL="0" marR="0" indent="38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Nasir and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Uddin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[17],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indent="393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Bayes’ theorem, K-</a:t>
                      </a:r>
                    </a:p>
                    <a:p>
                      <a:pPr marL="0" marR="0" indent="-95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 clustering and Maximum Posteriori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Self-prepared, 300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485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Akhand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 and 4000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98.45%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3612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Mahtab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[18],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 and 4000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3612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Akhand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 and 4000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98.98%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4107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Shuvo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CAE with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 and 4000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  <a:tr h="5329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 with VGG-16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FT,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 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CVPR,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54000 and 4000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99.73%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163" marR="7163" marT="7163" marB="7163" anchor="ctr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9568688" y="5689600"/>
            <a:ext cx="896112" cy="365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Google Shape;405;p42"/>
          <p:cNvSpPr txBox="1"/>
          <p:nvPr/>
        </p:nvSpPr>
        <p:spPr>
          <a:xfrm>
            <a:off x="1312063" y="733559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14: Comparison between traditional models and proposed model for the Bengali language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/>
        </p:nvSpPr>
        <p:spPr>
          <a:xfrm>
            <a:off x="0" y="-47625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Studies: Comparison of Results</a:t>
            </a: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60758"/>
              </p:ext>
            </p:extLst>
          </p:nvPr>
        </p:nvGraphicFramePr>
        <p:xfrm>
          <a:off x="1527047" y="1302996"/>
          <a:ext cx="9189720" cy="5230369"/>
        </p:xfrm>
        <a:graphic>
          <a:graphicData uri="http://schemas.openxmlformats.org/drawingml/2006/table">
            <a:tbl>
              <a:tblPr firstRow="1" firstCol="1" bandRow="1">
                <a:tableStyleId>{4B2B3F40-A332-4B68-A716-6BCCFE94470F}</a:tableStyleId>
              </a:tblPr>
              <a:tblGrid>
                <a:gridCol w="1984408"/>
                <a:gridCol w="2577836"/>
                <a:gridCol w="2313738"/>
                <a:gridCol w="2313738"/>
              </a:tblGrid>
              <a:tr h="630426">
                <a:tc>
                  <a:txBody>
                    <a:bodyPr/>
                    <a:lstStyle/>
                    <a:p>
                      <a:pPr marL="0" marR="0" indent="1092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  <a:p>
                      <a:pPr marL="0" marR="0" indent="-1841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and Year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indent="-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Dataset, Training and Test Samples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indent="-673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Recognition Accuracy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662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indent="-317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and KNN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19798 and 3763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98.06 %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51763">
                <a:tc>
                  <a:txBody>
                    <a:bodyPr/>
                    <a:lstStyle/>
                    <a:p>
                      <a:pPr marL="0" marR="0" indent="4254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indent="152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of NNs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16794 and 3762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99.37 %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51763">
                <a:tc>
                  <a:txBody>
                    <a:bodyPr/>
                    <a:lstStyle/>
                    <a:p>
                      <a:pPr marL="0" marR="0" indent="571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CMATERdb 3.2.1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 and 1000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98.92 %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51763">
                <a:tc>
                  <a:txBody>
                    <a:bodyPr/>
                    <a:lstStyle/>
                    <a:p>
                      <a:pPr marL="0" marR="0" indent="-520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CMATERdb 3.2.1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 and 1000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97.50 %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506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Akhand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with data augmentation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 and 3763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98.96 %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792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Trivedi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[13],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with GA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18784 and 3762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96.41%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51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[12],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Edge-TripleNet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CMATERdb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[16];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 and 600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97.33%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451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 et al.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[11],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(MNIST Pre-trained)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CVPR, 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15789 and 2256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99.04%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  <a:tr h="6935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 with VGG-19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FT,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 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CVPR,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54000 and 3750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99.63 %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7963" marR="7963" marT="7963" marB="7963" anchor="ctr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73896" y="5939005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Google Shape;405;p42"/>
          <p:cNvSpPr txBox="1"/>
          <p:nvPr/>
        </p:nvSpPr>
        <p:spPr>
          <a:xfrm>
            <a:off x="1312063" y="723399"/>
            <a:ext cx="9367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15: Comparison between traditional models and proposed model for the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Devanagari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/>
        </p:nvSpPr>
        <p:spPr>
          <a:xfrm>
            <a:off x="0" y="-269452"/>
            <a:ext cx="11991975" cy="94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dirty="0"/>
          </a:p>
        </p:txBody>
      </p:sp>
      <p:sp>
        <p:nvSpPr>
          <p:cNvPr id="448" name="Google Shape;448;p44"/>
          <p:cNvSpPr txBox="1"/>
          <p:nvPr/>
        </p:nvSpPr>
        <p:spPr>
          <a:xfrm>
            <a:off x="476930" y="826608"/>
            <a:ext cx="11253788" cy="553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1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tell us that normal dataset is not enough to handle such a convoluted task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augmentation is introduced to enrich the dataset with some rotated images as if it had some distorted images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that used fine tuning and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±10°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augmentation gives better result than others.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train all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why transfer learning is introduced to reduce the computation time, training time.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endParaRPr lang="en-US" sz="2400" dirty="0" smtClean="0"/>
          </a:p>
          <a:p>
            <a:pPr marL="685800" lvl="1" indent="-762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/>
        </p:nvSpPr>
        <p:spPr>
          <a:xfrm>
            <a:off x="0" y="241963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dirty="0"/>
          </a:p>
        </p:txBody>
      </p:sp>
      <p:sp>
        <p:nvSpPr>
          <p:cNvPr id="448" name="Google Shape;448;p44"/>
          <p:cNvSpPr txBox="1"/>
          <p:nvPr/>
        </p:nvSpPr>
        <p:spPr>
          <a:xfrm>
            <a:off x="476930" y="1172048"/>
            <a:ext cx="11253788" cy="411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HNR can be ameliorated to an extent for other languages also.</a:t>
            </a:r>
          </a:p>
          <a:p>
            <a:pPr marL="609600" lvl="1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CNN architectures or adjusting the working 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may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fine.</a:t>
            </a: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image size other than 32x32 may improve the accuracy.</a:t>
            </a:r>
          </a:p>
          <a:p>
            <a:pPr marL="609600" lvl="1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3429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modifications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possible combinations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bring a satisfactory outcome.</a:t>
            </a:r>
          </a:p>
          <a:p>
            <a:pPr marL="609600" lvl="1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endParaRPr lang="en-US" sz="2400" dirty="0" smtClean="0"/>
          </a:p>
          <a:p>
            <a:pPr marL="685800" lvl="1" indent="-7620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Calibri"/>
              <a:buNone/>
            </a:pPr>
            <a:r>
              <a:rPr lang="en-US" sz="3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87500"/>
              <a:buFont typeface="Times New Roman"/>
              <a:buNone/>
            </a:pPr>
            <a:r>
              <a:rPr lang="en-US" sz="12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Numeral Recognition (HNR) and its challenges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35156" y="1300027"/>
            <a:ext cx="4838365" cy="11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of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shaped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numerals make recognition task difficult.</a:t>
            </a:r>
            <a:endParaRPr/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handwritten numeral may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very different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size, shape, and orientation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different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patterns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people.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1457" y="1300765"/>
            <a:ext cx="1092538" cy="11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8119" y="1300027"/>
            <a:ext cx="109728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6678362" y="2489526"/>
            <a:ext cx="2138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numeral is “৫”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looks like “৬”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246601" y="2489526"/>
            <a:ext cx="2138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numeral is “৬”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looks like “৫”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7324" y="3541187"/>
            <a:ext cx="1097280" cy="11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1457" y="3541582"/>
            <a:ext cx="1097280" cy="110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6851341" y="4729775"/>
            <a:ext cx="47905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Numeral “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১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looks different in handwritten format  due to different writing patterns of people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References</a:t>
            </a:r>
            <a:endParaRPr dirty="0"/>
          </a:p>
        </p:txBody>
      </p:sp>
      <p:sp>
        <p:nvSpPr>
          <p:cNvPr id="454" name="Google Shape;454;p45"/>
          <p:cNvSpPr txBox="1"/>
          <p:nvPr/>
        </p:nvSpPr>
        <p:spPr>
          <a:xfrm>
            <a:off x="241176" y="1059515"/>
            <a:ext cx="11509621" cy="545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Ashiquzzaman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Afrin and M. R. Islam, “A novel transfer learning approach upon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arabic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numerals using convolutional neural networks,” in Computational Vision an Bio Inspired Computing. Springer, 2018, pp.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9972-981</a:t>
            </a:r>
          </a:p>
          <a:p>
            <a:pPr marL="34290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Ohinda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Amin and M. M.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“Basic to Compound: A Novel Transfer Learning Approach for Bengali Handwritten Character Recognition” in 2nd International Conference on Bangla Speech and Language Processing (ICBSLP), September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“Handwritten Numeral Superposition to Printed Form Using Convolutional Auto-encoder and Recognition Using Convolutional Neural Network”, International Joint Conference on Computational Intelligence (IJCCI), Dhaka, Bangladesh, 2019.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Wen and L. He, “A classifier for Bangla handwritten numeral recognition,” Expert Syst. Appl., vol. 39, no. 1, pp. 948–953, Jan. 2012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Wen, Y. Lu, and P. Shi, “Handwritten Bangla numeral recognition system and its application to postal automation,” Pattern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40, no. 1, pp. 99–107, Jan. 2007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Pal, B. B. Chaudhuri, and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Complete System for Bangla Handwritten Numeral Recognition,” IETE J. Res., vol. 52, no. 1, pp. 27–34, Jan. 2006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H.; Ahmed,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“Convolutional Neural Network based Handwritten Bengali and Bengali-English Mixed Numeral Recognition,” Int. J. Image, Graph. Signal Process., vol. 8, no. 9, pp. 40–50,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C. C. C. J. C.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MNIST DATABASE of handwritten digits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Bhattacharya, U.; Chaudhuri, “Offline Handwritten Bangla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Numeral Databases. Kolkata: Computer Vision and Pattern Recognition Unit, Indian Statistical Institute.”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Deep Learning Fundamentals - A Practical Approach to Understanding Deep Learning Methods. Dhaka: University Grants Commission of Bangladesh, 2021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/>
              <a:tabLst>
                <a:tab pos="515620" algn="l"/>
              </a:tabLst>
            </a:pPr>
            <a:endParaRPr lang="en-US" sz="1600" spc="-55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/>
          <p:nvPr/>
        </p:nvSpPr>
        <p:spPr>
          <a:xfrm>
            <a:off x="0" y="323850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References</a:t>
            </a:r>
            <a:endParaRPr dirty="0"/>
          </a:p>
        </p:txBody>
      </p:sp>
      <p:sp>
        <p:nvSpPr>
          <p:cNvPr id="454" name="Google Shape;454;p45"/>
          <p:cNvSpPr txBox="1"/>
          <p:nvPr/>
        </p:nvSpPr>
        <p:spPr>
          <a:xfrm>
            <a:off x="241176" y="1059515"/>
            <a:ext cx="11509621" cy="545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Gupta and S. Bag, “CNN-based multilingual handwritten numeral recognition: A fusion-free approach,” Expert Syst. 26 Appl., vol. 165, p. 113784, Mar. 2021,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10.1016/j.eswa.2020.113784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JIANG and L. ZHANG, “Edge-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Edge-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Deep Learning Models for Handwritten Numeral Recognition,” IEICE Trans. Inf. Syst., vol. E103.D, no. 3, pp. 720–723, Mar. 2020,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10.1587/transinf.2019EDL8199</a:t>
            </a: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Trivedi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Srivastava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Mishra,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Shukla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Tiwari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“Hybrid evolutionary approach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handwritten numeral recognition using Convolutional Neural Network,”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Sci., vol. 125, pp. 525–532, 2018,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10.1016/j.procs.2017.12.068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Singh, 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Nasipuri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Study of Moment Based Features on Handwritten Digit Recognition,” Appl.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2016, pp. 1–17, 2016,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10.1155/2016/2796863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SINGH, A. VERMA, and N. S. CHAUDHARI, “Feature selection based classifier combination approach for handwritten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Devanagari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numeral recognition,”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40, no. 6, pp. 1701–1714, Sep. 2015,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10.1007/s12046-015-0419-x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1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Chhabra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“Recognition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Numerals using Gabor Filter,” Indian J. Sci. Technol., vol. 8, no. 27, pp. 1–6, Oct. 2015,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10.17485/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/2015/v8i27/81856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ts val="1200"/>
              <a:tabLst>
                <a:tab pos="51562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Nasir, “Hand Written Bangla Numerals Recognition for Automated Postal System,” IOSR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Eng., vol. 8, no. 6, pp. 43–48, 2013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A. K. Paul, and M.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“Stacked auto encoder training incorporating printed text data for handwritten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numeral recognition,” in 2016 19th International Conference on Computer and Information Technology (ICCIT), 016, pp.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437–442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Ahmed, M. M.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M. Islam, “Convolutional Neural Network Training incorporating Rotation-Based Generated Patterns and Handwritten Numeral Recognition of Major Indian Scripts,” IETE J. Res., vol. 64, no. 2, pp. 176–194, Mar.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342900" lvl="0" indent="-342900" algn="just">
              <a:buSzPts val="1200"/>
              <a:buFont typeface="+mj-lt"/>
              <a:buAutoNum type="arabicPeriod" startAt="17"/>
              <a:tabLst>
                <a:tab pos="515620" algn="l"/>
              </a:tabLst>
            </a:pPr>
            <a:endParaRPr lang="en-US" sz="1600" spc="-55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5176" y="219456"/>
            <a:ext cx="49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>
            <a:spLocks noGrp="1"/>
          </p:cNvSpPr>
          <p:nvPr>
            <p:ph type="ctrTitle"/>
          </p:nvPr>
        </p:nvSpPr>
        <p:spPr>
          <a:xfrm>
            <a:off x="3842547" y="2921100"/>
            <a:ext cx="4506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C55A1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200025" y="2888941"/>
            <a:ext cx="11991975" cy="77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40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of HNR</a:t>
            </a:r>
            <a:endParaRPr sz="40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-261257" y="148779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of Traditional HNR</a:t>
            </a:r>
            <a:endParaRPr sz="3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76823" y="14255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053370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591938" y="3346615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flipH="1">
            <a:off x="7948970" y="3697518"/>
            <a:ext cx="64296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20"/>
          <p:cNvSpPr/>
          <p:nvPr/>
        </p:nvSpPr>
        <p:spPr>
          <a:xfrm>
            <a:off x="8591938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630678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Handwritten Image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34" y="2011798"/>
            <a:ext cx="595733" cy="5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5053370" y="332753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 Prediction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89434" y="3286566"/>
            <a:ext cx="771854" cy="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৩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48;p20"/>
          <p:cNvCxnSpPr/>
          <p:nvPr/>
        </p:nvCxnSpPr>
        <p:spPr>
          <a:xfrm>
            <a:off x="1021848" y="2309664"/>
            <a:ext cx="60883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53;p20"/>
          <p:cNvSpPr/>
          <p:nvPr/>
        </p:nvSpPr>
        <p:spPr>
          <a:xfrm>
            <a:off x="1630678" y="3354970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148;p20"/>
          <p:cNvCxnSpPr>
            <a:endCxn id="143" idx="1"/>
          </p:cNvCxnSpPr>
          <p:nvPr/>
        </p:nvCxnSpPr>
        <p:spPr>
          <a:xfrm>
            <a:off x="4526278" y="2309664"/>
            <a:ext cx="52709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48;p20"/>
          <p:cNvCxnSpPr/>
          <p:nvPr/>
        </p:nvCxnSpPr>
        <p:spPr>
          <a:xfrm>
            <a:off x="7948970" y="2293704"/>
            <a:ext cx="642968" cy="1596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48;p20"/>
          <p:cNvCxnSpPr/>
          <p:nvPr/>
        </p:nvCxnSpPr>
        <p:spPr>
          <a:xfrm flipH="1">
            <a:off x="10039738" y="2607531"/>
            <a:ext cx="1" cy="72000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48;p20"/>
          <p:cNvCxnSpPr/>
          <p:nvPr/>
        </p:nvCxnSpPr>
        <p:spPr>
          <a:xfrm flipH="1">
            <a:off x="4526278" y="3697518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148;p20"/>
          <p:cNvCxnSpPr/>
          <p:nvPr/>
        </p:nvCxnSpPr>
        <p:spPr>
          <a:xfrm flipH="1">
            <a:off x="1094613" y="3656151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179;p21"/>
          <p:cNvSpPr/>
          <p:nvPr/>
        </p:nvSpPr>
        <p:spPr>
          <a:xfrm>
            <a:off x="3204555" y="4773168"/>
            <a:ext cx="566013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01: Basic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HNR using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HNR</a:t>
            </a:r>
            <a:endParaRPr dirty="0"/>
          </a:p>
        </p:txBody>
      </p:sp>
      <p:sp>
        <p:nvSpPr>
          <p:cNvPr id="20" name="TextBox 19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-261257" y="148779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Times New Roman"/>
              <a:buNone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of </a:t>
            </a:r>
            <a:r>
              <a:rPr lang="en-US" sz="3800" b="1" dirty="0" smtClean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HNR using Deep Learning</a:t>
            </a:r>
            <a:endParaRPr sz="3800" b="1" dirty="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76823" y="14347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053370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flipH="1">
            <a:off x="7948970" y="3697518"/>
            <a:ext cx="64296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20"/>
          <p:cNvSpPr/>
          <p:nvPr/>
        </p:nvSpPr>
        <p:spPr>
          <a:xfrm>
            <a:off x="8591938" y="1981050"/>
            <a:ext cx="2895600" cy="203114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Neural Model</a:t>
            </a:r>
            <a:endParaRPr lang="en-US" sz="1800" dirty="0"/>
          </a:p>
          <a:p>
            <a:pPr lvl="0" algn="ctr"/>
            <a:r>
              <a:rPr lang="en-US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(Feature Extraction + Classifier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0" name="Google Shape;150;p20"/>
          <p:cNvSpPr/>
          <p:nvPr/>
        </p:nvSpPr>
        <p:spPr>
          <a:xfrm>
            <a:off x="1630678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Handwritten Image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34" y="2011798"/>
            <a:ext cx="595733" cy="5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5053370" y="332753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 Prediction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89434" y="3286566"/>
            <a:ext cx="771854" cy="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৩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48;p20"/>
          <p:cNvCxnSpPr/>
          <p:nvPr/>
        </p:nvCxnSpPr>
        <p:spPr>
          <a:xfrm>
            <a:off x="1021848" y="2309664"/>
            <a:ext cx="60883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53;p20"/>
          <p:cNvSpPr/>
          <p:nvPr/>
        </p:nvSpPr>
        <p:spPr>
          <a:xfrm>
            <a:off x="1630678" y="3354970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148;p20"/>
          <p:cNvCxnSpPr>
            <a:endCxn id="143" idx="1"/>
          </p:cNvCxnSpPr>
          <p:nvPr/>
        </p:nvCxnSpPr>
        <p:spPr>
          <a:xfrm>
            <a:off x="4526278" y="2309664"/>
            <a:ext cx="52709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48;p20"/>
          <p:cNvCxnSpPr/>
          <p:nvPr/>
        </p:nvCxnSpPr>
        <p:spPr>
          <a:xfrm>
            <a:off x="7948970" y="2293704"/>
            <a:ext cx="642968" cy="1596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48;p20"/>
          <p:cNvCxnSpPr/>
          <p:nvPr/>
        </p:nvCxnSpPr>
        <p:spPr>
          <a:xfrm flipH="1">
            <a:off x="4526278" y="3697518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148;p20"/>
          <p:cNvCxnSpPr/>
          <p:nvPr/>
        </p:nvCxnSpPr>
        <p:spPr>
          <a:xfrm flipH="1">
            <a:off x="1094613" y="3656151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179;p21"/>
          <p:cNvSpPr/>
          <p:nvPr/>
        </p:nvSpPr>
        <p:spPr>
          <a:xfrm>
            <a:off x="2971383" y="4754880"/>
            <a:ext cx="61264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02: Basic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HNR using Deep Learning</a:t>
            </a:r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816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-261257" y="138619"/>
            <a:ext cx="119919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0000"/>
              </a:lnSpc>
              <a:buClr>
                <a:srgbClr val="0091EA"/>
              </a:buClr>
              <a:buSzPts val="6000"/>
            </a:pPr>
            <a:r>
              <a:rPr lang="en-US" sz="3800" b="1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Steps of HNR using Transfer Learning</a:t>
            </a:r>
          </a:p>
        </p:txBody>
      </p:sp>
      <p:sp>
        <p:nvSpPr>
          <p:cNvPr id="142" name="Google Shape;142;p20"/>
          <p:cNvSpPr txBox="1"/>
          <p:nvPr/>
        </p:nvSpPr>
        <p:spPr>
          <a:xfrm>
            <a:off x="776823" y="14347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49056" y="1988820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3263232" y="4271382"/>
            <a:ext cx="0" cy="54701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20"/>
          <p:cNvSpPr/>
          <p:nvPr/>
        </p:nvSpPr>
        <p:spPr>
          <a:xfrm>
            <a:off x="8902834" y="1200613"/>
            <a:ext cx="2895600" cy="78043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Model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630678" y="1981051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Handwritten Image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34" y="2011798"/>
            <a:ext cx="595733" cy="5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1888744" y="3614156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 Prediction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5548015" y="4635467"/>
            <a:ext cx="771854" cy="6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৩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48;p20"/>
          <p:cNvCxnSpPr/>
          <p:nvPr/>
        </p:nvCxnSpPr>
        <p:spPr>
          <a:xfrm>
            <a:off x="1021848" y="2309664"/>
            <a:ext cx="60883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53;p20"/>
          <p:cNvSpPr/>
          <p:nvPr/>
        </p:nvSpPr>
        <p:spPr>
          <a:xfrm>
            <a:off x="1815432" y="481839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label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" name="Google Shape;148;p20"/>
          <p:cNvCxnSpPr>
            <a:endCxn id="143" idx="1"/>
          </p:cNvCxnSpPr>
          <p:nvPr/>
        </p:nvCxnSpPr>
        <p:spPr>
          <a:xfrm flipV="1">
            <a:off x="4526278" y="2317433"/>
            <a:ext cx="822778" cy="2297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48;p20"/>
          <p:cNvCxnSpPr>
            <a:endCxn id="29" idx="0"/>
          </p:cNvCxnSpPr>
          <p:nvPr/>
        </p:nvCxnSpPr>
        <p:spPr>
          <a:xfrm>
            <a:off x="6796856" y="2667531"/>
            <a:ext cx="0" cy="91977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48;p20"/>
          <p:cNvCxnSpPr/>
          <p:nvPr/>
        </p:nvCxnSpPr>
        <p:spPr>
          <a:xfrm flipH="1">
            <a:off x="4784344" y="3915921"/>
            <a:ext cx="55923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148;p20"/>
          <p:cNvCxnSpPr>
            <a:stCxn id="27" idx="3"/>
          </p:cNvCxnSpPr>
          <p:nvPr/>
        </p:nvCxnSpPr>
        <p:spPr>
          <a:xfrm>
            <a:off x="4711032" y="5147011"/>
            <a:ext cx="836983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179;p21"/>
          <p:cNvSpPr/>
          <p:nvPr/>
        </p:nvSpPr>
        <p:spPr>
          <a:xfrm>
            <a:off x="3336544" y="5822633"/>
            <a:ext cx="546038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03: Basic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of HNR using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endParaRPr dirty="0"/>
          </a:p>
        </p:txBody>
      </p:sp>
      <p:cxnSp>
        <p:nvCxnSpPr>
          <p:cNvPr id="18" name="Google Shape;148;p20"/>
          <p:cNvCxnSpPr/>
          <p:nvPr/>
        </p:nvCxnSpPr>
        <p:spPr>
          <a:xfrm>
            <a:off x="10350634" y="2011798"/>
            <a:ext cx="0" cy="46605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53;p20"/>
          <p:cNvSpPr/>
          <p:nvPr/>
        </p:nvSpPr>
        <p:spPr>
          <a:xfrm>
            <a:off x="8902834" y="247784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Freeze The Preceding Layers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" name="Google Shape;148;p20"/>
          <p:cNvCxnSpPr/>
          <p:nvPr/>
        </p:nvCxnSpPr>
        <p:spPr>
          <a:xfrm>
            <a:off x="10350634" y="3143215"/>
            <a:ext cx="0" cy="42350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153;p20"/>
          <p:cNvSpPr/>
          <p:nvPr/>
        </p:nvSpPr>
        <p:spPr>
          <a:xfrm>
            <a:off x="8902834" y="358730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Subsequent Layers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" name="Google Shape;148;p20"/>
          <p:cNvCxnSpPr/>
          <p:nvPr/>
        </p:nvCxnSpPr>
        <p:spPr>
          <a:xfrm flipH="1">
            <a:off x="8229600" y="3933582"/>
            <a:ext cx="64296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53;p20"/>
          <p:cNvSpPr/>
          <p:nvPr/>
        </p:nvSpPr>
        <p:spPr>
          <a:xfrm>
            <a:off x="5349056" y="3587308"/>
            <a:ext cx="2895600" cy="65722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Model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95176" y="219456"/>
            <a:ext cx="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87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9" grpId="0" animBg="1"/>
      <p:bldP spid="150" grpId="0" animBg="1"/>
      <p:bldP spid="153" grpId="0" animBg="1"/>
      <p:bldP spid="157" grpId="0"/>
      <p:bldP spid="27" grpId="0" animBg="1"/>
      <p:bldP spid="21" grpId="0" animBg="1"/>
      <p:bldP spid="23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3968</Words>
  <Application>Microsoft Office PowerPoint</Application>
  <PresentationFormat>Custom</PresentationFormat>
  <Paragraphs>1049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Handwritten Numeral Recognition Using Transfer Learning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Numeral Recognition Using Transfer Learning Technique</dc:title>
  <cp:lastModifiedBy>HP</cp:lastModifiedBy>
  <cp:revision>73</cp:revision>
  <dcterms:modified xsi:type="dcterms:W3CDTF">2022-03-26T17:11:00Z</dcterms:modified>
</cp:coreProperties>
</file>