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59" r:id="rId6"/>
    <p:sldId id="264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FB683-3EE3-470D-9E5B-578405B40A42}" v="264" dt="2024-07-15T17:11:12.472"/>
    <p1510:client id="{EC0501AF-D6B5-4BC7-BBBC-6CB46079A6A7}" v="1095" dt="2024-07-15T10:35:16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12083 12850 16383 0 0,'4'0'0'0'0,"7"0"0"0"0,6 0 0 0 0,4 0 0 0 0,4 0 0 0 0,1 0 0 0 0,2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18027 10903 16383 0 0,'0'-5'0'0'0,"5"-6"0"0"0,10-10 0 0 0,12-11 0 0 0,11-14 0 0 0,4-8 0 0 0,-2-9 0 0 0,3-3 0 0 0,-2 1 0 0 0,-3 2 0 0 0,-4 2 0 0 0,-2 7 0 0 0,-3 4 0 0 0,-1 1 0 0 0,3-1 0 0 0,2-5 0 0 0,4-7 0 0 0,5-8 0 0 0,4 0 0 0 0,5-2 0 0 0,1-4 0 0 0,3 3 0 0 0,0 0 0 0 0,0 3 0 0 0,0-1 0 0 0,0 3 0 0 0,5-1 0 0 0,0-2 0 0 0,5 1 0 0 0,0-1 0 0 0,-6 6 0 0 0,-13 16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0ee59723ee_0_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0ee59723ee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6787300" y="5172975"/>
            <a:ext cx="50670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lvl</a:t>
            </a:r>
            <a:r>
              <a:rPr lang="en-US" sz="2400">
                <a:solidFill>
                  <a:schemeClr val="dk1"/>
                </a:solidFill>
              </a:rPr>
              <a:t>_101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900">
                <a:solidFill>
                  <a:schemeClr val="dk1"/>
                </a:solidFill>
              </a:rPr>
              <a:t>Team </a:t>
            </a:r>
            <a:r>
              <a:rPr lang="en-US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Uggumudi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 Sai Lasya Reddy(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C4980"/>
                </a:solidFill>
                <a:effectLst/>
                <a:latin typeface="Arial" panose="020B0604020202020204" pitchFamily="34" charset="0"/>
              </a:rPr>
              <a:t>Team Leader)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D747E"/>
                </a:solidFill>
                <a:effectLst/>
                <a:latin typeface="Arial" panose="020B0604020202020204" pitchFamily="34" charset="0"/>
              </a:rPr>
              <a:t>+917975448163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Leena Rai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Kamarthy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D747E"/>
                </a:solidFill>
                <a:effectLst/>
                <a:latin typeface="Arial" panose="020B0604020202020204" pitchFamily="34" charset="0"/>
              </a:rPr>
              <a:t>+919113015524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Siriki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rgbClr val="1A1D21"/>
                </a:solidFill>
                <a:effectLst/>
                <a:latin typeface="Arial" panose="020B0604020202020204" pitchFamily="34" charset="0"/>
              </a:rPr>
              <a:t>Vagdevi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D747E"/>
                </a:solidFill>
                <a:effectLst/>
                <a:latin typeface="Arial" panose="020B0604020202020204" pitchFamily="34" charset="0"/>
              </a:rPr>
              <a:t>+918332053328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E757E94-14E7-720C-168D-F6C135D44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31200" y="94271"/>
            <a:ext cx="10515600" cy="109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3800" dirty="0">
                <a:latin typeface="Roboto"/>
                <a:ea typeface="Roboto"/>
                <a:cs typeface="Roboto"/>
              </a:rPr>
              <a:t>Data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6F26F-6C56-D56D-5091-B1627CEAB8A5}"/>
              </a:ext>
            </a:extLst>
          </p:cNvPr>
          <p:cNvSpPr txBox="1"/>
          <p:nvPr/>
        </p:nvSpPr>
        <p:spPr>
          <a:xfrm>
            <a:off x="543615" y="1182938"/>
            <a:ext cx="10267072" cy="59093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The information is loaded by using the Pandas library.</a:t>
            </a:r>
            <a:endParaRPr lang="en-US" sz="1800" b="1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algn="just"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algn="just"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Dataset has </a:t>
            </a:r>
            <a:r>
              <a:rPr lang="en-US" sz="1800" b="1" dirty="0">
                <a:solidFill>
                  <a:schemeClr val="tx1"/>
                </a:solidFill>
                <a:highlight>
                  <a:srgbClr val="FFFFFF"/>
                </a:highlight>
              </a:rPr>
              <a:t>several columns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such as Gender, Master Category, Sub Category, Article Type, Base </a:t>
            </a:r>
            <a:r>
              <a:rPr lang="en-US" sz="1800" err="1">
                <a:solidFill>
                  <a:schemeClr val="tx1"/>
                </a:solidFill>
                <a:highlight>
                  <a:srgbClr val="FFFFFF"/>
                </a:highlight>
              </a:rPr>
              <a:t>Colour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, Season , Usage, Year and Product Display Name. 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algn="just"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Data Preprocessing : In this step </a:t>
            </a:r>
            <a:r>
              <a:rPr lang="en-US" sz="1800" b="1" dirty="0">
                <a:solidFill>
                  <a:schemeClr val="tx1"/>
                </a:solidFill>
                <a:highlight>
                  <a:srgbClr val="FFFFFF"/>
                </a:highlight>
              </a:rPr>
              <a:t>Label encoding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is applied to convert categorical variables into numerical form. By dropping rows with null values , missing values are handled. 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algn="just"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Feature Selection and Filtering : </a:t>
            </a:r>
            <a:r>
              <a:rPr lang="en-US" sz="1800" b="1" dirty="0">
                <a:solidFill>
                  <a:schemeClr val="tx1"/>
                </a:solidFill>
                <a:highlight>
                  <a:srgbClr val="FFFFFF"/>
                </a:highlight>
              </a:rPr>
              <a:t>Features are selected for model training,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and the t</a:t>
            </a:r>
            <a:r>
              <a:rPr lang="en-US" sz="1800" b="1" dirty="0">
                <a:solidFill>
                  <a:schemeClr val="tx1"/>
                </a:solidFill>
                <a:highlight>
                  <a:srgbClr val="FFFFFF"/>
                </a:highlight>
              </a:rPr>
              <a:t>arget variables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are </a:t>
            </a:r>
            <a:r>
              <a:rPr lang="en-US" sz="1800" b="1" dirty="0">
                <a:solidFill>
                  <a:schemeClr val="tx1"/>
                </a:solidFill>
                <a:highlight>
                  <a:srgbClr val="FFFFFF"/>
                </a:highlight>
              </a:rPr>
              <a:t>identified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after which data is filtered to retain only those samples that meet a minimum frequency threshold for certain categories . Target variables can be say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</a:rPr>
              <a:t>articletype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and usage .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algn="just"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Data </a:t>
            </a:r>
            <a:r>
              <a:rPr lang="en-US" sz="1800" err="1">
                <a:solidFill>
                  <a:schemeClr val="tx1"/>
                </a:solidFill>
                <a:highlight>
                  <a:srgbClr val="FFFFFF"/>
                </a:highlight>
              </a:rPr>
              <a:t>spliting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 : The data is divided into training and testing sets so as to evaluate the performance of the model 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just">
              <a:buChar char="•"/>
            </a:pPr>
            <a:endParaRPr lang="en-US" sz="18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285750" indent="-285750" algn="just">
              <a:buChar char="•"/>
            </a:pPr>
            <a:endParaRPr lang="en-US" sz="18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285750" indent="-285750" algn="just">
              <a:buChar char="•"/>
            </a:pPr>
            <a:endParaRPr lang="en-US" sz="18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algn="just"/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285750" indent="-285750" algn="just">
              <a:buChar char="•"/>
            </a:pPr>
            <a:endParaRPr lang="en-US" sz="18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285750" indent="-285750" algn="just">
              <a:buChar char="•"/>
            </a:pPr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7772-7FFB-673B-1850-74F595C87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444500"/>
            <a:ext cx="5092194" cy="57324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sz="1800" b="1" dirty="0">
                <a:latin typeface="Arial"/>
                <a:cs typeface="Arial"/>
              </a:rPr>
              <a:t>Decision Tree Classifier :</a:t>
            </a:r>
            <a:endParaRPr lang="en-US" sz="1800" dirty="0"/>
          </a:p>
          <a:p>
            <a:r>
              <a:rPr lang="en-IN" sz="1600" dirty="0">
                <a:latin typeface="Arial"/>
              </a:rPr>
              <a:t>The Decision tree classifier is imported for developing a decision tree model. The function accuracy score is imported to evaluate the accuracy of the model predictions. </a:t>
            </a:r>
          </a:p>
          <a:p>
            <a:r>
              <a:rPr lang="en-IN" sz="1600" dirty="0">
                <a:latin typeface="Arial"/>
              </a:rPr>
              <a:t>An instance of the Decision tree classifier is created. It will be used to train this object </a:t>
            </a:r>
            <a:r>
              <a:rPr lang="en-IN" sz="1600" err="1">
                <a:latin typeface="Arial"/>
              </a:rPr>
              <a:t>articletype,usage</a:t>
            </a:r>
            <a:r>
              <a:rPr lang="en-IN" sz="1600" dirty="0">
                <a:latin typeface="Arial"/>
              </a:rPr>
              <a:t> . </a:t>
            </a:r>
          </a:p>
          <a:p>
            <a:r>
              <a:rPr lang="en-IN" sz="1600" dirty="0">
                <a:latin typeface="Arial"/>
              </a:rPr>
              <a:t>The</a:t>
            </a:r>
            <a:r>
              <a:rPr lang="en-IN" sz="1600" b="1" dirty="0">
                <a:latin typeface="Arial"/>
              </a:rPr>
              <a:t> fit method</a:t>
            </a:r>
            <a:r>
              <a:rPr lang="en-IN" sz="1600" dirty="0">
                <a:latin typeface="Arial"/>
              </a:rPr>
              <a:t> trains the decision tree model using the training dataset . </a:t>
            </a:r>
          </a:p>
          <a:p>
            <a:r>
              <a:rPr lang="en-IN" sz="1600" dirty="0">
                <a:latin typeface="Arial"/>
              </a:rPr>
              <a:t>The </a:t>
            </a:r>
            <a:r>
              <a:rPr lang="en-IN" sz="1600" b="1" dirty="0">
                <a:latin typeface="Arial"/>
              </a:rPr>
              <a:t>predict method</a:t>
            </a:r>
            <a:r>
              <a:rPr lang="en-IN" sz="1600" dirty="0">
                <a:latin typeface="Arial"/>
              </a:rPr>
              <a:t> creates forecasters for the test dataset and stores predicted labels. </a:t>
            </a:r>
          </a:p>
          <a:p>
            <a:r>
              <a:rPr lang="en-IN" sz="1600" dirty="0">
                <a:latin typeface="Arial"/>
              </a:rPr>
              <a:t>To calculate its accuracy, compare predicted labels with true labels using an accuracy function that passes its output </a:t>
            </a:r>
          </a:p>
          <a:p>
            <a:pPr marL="114300" indent="0">
              <a:buNone/>
            </a:pPr>
            <a:r>
              <a:rPr lang="en-IN" sz="1800" b="1" dirty="0">
                <a:latin typeface="Arial"/>
              </a:rPr>
              <a:t>Random classifier : </a:t>
            </a:r>
          </a:p>
          <a:p>
            <a:r>
              <a:rPr lang="en-IN" sz="1600" dirty="0" err="1">
                <a:latin typeface="Arial"/>
              </a:rPr>
              <a:t>RandomForestClassifier</a:t>
            </a:r>
            <a:r>
              <a:rPr lang="en-IN" sz="1600" dirty="0">
                <a:latin typeface="Arial"/>
              </a:rPr>
              <a:t> is imported for creating a </a:t>
            </a:r>
            <a:r>
              <a:rPr lang="en-IN" sz="1600" b="1" dirty="0">
                <a:latin typeface="Arial"/>
              </a:rPr>
              <a:t>random forest model</a:t>
            </a:r>
            <a:r>
              <a:rPr lang="en-IN" sz="1600" dirty="0">
                <a:latin typeface="Arial"/>
              </a:rPr>
              <a:t> .</a:t>
            </a:r>
            <a:r>
              <a:rPr lang="en-IN" sz="1600" b="1" dirty="0">
                <a:latin typeface="Arial"/>
              </a:rPr>
              <a:t> </a:t>
            </a:r>
            <a:r>
              <a:rPr lang="en-IN" sz="1600" b="1" dirty="0" err="1">
                <a:latin typeface="Arial"/>
              </a:rPr>
              <a:t>GridSearchCV</a:t>
            </a:r>
            <a:r>
              <a:rPr lang="en-IN" sz="1600" dirty="0">
                <a:latin typeface="Arial"/>
              </a:rPr>
              <a:t> is imported for performing </a:t>
            </a:r>
            <a:r>
              <a:rPr lang="en-IN" sz="1600" b="1" dirty="0">
                <a:latin typeface="Arial"/>
              </a:rPr>
              <a:t>hyperparameter tuning</a:t>
            </a:r>
            <a:r>
              <a:rPr lang="en-IN" sz="1600" dirty="0">
                <a:latin typeface="Arial"/>
              </a:rPr>
              <a:t> through </a:t>
            </a:r>
            <a:r>
              <a:rPr lang="en-IN" sz="1600" b="1" dirty="0">
                <a:latin typeface="Arial"/>
              </a:rPr>
              <a:t>cross-</a:t>
            </a:r>
            <a:r>
              <a:rPr lang="en-IN" sz="1600" b="1" dirty="0" err="1">
                <a:latin typeface="Arial"/>
              </a:rPr>
              <a:t>validation</a:t>
            </a:r>
            <a:r>
              <a:rPr lang="en-IN" sz="1600" dirty="0" err="1">
                <a:latin typeface="Arial"/>
              </a:rPr>
              <a:t>.An</a:t>
            </a:r>
            <a:r>
              <a:rPr lang="en-IN" sz="1600" dirty="0">
                <a:latin typeface="Arial"/>
              </a:rPr>
              <a:t> instance of </a:t>
            </a:r>
            <a:r>
              <a:rPr lang="en-IN" sz="1600" dirty="0" err="1">
                <a:latin typeface="Arial"/>
              </a:rPr>
              <a:t>RandomForestClassifier</a:t>
            </a:r>
            <a:r>
              <a:rPr lang="en-IN" sz="1600" dirty="0">
                <a:latin typeface="Arial"/>
              </a:rPr>
              <a:t> is created, which will be used for training. </a:t>
            </a:r>
          </a:p>
          <a:p>
            <a:endParaRPr lang="en-IN" sz="1300">
              <a:latin typeface="Arial"/>
            </a:endParaRPr>
          </a:p>
          <a:p>
            <a:endParaRPr lang="en-US" sz="1300" b="1">
              <a:latin typeface="Arial"/>
            </a:endParaRPr>
          </a:p>
          <a:p>
            <a:endParaRPr lang="en-IN" sz="1300">
              <a:latin typeface="Arial"/>
            </a:endParaRPr>
          </a:p>
          <a:p>
            <a:endParaRPr lang="en-IN" sz="1300"/>
          </a:p>
          <a:p>
            <a:endParaRPr lang="en-IN" sz="1300">
              <a:latin typeface="Arial"/>
            </a:endParaRPr>
          </a:p>
          <a:p>
            <a:endParaRPr lang="en-IN" sz="1300" b="1">
              <a:latin typeface="Arial"/>
              <a:cs typeface="Arial"/>
            </a:endParaRPr>
          </a:p>
          <a:p>
            <a:endParaRPr lang="en-IN" sz="1300" b="1">
              <a:latin typeface="Arial"/>
              <a:cs typeface="Arial"/>
            </a:endParaRPr>
          </a:p>
          <a:p>
            <a:pPr marL="114300" indent="0">
              <a:buNone/>
            </a:pPr>
            <a:endParaRPr lang="en-IN" sz="1300" b="1">
              <a:latin typeface="Arial"/>
              <a:cs typeface="Arial"/>
            </a:endParaRPr>
          </a:p>
          <a:p>
            <a:endParaRPr lang="en-IN" sz="1300" b="1">
              <a:latin typeface="Arial"/>
              <a:cs typeface="Arial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B13E639E-9F72-4BB8-7A53-45B8F50A1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" r="-2" b="-2"/>
          <a:stretch/>
        </p:blipFill>
        <p:spPr>
          <a:xfrm>
            <a:off x="6093123" y="209255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0BE65B2C-51B5-7228-152D-EA3B8ADA2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11" b="-3"/>
          <a:stretch/>
        </p:blipFill>
        <p:spPr>
          <a:xfrm>
            <a:off x="8263471" y="3848747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995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0444A-E172-9CDF-F6B6-63E139A21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815"/>
            <a:ext cx="10515600" cy="5834010"/>
          </a:xfrm>
        </p:spPr>
        <p:txBody>
          <a:bodyPr/>
          <a:lstStyle/>
          <a:p>
            <a:pPr marL="114300" indent="0">
              <a:buNone/>
            </a:pPr>
            <a:endParaRPr lang="en-US" sz="1800" dirty="0">
              <a:solidFill>
                <a:schemeClr val="tx1"/>
              </a:solidFill>
              <a:latin typeface="Arial"/>
            </a:endParaRPr>
          </a:p>
          <a:p>
            <a:r>
              <a:rPr lang="en-US" sz="1800" dirty="0">
                <a:solidFill>
                  <a:schemeClr val="tx1"/>
                </a:solidFill>
                <a:latin typeface="Arial"/>
              </a:rPr>
              <a:t>Different values for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Arial"/>
              </a:rPr>
              <a:t>n_estimators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Arial"/>
              </a:rPr>
              <a:t>max_depth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are defined in a 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parameter grid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for exploring purposes.</a:t>
            </a:r>
          </a:p>
          <a:p>
            <a:r>
              <a:rPr lang="en-US" sz="1800" dirty="0">
                <a:solidFill>
                  <a:schemeClr val="tx1"/>
                </a:solidFill>
                <a:latin typeface="Arial"/>
              </a:rPr>
              <a:t>The fit method does a grid search over defined hyperparameters to find the 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best combination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of these that make up the model trained on training data. It extracts and stores the 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best performing model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according to the grid search as </a:t>
            </a:r>
            <a:r>
              <a:rPr lang="en-US" sz="1800" b="1" err="1">
                <a:solidFill>
                  <a:schemeClr val="tx1"/>
                </a:solidFill>
                <a:latin typeface="Arial"/>
              </a:rPr>
              <a:t>best_rf_articleType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. </a:t>
            </a:r>
          </a:p>
          <a:p>
            <a:r>
              <a:rPr lang="en-US" sz="1800" dirty="0">
                <a:solidFill>
                  <a:schemeClr val="tx1"/>
                </a:solidFill>
                <a:latin typeface="Arial"/>
              </a:rPr>
              <a:t>Using 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predict() method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test dataset is predicted with best </a:t>
            </a:r>
            <a:r>
              <a:rPr lang="en-US" sz="1800" dirty="0" err="1">
                <a:solidFill>
                  <a:schemeClr val="tx1"/>
                </a:solidFill>
                <a:latin typeface="Arial"/>
              </a:rPr>
              <a:t>model.The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accuracy of predictions is calculated as true labels compared with predicted labels and stored.</a:t>
            </a:r>
          </a:p>
          <a:p>
            <a:pPr marL="11430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/>
              </a:rPr>
              <a:t>XGB Classifier: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Implementation of </a:t>
            </a:r>
            <a:r>
              <a:rPr lang="en-US" sz="1800" b="1" dirty="0">
                <a:solidFill>
                  <a:schemeClr val="tx1"/>
                </a:solidFill>
              </a:rPr>
              <a:t>gradient boosted decision trees </a:t>
            </a:r>
            <a:r>
              <a:rPr lang="en-US" sz="1800" dirty="0">
                <a:solidFill>
                  <a:schemeClr val="tx1"/>
                </a:solidFill>
              </a:rPr>
              <a:t>designed for </a:t>
            </a:r>
            <a:r>
              <a:rPr lang="en-US" sz="1800" b="1" dirty="0">
                <a:solidFill>
                  <a:schemeClr val="tx1"/>
                </a:solidFill>
              </a:rPr>
              <a:t>speed and performance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This line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 trains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the</a:t>
            </a:r>
            <a:r>
              <a:rPr lang="en-US" sz="1800" b="1" dirty="0">
                <a:solidFill>
                  <a:schemeClr val="tx1"/>
                </a:solidFill>
                <a:latin typeface="Arial"/>
              </a:rPr>
              <a:t> classifier using training data along with their respective labels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. </a:t>
            </a:r>
          </a:p>
          <a:p>
            <a:r>
              <a:rPr lang="en-US" sz="1800" dirty="0">
                <a:solidFill>
                  <a:schemeClr val="tx1"/>
                </a:solidFill>
                <a:latin typeface="Arial"/>
              </a:rPr>
              <a:t>For prediction accuracy, this line compares predicted labels against actual ones . The proportion of correctly predicted instances can be computed</a:t>
            </a:r>
            <a:endParaRPr lang="en-US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70547-41B7-B7DE-69B5-095EEEE3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25" y="4291738"/>
            <a:ext cx="5487046" cy="23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4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1076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3800" dirty="0">
                <a:latin typeface="Roboto"/>
                <a:ea typeface="Roboto"/>
                <a:cs typeface="Roboto"/>
              </a:rPr>
              <a:t>                          .</a:t>
            </a:r>
            <a:endParaRPr sz="3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CCEF86-CA63-577F-06DF-9AB8993F528B}"/>
              </a:ext>
            </a:extLst>
          </p:cNvPr>
          <p:cNvSpPr/>
          <p:nvPr/>
        </p:nvSpPr>
        <p:spPr>
          <a:xfrm>
            <a:off x="5078361" y="2399071"/>
            <a:ext cx="1627239" cy="15731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Benefits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CD14F-0DC1-C464-0A28-E248055C5CF5}"/>
              </a:ext>
            </a:extLst>
          </p:cNvPr>
          <p:cNvCxnSpPr>
            <a:stCxn id="2" idx="2"/>
          </p:cNvCxnSpPr>
          <p:nvPr/>
        </p:nvCxnSpPr>
        <p:spPr>
          <a:xfrm flipH="1" flipV="1">
            <a:off x="3923071" y="3175819"/>
            <a:ext cx="1155290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D895E3B-AEBC-0FE3-1EAB-128DB61C57D4}"/>
              </a:ext>
            </a:extLst>
          </p:cNvPr>
          <p:cNvSpPr/>
          <p:nvPr/>
        </p:nvSpPr>
        <p:spPr>
          <a:xfrm>
            <a:off x="2476500" y="2598420"/>
            <a:ext cx="1446571" cy="137381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Stay relevant in the market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FBA72C-9DB6-B1D6-6072-78931F809BA9}"/>
              </a:ext>
            </a:extLst>
          </p:cNvPr>
          <p:cNvSpPr/>
          <p:nvPr/>
        </p:nvSpPr>
        <p:spPr>
          <a:xfrm>
            <a:off x="5177420" y="262208"/>
            <a:ext cx="1627239" cy="1391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Cost saving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F98C3-8423-1634-3D1F-607727C7D090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867400" y="1653539"/>
            <a:ext cx="24581" cy="74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6D02EC-2A4A-E3DB-EAAA-B2C18583B96E}"/>
              </a:ext>
            </a:extLst>
          </p:cNvPr>
          <p:cNvCxnSpPr>
            <a:stCxn id="2" idx="6"/>
          </p:cNvCxnSpPr>
          <p:nvPr/>
        </p:nvCxnSpPr>
        <p:spPr>
          <a:xfrm flipV="1">
            <a:off x="6705600" y="3175819"/>
            <a:ext cx="1402080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9C18F1-74D0-E6A4-6306-98C0890B2FC3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879690" y="3972233"/>
            <a:ext cx="12291" cy="5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DB89D6-BBFA-CEDB-E4B2-FA88CF07E5CC}"/>
              </a:ext>
            </a:extLst>
          </p:cNvPr>
          <p:cNvSpPr/>
          <p:nvPr/>
        </p:nvSpPr>
        <p:spPr>
          <a:xfrm>
            <a:off x="8107680" y="2522802"/>
            <a:ext cx="1569720" cy="13257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Identifying new markets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72CBBA-382F-200A-3FCD-673C2DC0B168}"/>
              </a:ext>
            </a:extLst>
          </p:cNvPr>
          <p:cNvSpPr/>
          <p:nvPr/>
        </p:nvSpPr>
        <p:spPr>
          <a:xfrm>
            <a:off x="5012728" y="4454508"/>
            <a:ext cx="1767349" cy="15436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Improved resource management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EEA353-0BAD-2048-2EB0-279A9F72CBC9}"/>
              </a:ext>
            </a:extLst>
          </p:cNvPr>
          <p:cNvCxnSpPr>
            <a:stCxn id="2" idx="5"/>
          </p:cNvCxnSpPr>
          <p:nvPr/>
        </p:nvCxnSpPr>
        <p:spPr>
          <a:xfrm>
            <a:off x="6467296" y="3741849"/>
            <a:ext cx="1922324" cy="108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8A1B7C-4391-CC3E-D482-56A7FFFDED2C}"/>
              </a:ext>
            </a:extLst>
          </p:cNvPr>
          <p:cNvCxnSpPr>
            <a:stCxn id="2" idx="3"/>
          </p:cNvCxnSpPr>
          <p:nvPr/>
        </p:nvCxnSpPr>
        <p:spPr>
          <a:xfrm flipH="1">
            <a:off x="3473921" y="3741849"/>
            <a:ext cx="1842744" cy="96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577FCD-34D5-5804-158B-2FF15342C521}"/>
              </a:ext>
            </a:extLst>
          </p:cNvPr>
          <p:cNvCxnSpPr>
            <a:stCxn id="2" idx="7"/>
          </p:cNvCxnSpPr>
          <p:nvPr/>
        </p:nvCxnSpPr>
        <p:spPr>
          <a:xfrm flipV="1">
            <a:off x="6467296" y="1441209"/>
            <a:ext cx="1640384" cy="118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DD89F6-B4A1-CB4D-8F2D-70A30A7059A3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394341" y="1432182"/>
            <a:ext cx="1922324" cy="11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55FBF08-B4CA-AD1E-F2F2-A12A04FFD780}"/>
              </a:ext>
            </a:extLst>
          </p:cNvPr>
          <p:cNvSpPr/>
          <p:nvPr/>
        </p:nvSpPr>
        <p:spPr>
          <a:xfrm>
            <a:off x="2087422" y="4602080"/>
            <a:ext cx="1774676" cy="12492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Sustainability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FFB698-D3D9-E312-3D99-09D1216A78F1}"/>
              </a:ext>
            </a:extLst>
          </p:cNvPr>
          <p:cNvSpPr/>
          <p:nvPr/>
        </p:nvSpPr>
        <p:spPr>
          <a:xfrm>
            <a:off x="2087421" y="432740"/>
            <a:ext cx="1483894" cy="1218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Brand Reputation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CB231B-ADD9-7DBC-D854-56A64D10D5FD}"/>
              </a:ext>
            </a:extLst>
          </p:cNvPr>
          <p:cNvSpPr/>
          <p:nvPr/>
        </p:nvSpPr>
        <p:spPr>
          <a:xfrm>
            <a:off x="8242263" y="4494782"/>
            <a:ext cx="1569720" cy="13256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Innovation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82E822-9DAB-64D4-D1AA-9942351EABEB}"/>
              </a:ext>
            </a:extLst>
          </p:cNvPr>
          <p:cNvSpPr/>
          <p:nvPr/>
        </p:nvSpPr>
        <p:spPr>
          <a:xfrm>
            <a:off x="7930707" y="417102"/>
            <a:ext cx="1385597" cy="1218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Data driven decision-making</a:t>
            </a:r>
          </a:p>
        </p:txBody>
      </p:sp>
      <p:pic>
        <p:nvPicPr>
          <p:cNvPr id="3" name="Picture 2" descr="A yellow and black project&#10;&#10;Description automatically generated">
            <a:extLst>
              <a:ext uri="{FF2B5EF4-FFF2-40B4-BE49-F238E27FC236}">
                <a16:creationId xmlns:a16="http://schemas.microsoft.com/office/drawing/2014/main" id="{78C2165D-E31A-1AD6-8488-2AE8D106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72" y="105019"/>
            <a:ext cx="8860875" cy="66577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DB5572-3F38-7DE8-5B93-9A898717425C}"/>
                  </a:ext>
                </a:extLst>
              </p14:cNvPr>
              <p14:cNvContentPartPr/>
              <p14:nvPr/>
            </p14:nvContentPartPr>
            <p14:xfrm>
              <a:off x="5314461" y="6413500"/>
              <a:ext cx="56259" cy="14653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DB5572-3F38-7DE8-5B93-9A89871742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6902" y="5695503"/>
                <a:ext cx="91734" cy="146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872C7D6-BB1D-6987-253F-C4EFFB3746EB}"/>
                  </a:ext>
                </a:extLst>
              </p14:cNvPr>
              <p14:cNvContentPartPr/>
              <p14:nvPr/>
            </p14:nvContentPartPr>
            <p14:xfrm>
              <a:off x="8606692" y="4303408"/>
              <a:ext cx="480248" cy="66424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872C7D6-BB1D-6987-253F-C4EFFB3746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89065" y="4285776"/>
                <a:ext cx="515862" cy="699869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B363910-B86C-5CEB-9000-649FA908CEEE}"/>
              </a:ext>
            </a:extLst>
          </p:cNvPr>
          <p:cNvSpPr txBox="1"/>
          <p:nvPr/>
        </p:nvSpPr>
        <p:spPr>
          <a:xfrm>
            <a:off x="3749883" y="5698065"/>
            <a:ext cx="1816350" cy="292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4DA6-106C-DB44-F60F-81CB8CAC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0790" cy="779944"/>
          </a:xfrm>
        </p:spPr>
        <p:txBody>
          <a:bodyPr/>
          <a:lstStyle/>
          <a:p>
            <a:r>
              <a:rPr lang="en-US" dirty="0"/>
              <a:t>General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6FC1-A000-81EC-480D-B798AD45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0166"/>
            <a:ext cx="10515600" cy="4886659"/>
          </a:xfrm>
        </p:spPr>
        <p:txBody>
          <a:bodyPr/>
          <a:lstStyle/>
          <a:p>
            <a:r>
              <a:rPr lang="en-US" sz="1800" b="1" dirty="0">
                <a:latin typeface="Arial"/>
              </a:rPr>
              <a:t>Personalized Recommendations</a:t>
            </a:r>
            <a:r>
              <a:rPr lang="en-US" sz="1800" dirty="0">
                <a:latin typeface="Arial"/>
              </a:rPr>
              <a:t>: The model can forecast on fashion item attributes in view of the user’s preference to enable it suggest similar items that might be of interest to the users.</a:t>
            </a:r>
          </a:p>
          <a:p>
            <a:r>
              <a:rPr lang="en-US" sz="1800" b="1" dirty="0">
                <a:latin typeface="Arial"/>
              </a:rPr>
              <a:t>Improved Search</a:t>
            </a:r>
            <a:r>
              <a:rPr lang="en-US" sz="1800" dirty="0">
                <a:latin typeface="Arial"/>
              </a:rPr>
              <a:t>: One can search for item characteristics and the model will ensure that search results are relevant and accurate.</a:t>
            </a:r>
            <a:endParaRPr lang="en-US" dirty="0">
              <a:latin typeface="Arial"/>
            </a:endParaRPr>
          </a:p>
          <a:p>
            <a:r>
              <a:rPr lang="en-US" sz="1800" b="1" dirty="0">
                <a:latin typeface="Arial"/>
              </a:rPr>
              <a:t>Inventory Management</a:t>
            </a:r>
            <a:r>
              <a:rPr lang="en-US" sz="1800" dirty="0">
                <a:latin typeface="Arial"/>
              </a:rPr>
              <a:t>: Knowing the trend by predicting popular attributes would help manage inventory by adjusting stock levels.</a:t>
            </a:r>
            <a:endParaRPr lang="en-US" dirty="0">
              <a:latin typeface="Arial"/>
            </a:endParaRPr>
          </a:p>
          <a:p>
            <a:r>
              <a:rPr lang="en-US" sz="1800" b="1" dirty="0">
                <a:latin typeface="Arial"/>
              </a:rPr>
              <a:t>Improved User Experience</a:t>
            </a:r>
            <a:r>
              <a:rPr lang="en-US" sz="1800" dirty="0">
                <a:latin typeface="Arial"/>
              </a:rPr>
              <a:t>: It can make better recommendations for user preferences, thus generating a captivating and individualized shopping experience.</a:t>
            </a:r>
            <a:endParaRPr lang="en-US" dirty="0">
              <a:latin typeface="Arial"/>
            </a:endParaRPr>
          </a:p>
          <a:p>
            <a:r>
              <a:rPr lang="en-US" sz="1800" b="1" dirty="0">
                <a:latin typeface="Arial"/>
              </a:rPr>
              <a:t>Increased Sales</a:t>
            </a:r>
            <a:r>
              <a:rPr lang="en-US" sz="1800" dirty="0">
                <a:latin typeface="Arial"/>
              </a:rPr>
              <a:t>: Since recommendations are personalized and search findings optimized, users are likely to be satisfied, leading to an increase in buying propensity.</a:t>
            </a:r>
            <a:endParaRPr lang="en-US" dirty="0">
              <a:latin typeface="Arial"/>
            </a:endParaRPr>
          </a:p>
          <a:p>
            <a:r>
              <a:rPr lang="en-US" sz="1800" b="1" dirty="0">
                <a:latin typeface="Arial"/>
              </a:rPr>
              <a:t>Customer Retention</a:t>
            </a:r>
            <a:r>
              <a:rPr lang="en-US" sz="1800" dirty="0">
                <a:latin typeface="Arial"/>
              </a:rPr>
              <a:t>: The improved customer involvement through enhanced user experience is expected to enhance customer loyalty and prevent loss of customers through personalization.</a:t>
            </a:r>
            <a:endParaRPr lang="en-US" dirty="0">
              <a:latin typeface="Arial"/>
            </a:endParaRPr>
          </a:p>
          <a:p>
            <a:r>
              <a:rPr lang="en-US" sz="1800" b="1" dirty="0">
                <a:latin typeface="Arial"/>
              </a:rPr>
              <a:t>Competitive Edge</a:t>
            </a:r>
            <a:r>
              <a:rPr lang="en-US" sz="1800" dirty="0">
                <a:latin typeface="Arial"/>
              </a:rPr>
              <a:t>: Being able to offer a much more sophisticated shopping platform as well as being one step ahead after embracing latest techniques in machine learning.</a:t>
            </a:r>
            <a:endParaRPr lang="en-US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sz="1800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9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Team Name :lvl_101 Team Details: Uggumudi Sai Lasya Reddy(Team Leader)                                     +917975448163                                      Leena Rai Kamarthy                                      +919113015524                                     Siriki Vagdevi                                     +918332053328</vt:lpstr>
      <vt:lpstr>Data Classification</vt:lpstr>
      <vt:lpstr>PowerPoint Presentation</vt:lpstr>
      <vt:lpstr>PowerPoint Presentation</vt:lpstr>
      <vt:lpstr>                          .</vt:lpstr>
      <vt:lpstr>General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:lvl_101 Team Details: Uggumudi Sai Lasya Reddy(Team Leader)                                     +917975448163                                      Leena Rai Kamarthy                                      +919113015524                                     Siriki Vagdevi                                     +918332053328</dc:title>
  <dc:creator>Gangadhar Reddy</dc:creator>
  <cp:revision>461</cp:revision>
  <cp:lastPrinted>2024-06-29T18:21:23Z</cp:lastPrinted>
  <dcterms:modified xsi:type="dcterms:W3CDTF">2024-07-15T17:11:38Z</dcterms:modified>
</cp:coreProperties>
</file>