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"/>
          <p:cNvPicPr/>
          <p:nvPr/>
        </p:nvPicPr>
        <p:blipFill>
          <a:blip r:embed="rId2"/>
          <a:stretch/>
        </p:blipFill>
        <p:spPr>
          <a:xfrm>
            <a:off x="0" y="0"/>
            <a:ext cx="12191040" cy="1440360"/>
          </a:xfrm>
          <a:prstGeom prst="rect">
            <a:avLst/>
          </a:prstGeom>
          <a:ln>
            <a:noFill/>
          </a:ln>
        </p:spPr>
      </p:pic>
      <p:pic>
        <p:nvPicPr>
          <p:cNvPr id="1" name="Picture 6" descr=""/>
          <p:cNvPicPr/>
          <p:nvPr/>
        </p:nvPicPr>
        <p:blipFill>
          <a:blip r:embed="rId3"/>
          <a:stretch/>
        </p:blipFill>
        <p:spPr>
          <a:xfrm>
            <a:off x="0" y="4375080"/>
            <a:ext cx="12191040" cy="248184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GB" sz="1800" spc="-1" strike="noStrike">
                <a:latin typeface="Arial"/>
              </a:rPr>
              <a:t>C</a:t>
            </a:r>
            <a:r>
              <a:rPr b="0" lang="en-GB" sz="1800" spc="-1" strike="noStrike">
                <a:latin typeface="Arial"/>
              </a:rPr>
              <a:t>l</a:t>
            </a:r>
            <a:r>
              <a:rPr b="0" lang="en-GB" sz="1800" spc="-1" strike="noStrike">
                <a:latin typeface="Arial"/>
              </a:rPr>
              <a:t>i</a:t>
            </a:r>
            <a:r>
              <a:rPr b="0" lang="en-GB" sz="1800" spc="-1" strike="noStrike">
                <a:latin typeface="Arial"/>
              </a:rPr>
              <a:t>c</a:t>
            </a:r>
            <a:r>
              <a:rPr b="0" lang="en-GB" sz="1800" spc="-1" strike="noStrike">
                <a:latin typeface="Arial"/>
              </a:rPr>
              <a:t>k</a:t>
            </a:r>
            <a:r>
              <a:rPr b="0" lang="en-GB" sz="1800" spc="-1" strike="noStrike">
                <a:latin typeface="Arial"/>
              </a:rPr>
              <a:t> </a:t>
            </a:r>
            <a:r>
              <a:rPr b="0" lang="en-GB" sz="1800" spc="-1" strike="noStrike">
                <a:latin typeface="Arial"/>
              </a:rPr>
              <a:t>t</a:t>
            </a:r>
            <a:r>
              <a:rPr b="0" lang="en-GB" sz="1800" spc="-1" strike="noStrike">
                <a:latin typeface="Arial"/>
              </a:rPr>
              <a:t>o</a:t>
            </a:r>
            <a:r>
              <a:rPr b="0" lang="en-GB" sz="1800" spc="-1" strike="noStrike">
                <a:latin typeface="Arial"/>
              </a:rPr>
              <a:t> </a:t>
            </a:r>
            <a:r>
              <a:rPr b="0" lang="en-GB" sz="1800" spc="-1" strike="noStrike">
                <a:latin typeface="Arial"/>
              </a:rPr>
              <a:t>e</a:t>
            </a:r>
            <a:r>
              <a:rPr b="0" lang="en-GB" sz="1800" spc="-1" strike="noStrike">
                <a:latin typeface="Arial"/>
              </a:rPr>
              <a:t>d</a:t>
            </a:r>
            <a:r>
              <a:rPr b="0" lang="en-GB" sz="1800" spc="-1" strike="noStrike">
                <a:latin typeface="Arial"/>
              </a:rPr>
              <a:t>i</a:t>
            </a:r>
            <a:r>
              <a:rPr b="0" lang="en-GB" sz="1800" spc="-1" strike="noStrike">
                <a:latin typeface="Arial"/>
              </a:rPr>
              <a:t>t </a:t>
            </a:r>
            <a:r>
              <a:rPr b="0" lang="en-GB" sz="1800" spc="-1" strike="noStrike">
                <a:latin typeface="Arial"/>
              </a:rPr>
              <a:t>t</a:t>
            </a:r>
            <a:r>
              <a:rPr b="0" lang="en-GB" sz="1800" spc="-1" strike="noStrike">
                <a:latin typeface="Arial"/>
              </a:rPr>
              <a:t>h</a:t>
            </a:r>
            <a:r>
              <a:rPr b="0" lang="en-GB" sz="1800" spc="-1" strike="noStrike">
                <a:latin typeface="Arial"/>
              </a:rPr>
              <a:t>e</a:t>
            </a:r>
            <a:r>
              <a:rPr b="0" lang="en-GB" sz="1800" spc="-1" strike="noStrike">
                <a:latin typeface="Arial"/>
              </a:rPr>
              <a:t> </a:t>
            </a:r>
            <a:r>
              <a:rPr b="0" lang="en-GB" sz="1800" spc="-1" strike="noStrike">
                <a:latin typeface="Arial"/>
              </a:rPr>
              <a:t>t</a:t>
            </a:r>
            <a:r>
              <a:rPr b="0" lang="en-GB" sz="1800" spc="-1" strike="noStrike">
                <a:latin typeface="Arial"/>
              </a:rPr>
              <a:t>i</a:t>
            </a:r>
            <a:r>
              <a:rPr b="0" lang="en-GB" sz="1800" spc="-1" strike="noStrike">
                <a:latin typeface="Arial"/>
              </a:rPr>
              <a:t>t</a:t>
            </a:r>
            <a:r>
              <a:rPr b="0" lang="en-GB" sz="1800" spc="-1" strike="noStrike">
                <a:latin typeface="Arial"/>
              </a:rPr>
              <a:t>l</a:t>
            </a:r>
            <a:r>
              <a:rPr b="0" lang="en-GB" sz="1800" spc="-1" strike="noStrike">
                <a:latin typeface="Arial"/>
              </a:rPr>
              <a:t>e</a:t>
            </a:r>
            <a:r>
              <a:rPr b="0" lang="en-GB" sz="1800" spc="-1" strike="noStrike">
                <a:latin typeface="Arial"/>
              </a:rPr>
              <a:t> </a:t>
            </a:r>
            <a:r>
              <a:rPr b="0" lang="en-GB" sz="1800" spc="-1" strike="noStrike">
                <a:latin typeface="Arial"/>
              </a:rPr>
              <a:t>t</a:t>
            </a:r>
            <a:r>
              <a:rPr b="0" lang="en-GB" sz="1800" spc="-1" strike="noStrike">
                <a:latin typeface="Arial"/>
              </a:rPr>
              <a:t>e</a:t>
            </a:r>
            <a:r>
              <a:rPr b="0" lang="en-GB" sz="1800" spc="-1" strike="noStrike">
                <a:latin typeface="Arial"/>
              </a:rPr>
              <a:t>x</a:t>
            </a:r>
            <a:r>
              <a:rPr b="0" lang="en-GB" sz="1800" spc="-1" strike="noStrike">
                <a:latin typeface="Arial"/>
              </a:rPr>
              <a:t>t </a:t>
            </a:r>
            <a:r>
              <a:rPr b="0" lang="en-GB" sz="1800" spc="-1" strike="noStrike">
                <a:latin typeface="Arial"/>
              </a:rPr>
              <a:t>f</a:t>
            </a:r>
            <a:r>
              <a:rPr b="0" lang="en-GB" sz="1800" spc="-1" strike="noStrike">
                <a:latin typeface="Arial"/>
              </a:rPr>
              <a:t>o</a:t>
            </a:r>
            <a:r>
              <a:rPr b="0" lang="en-GB" sz="1800" spc="-1" strike="noStrike">
                <a:latin typeface="Arial"/>
              </a:rPr>
              <a:t>r</a:t>
            </a:r>
            <a:r>
              <a:rPr b="0" lang="en-GB" sz="1800" spc="-1" strike="noStrike">
                <a:latin typeface="Arial"/>
              </a:rPr>
              <a:t>m</a:t>
            </a:r>
            <a:r>
              <a:rPr b="0" lang="en-GB" sz="1800" spc="-1" strike="noStrike">
                <a:latin typeface="Arial"/>
              </a:rPr>
              <a:t>a</a:t>
            </a:r>
            <a:r>
              <a:rPr b="0" lang="en-GB" sz="1800" spc="-1" strike="noStrike">
                <a:latin typeface="Arial"/>
              </a:rPr>
              <a:t>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Click to edit the outline text format</a:t>
            </a:r>
            <a:endParaRPr b="0" lang="en-GB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Second Outline Level</a:t>
            </a:r>
            <a:endParaRPr b="0" lang="en-GB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Third Outline Level</a:t>
            </a:r>
            <a:endParaRPr b="0" lang="en-GB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Fourth Outline Level</a:t>
            </a:r>
            <a:endParaRPr b="0" lang="en-GB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Fifth Outline Level</a:t>
            </a:r>
            <a:endParaRPr b="0" lang="en-GB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Sixth Outline Level</a:t>
            </a:r>
            <a:endParaRPr b="0" lang="en-GB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Seventh Outline Level</a:t>
            </a:r>
            <a:endParaRPr b="0" lang="en-GB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6" descr=""/>
          <p:cNvPicPr/>
          <p:nvPr/>
        </p:nvPicPr>
        <p:blipFill>
          <a:blip r:embed="rId2"/>
          <a:stretch/>
        </p:blipFill>
        <p:spPr>
          <a:xfrm>
            <a:off x="0" y="0"/>
            <a:ext cx="12191040" cy="1440360"/>
          </a:xfrm>
          <a:prstGeom prst="rect">
            <a:avLst/>
          </a:prstGeom>
          <a:ln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</a:t>
            </a:r>
            <a:r>
              <a:rPr b="0" lang="en-GB" sz="4400" spc="-1" strike="noStrike">
                <a:latin typeface="Arial"/>
              </a:rPr>
              <a:t>l</a:t>
            </a:r>
            <a:r>
              <a:rPr b="0" lang="en-GB" sz="4400" spc="-1" strike="noStrike">
                <a:latin typeface="Arial"/>
              </a:rPr>
              <a:t>i</a:t>
            </a:r>
            <a:r>
              <a:rPr b="0" lang="en-GB" sz="4400" spc="-1" strike="noStrike">
                <a:latin typeface="Arial"/>
              </a:rPr>
              <a:t>c</a:t>
            </a:r>
            <a:r>
              <a:rPr b="0" lang="en-GB" sz="4400" spc="-1" strike="noStrike">
                <a:latin typeface="Arial"/>
              </a:rPr>
              <a:t>k</a:t>
            </a:r>
            <a:r>
              <a:rPr b="0" lang="en-GB" sz="4400" spc="-1" strike="noStrike">
                <a:latin typeface="Arial"/>
              </a:rPr>
              <a:t> </a:t>
            </a:r>
            <a:r>
              <a:rPr b="0" lang="en-GB" sz="4400" spc="-1" strike="noStrike">
                <a:latin typeface="Arial"/>
              </a:rPr>
              <a:t>t</a:t>
            </a:r>
            <a:r>
              <a:rPr b="0" lang="en-GB" sz="4400" spc="-1" strike="noStrike">
                <a:latin typeface="Arial"/>
              </a:rPr>
              <a:t>o</a:t>
            </a:r>
            <a:r>
              <a:rPr b="0" lang="en-GB" sz="4400" spc="-1" strike="noStrike">
                <a:latin typeface="Arial"/>
              </a:rPr>
              <a:t> </a:t>
            </a:r>
            <a:r>
              <a:rPr b="0" lang="en-GB" sz="4400" spc="-1" strike="noStrike">
                <a:latin typeface="Arial"/>
              </a:rPr>
              <a:t>e</a:t>
            </a:r>
            <a:r>
              <a:rPr b="0" lang="en-GB" sz="4400" spc="-1" strike="noStrike">
                <a:latin typeface="Arial"/>
              </a:rPr>
              <a:t>d</a:t>
            </a:r>
            <a:r>
              <a:rPr b="0" lang="en-GB" sz="4400" spc="-1" strike="noStrike">
                <a:latin typeface="Arial"/>
              </a:rPr>
              <a:t>i</a:t>
            </a:r>
            <a:r>
              <a:rPr b="0" lang="en-GB" sz="4400" spc="-1" strike="noStrike">
                <a:latin typeface="Arial"/>
              </a:rPr>
              <a:t>t</a:t>
            </a:r>
            <a:r>
              <a:rPr b="0" lang="en-GB" sz="4400" spc="-1" strike="noStrike">
                <a:latin typeface="Arial"/>
              </a:rPr>
              <a:t> </a:t>
            </a:r>
            <a:r>
              <a:rPr b="0" lang="en-GB" sz="4400" spc="-1" strike="noStrike">
                <a:latin typeface="Arial"/>
              </a:rPr>
              <a:t>t</a:t>
            </a:r>
            <a:r>
              <a:rPr b="0" lang="en-GB" sz="4400" spc="-1" strike="noStrike">
                <a:latin typeface="Arial"/>
              </a:rPr>
              <a:t>h</a:t>
            </a:r>
            <a:r>
              <a:rPr b="0" lang="en-GB" sz="4400" spc="-1" strike="noStrike">
                <a:latin typeface="Arial"/>
              </a:rPr>
              <a:t>e</a:t>
            </a:r>
            <a:r>
              <a:rPr b="0" lang="en-GB" sz="4400" spc="-1" strike="noStrike">
                <a:latin typeface="Arial"/>
              </a:rPr>
              <a:t> </a:t>
            </a:r>
            <a:r>
              <a:rPr b="0" lang="en-GB" sz="4400" spc="-1" strike="noStrike">
                <a:latin typeface="Arial"/>
              </a:rPr>
              <a:t>t</a:t>
            </a:r>
            <a:r>
              <a:rPr b="0" lang="en-GB" sz="4400" spc="-1" strike="noStrike">
                <a:latin typeface="Arial"/>
              </a:rPr>
              <a:t>i</a:t>
            </a:r>
            <a:r>
              <a:rPr b="0" lang="en-GB" sz="4400" spc="-1" strike="noStrike">
                <a:latin typeface="Arial"/>
              </a:rPr>
              <a:t>t</a:t>
            </a:r>
            <a:r>
              <a:rPr b="0" lang="en-GB" sz="4400" spc="-1" strike="noStrike">
                <a:latin typeface="Arial"/>
              </a:rPr>
              <a:t>l</a:t>
            </a:r>
            <a:r>
              <a:rPr b="0" lang="en-GB" sz="4400" spc="-1" strike="noStrike">
                <a:latin typeface="Arial"/>
              </a:rPr>
              <a:t>e</a:t>
            </a:r>
            <a:r>
              <a:rPr b="0" lang="en-GB" sz="4400" spc="-1" strike="noStrike">
                <a:latin typeface="Arial"/>
              </a:rPr>
              <a:t> </a:t>
            </a:r>
            <a:r>
              <a:rPr b="0" lang="en-GB" sz="4400" spc="-1" strike="noStrike">
                <a:latin typeface="Arial"/>
              </a:rPr>
              <a:t>t</a:t>
            </a:r>
            <a:r>
              <a:rPr b="0" lang="en-GB" sz="4400" spc="-1" strike="noStrike">
                <a:latin typeface="Arial"/>
              </a:rPr>
              <a:t>e</a:t>
            </a:r>
            <a:r>
              <a:rPr b="0" lang="en-GB" sz="4400" spc="-1" strike="noStrike">
                <a:latin typeface="Arial"/>
              </a:rPr>
              <a:t>x</a:t>
            </a:r>
            <a:r>
              <a:rPr b="0" lang="en-GB" sz="4400" spc="-1" strike="noStrike">
                <a:latin typeface="Arial"/>
              </a:rPr>
              <a:t>t</a:t>
            </a:r>
            <a:r>
              <a:rPr b="0" lang="en-GB" sz="4400" spc="-1" strike="noStrike">
                <a:latin typeface="Arial"/>
              </a:rPr>
              <a:t> </a:t>
            </a:r>
            <a:r>
              <a:rPr b="0" lang="en-GB" sz="4400" spc="-1" strike="noStrike">
                <a:latin typeface="Arial"/>
              </a:rPr>
              <a:t>f</a:t>
            </a:r>
            <a:r>
              <a:rPr b="0" lang="en-GB" sz="4400" spc="-1" strike="noStrike">
                <a:latin typeface="Arial"/>
              </a:rPr>
              <a:t>o</a:t>
            </a:r>
            <a:r>
              <a:rPr b="0" lang="en-GB" sz="4400" spc="-1" strike="noStrike">
                <a:latin typeface="Arial"/>
              </a:rPr>
              <a:t>r</a:t>
            </a:r>
            <a:r>
              <a:rPr b="0" lang="en-GB" sz="4400" spc="-1" strike="noStrike">
                <a:latin typeface="Arial"/>
              </a:rPr>
              <a:t>m</a:t>
            </a:r>
            <a:r>
              <a:rPr b="0" lang="en-GB" sz="4400" spc="-1" strike="noStrike">
                <a:latin typeface="Arial"/>
              </a:rPr>
              <a:t>a</a:t>
            </a:r>
            <a:r>
              <a:rPr b="0" lang="en-GB" sz="4400" spc="-1" strike="noStrike">
                <a:latin typeface="Arial"/>
              </a:rPr>
              <a:t>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1371600" y="1803240"/>
            <a:ext cx="9447840" cy="182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0" lang="en-GB" sz="60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ESE3 – Arcade game</a:t>
            </a:r>
            <a:endParaRPr b="0" lang="en-GB" sz="6000" spc="-1" strike="noStrike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1371600" y="3632040"/>
            <a:ext cx="9447840" cy="68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GB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Demo 1 – 14/11/2018</a:t>
            </a:r>
            <a:endParaRPr b="0" lang="en-GB" sz="2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2895480" y="764280"/>
            <a:ext cx="8609400" cy="129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90000"/>
              </a:lnSpc>
            </a:pPr>
            <a:r>
              <a:rPr b="0" lang="en-GB" sz="40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Original goals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412560" y="2697840"/>
            <a:ext cx="4579560" cy="19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Requirements Gathering</a:t>
            </a:r>
            <a:endParaRPr b="0" lang="en-GB" sz="22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Functional requirements</a:t>
            </a:r>
            <a:endParaRPr b="0" lang="en-GB" sz="20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Non functional requirements</a:t>
            </a:r>
            <a:endParaRPr b="0" lang="en-GB" sz="20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User stories</a:t>
            </a:r>
            <a:endParaRPr b="0" lang="en-GB" sz="20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Software </a:t>
            </a:r>
            <a:endParaRPr b="0" lang="en-GB" sz="20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Hardware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483120" y="5062320"/>
            <a:ext cx="4510440" cy="124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Game Proposal</a:t>
            </a:r>
            <a:endParaRPr b="0" lang="en-GB" sz="22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Full proposal of possible games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84" name="CustomShape 4"/>
          <p:cNvSpPr/>
          <p:nvPr/>
        </p:nvSpPr>
        <p:spPr>
          <a:xfrm>
            <a:off x="6809040" y="2646720"/>
            <a:ext cx="4280400" cy="97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Hardware Proposal</a:t>
            </a:r>
            <a:endParaRPr b="0" lang="en-GB" sz="22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Full description of hardware</a:t>
            </a:r>
            <a:endParaRPr b="0" lang="en-GB" sz="1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Details regarding cabinet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85" name="CustomShape 5"/>
          <p:cNvSpPr/>
          <p:nvPr/>
        </p:nvSpPr>
        <p:spPr>
          <a:xfrm>
            <a:off x="6809040" y="5062320"/>
            <a:ext cx="4395600" cy="97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Neural Network Research</a:t>
            </a:r>
            <a:endParaRPr b="0" lang="en-GB" sz="22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Develop a basic understanding of NN</a:t>
            </a: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895480" y="764280"/>
            <a:ext cx="8609400" cy="129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90000"/>
              </a:lnSpc>
            </a:pPr>
            <a:r>
              <a:rPr b="0" lang="en-GB" sz="40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Overview -</a:t>
            </a:r>
            <a:r>
              <a:rPr b="0" lang="en-GB" sz="40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 proposal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3696480" y="1757880"/>
            <a:ext cx="4151160" cy="234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2200" spc="-1" strike="noStrike" u="sng">
                <a:solidFill>
                  <a:srgbClr val="ffffff"/>
                </a:solidFill>
                <a:uFillTx/>
                <a:latin typeface="Century Gothic"/>
                <a:ea typeface="DejaVu Sans"/>
              </a:rPr>
              <a:t>Meeting – 1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200" spc="-1" strike="noStrike" u="sng">
                <a:solidFill>
                  <a:srgbClr val="ffffff"/>
                </a:solidFill>
                <a:uFillTx/>
                <a:latin typeface="Century Gothic"/>
                <a:ea typeface="DejaVu Sans"/>
              </a:rPr>
              <a:t>Discussed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-- Cabinet Details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-- Hardware 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-- High level requirements of game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200" spc="-1" strike="noStrike" u="sng">
                <a:solidFill>
                  <a:srgbClr val="ffffff"/>
                </a:solidFill>
                <a:uFillTx/>
                <a:latin typeface="Century Gothic"/>
                <a:ea typeface="DejaVu Sans"/>
              </a:rPr>
              <a:t>Deliverables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-- Games proposals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–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- Hardware proposal 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with pricing  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216000" y="1800000"/>
            <a:ext cx="2742120" cy="17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2200" spc="-1" strike="noStrike" u="sng">
                <a:solidFill>
                  <a:srgbClr val="ffffff"/>
                </a:solidFill>
                <a:uFillTx/>
                <a:latin typeface="Century Gothic"/>
                <a:ea typeface="DejaVu Sans"/>
              </a:rPr>
              <a:t>Meeting – 0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200" spc="-1" strike="noStrike" u="sng">
                <a:solidFill>
                  <a:srgbClr val="ffffff"/>
                </a:solidFill>
                <a:uFillTx/>
                <a:latin typeface="Century Gothic"/>
                <a:ea typeface="DejaVu Sans"/>
              </a:rPr>
              <a:t>Discussed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-- Communications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-- High level overview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-- Resources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200" spc="-1" strike="noStrike" u="sng">
                <a:solidFill>
                  <a:srgbClr val="ffffff"/>
                </a:solidFill>
                <a:uFillTx/>
                <a:latin typeface="Century Gothic"/>
                <a:ea typeface="DejaVu Sans"/>
              </a:rPr>
              <a:t>Deliverables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-- User stories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–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- Requirements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–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- Hardware research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–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- Cabinet research 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-- Game suggestions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–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- NN research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8352000" y="2016000"/>
            <a:ext cx="3389040" cy="234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2200" spc="-1" strike="noStrike" u="sng">
                <a:solidFill>
                  <a:srgbClr val="ffffff"/>
                </a:solidFill>
                <a:uFillTx/>
                <a:latin typeface="Century Gothic"/>
                <a:ea typeface="DejaVu Sans"/>
              </a:rPr>
              <a:t>Meeting - 2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-- 2 Games 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-- Initial hardware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-- Emphasis on requirements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200" spc="-1" strike="noStrike" u="sng">
                <a:solidFill>
                  <a:srgbClr val="ffffff"/>
                </a:solidFill>
                <a:uFillTx/>
                <a:latin typeface="Century Gothic"/>
                <a:ea typeface="DejaVu Sans"/>
              </a:rPr>
              <a:t>Deliverables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-- 2 detailed game proposals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– 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Hardware purchase proposal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90" name="CustomShape 5"/>
          <p:cNvSpPr/>
          <p:nvPr/>
        </p:nvSpPr>
        <p:spPr>
          <a:xfrm>
            <a:off x="144000" y="4322880"/>
            <a:ext cx="3023640" cy="17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91" name="CustomShape 6"/>
          <p:cNvSpPr/>
          <p:nvPr/>
        </p:nvSpPr>
        <p:spPr>
          <a:xfrm>
            <a:off x="6009480" y="3308760"/>
            <a:ext cx="180360" cy="23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2232000" y="5217120"/>
            <a:ext cx="259560" cy="254520"/>
          </a:xfrm>
          <a:prstGeom prst="rect">
            <a:avLst/>
          </a:prstGeom>
          <a:ln>
            <a:noFill/>
          </a:ln>
        </p:spPr>
      </p:pic>
      <p:sp>
        <p:nvSpPr>
          <p:cNvPr id="93" name="CustomShape 7"/>
          <p:cNvSpPr/>
          <p:nvPr/>
        </p:nvSpPr>
        <p:spPr>
          <a:xfrm>
            <a:off x="6009480" y="3308760"/>
            <a:ext cx="180360" cy="23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4" name="" descr=""/>
          <p:cNvPicPr/>
          <p:nvPr/>
        </p:nvPicPr>
        <p:blipFill>
          <a:blip r:embed="rId2"/>
          <a:stretch/>
        </p:blipFill>
        <p:spPr>
          <a:xfrm>
            <a:off x="2808000" y="5505120"/>
            <a:ext cx="259560" cy="254520"/>
          </a:xfrm>
          <a:prstGeom prst="rect">
            <a:avLst/>
          </a:prstGeom>
          <a:ln>
            <a:noFill/>
          </a:ln>
        </p:spPr>
      </p:pic>
      <p:pic>
        <p:nvPicPr>
          <p:cNvPr id="95" name="" descr=""/>
          <p:cNvPicPr/>
          <p:nvPr/>
        </p:nvPicPr>
        <p:blipFill>
          <a:blip r:embed="rId3"/>
          <a:stretch/>
        </p:blipFill>
        <p:spPr>
          <a:xfrm>
            <a:off x="2548080" y="5760000"/>
            <a:ext cx="259560" cy="254520"/>
          </a:xfrm>
          <a:prstGeom prst="rect">
            <a:avLst/>
          </a:prstGeom>
          <a:ln>
            <a:noFill/>
          </a:ln>
        </p:spPr>
      </p:pic>
      <p:pic>
        <p:nvPicPr>
          <p:cNvPr id="96" name="" descr=""/>
          <p:cNvPicPr/>
          <p:nvPr/>
        </p:nvPicPr>
        <p:blipFill>
          <a:blip r:embed="rId4"/>
          <a:stretch/>
        </p:blipFill>
        <p:spPr>
          <a:xfrm>
            <a:off x="2836080" y="6014880"/>
            <a:ext cx="259560" cy="254520"/>
          </a:xfrm>
          <a:prstGeom prst="rect">
            <a:avLst/>
          </a:prstGeom>
          <a:ln>
            <a:noFill/>
          </a:ln>
        </p:spPr>
      </p:pic>
      <p:pic>
        <p:nvPicPr>
          <p:cNvPr id="97" name="" descr=""/>
          <p:cNvPicPr/>
          <p:nvPr/>
        </p:nvPicPr>
        <p:blipFill>
          <a:blip r:embed="rId5"/>
          <a:stretch/>
        </p:blipFill>
        <p:spPr>
          <a:xfrm>
            <a:off x="2116080" y="6336000"/>
            <a:ext cx="259560" cy="254520"/>
          </a:xfrm>
          <a:prstGeom prst="rect">
            <a:avLst/>
          </a:prstGeom>
          <a:ln>
            <a:noFill/>
          </a:ln>
        </p:spPr>
      </p:pic>
      <p:pic>
        <p:nvPicPr>
          <p:cNvPr id="98" name="" descr=""/>
          <p:cNvPicPr/>
          <p:nvPr/>
        </p:nvPicPr>
        <p:blipFill>
          <a:blip r:embed="rId6"/>
          <a:stretch/>
        </p:blipFill>
        <p:spPr>
          <a:xfrm>
            <a:off x="6120000" y="5145120"/>
            <a:ext cx="259560" cy="254520"/>
          </a:xfrm>
          <a:prstGeom prst="rect">
            <a:avLst/>
          </a:prstGeom>
          <a:ln>
            <a:noFill/>
          </a:ln>
        </p:spPr>
      </p:pic>
      <p:pic>
        <p:nvPicPr>
          <p:cNvPr id="99" name="" descr=""/>
          <p:cNvPicPr/>
          <p:nvPr/>
        </p:nvPicPr>
        <p:blipFill>
          <a:blip r:embed="rId7"/>
          <a:stretch/>
        </p:blipFill>
        <p:spPr>
          <a:xfrm>
            <a:off x="5284080" y="5688000"/>
            <a:ext cx="259560" cy="254520"/>
          </a:xfrm>
          <a:prstGeom prst="rect">
            <a:avLst/>
          </a:prstGeom>
          <a:ln>
            <a:noFill/>
          </a:ln>
        </p:spPr>
      </p:pic>
      <p:pic>
        <p:nvPicPr>
          <p:cNvPr id="100" name="" descr=""/>
          <p:cNvPicPr/>
          <p:nvPr/>
        </p:nvPicPr>
        <p:blipFill>
          <a:blip r:embed="rId8"/>
          <a:stretch/>
        </p:blipFill>
        <p:spPr>
          <a:xfrm>
            <a:off x="9532080" y="5832000"/>
            <a:ext cx="259560" cy="254520"/>
          </a:xfrm>
          <a:prstGeom prst="rect">
            <a:avLst/>
          </a:prstGeom>
          <a:ln>
            <a:noFill/>
          </a:ln>
        </p:spPr>
      </p:pic>
      <p:pic>
        <p:nvPicPr>
          <p:cNvPr id="101" name="" descr=""/>
          <p:cNvPicPr/>
          <p:nvPr/>
        </p:nvPicPr>
        <p:blipFill>
          <a:blip r:embed="rId9"/>
          <a:stretch/>
        </p:blipFill>
        <p:spPr>
          <a:xfrm>
            <a:off x="2016000" y="4929120"/>
            <a:ext cx="259560" cy="254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2895480" y="764280"/>
            <a:ext cx="8609400" cy="129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90000"/>
              </a:lnSpc>
            </a:pPr>
            <a:r>
              <a:rPr b="0" lang="en-GB" sz="40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Progress – software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4663800" y="2520000"/>
            <a:ext cx="3975840" cy="307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Original five proposals</a:t>
            </a:r>
            <a:endParaRPr b="0" lang="en-GB" sz="22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Snake Satellite Proposal </a:t>
            </a:r>
            <a:endParaRPr b="0" lang="en-GB" sz="20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PAC-Man Proposal</a:t>
            </a:r>
            <a:endParaRPr b="0" lang="en-GB" sz="20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Cloud – Jump Proposal</a:t>
            </a:r>
            <a:endParaRPr b="0" lang="en-GB" sz="20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Flappy-Bird Style Game</a:t>
            </a:r>
            <a:endParaRPr b="0" lang="en-GB" sz="20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Satellite wars Proposal 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4896000" y="5539320"/>
            <a:ext cx="3877920" cy="101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Symbol"/>
              <a:buChar char=""/>
            </a:pPr>
            <a:r>
              <a:rPr b="0" lang="en-GB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Final two proposals</a:t>
            </a:r>
            <a:endParaRPr b="0" lang="en-GB" sz="22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Symbol"/>
              <a:buChar char=""/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Flappy-Bird Style Game</a:t>
            </a:r>
            <a:endParaRPr b="0" lang="en-GB" sz="18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Symbol"/>
              <a:buChar char=""/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Snake Satellite Proposal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05" name="CustomShape 4"/>
          <p:cNvSpPr/>
          <p:nvPr/>
        </p:nvSpPr>
        <p:spPr>
          <a:xfrm>
            <a:off x="8496000" y="2487240"/>
            <a:ext cx="4165560" cy="39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Full proposals Include</a:t>
            </a:r>
            <a:endParaRPr b="0" lang="en-GB" sz="2200" spc="-1" strike="noStrike">
              <a:latin typeface="Arial"/>
            </a:endParaRPr>
          </a:p>
          <a:p>
            <a:pPr lvl="1" marL="9716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Brief Description</a:t>
            </a:r>
            <a:endParaRPr b="0" lang="en-GB" sz="1800" spc="-1" strike="noStrike">
              <a:latin typeface="Arial"/>
            </a:endParaRPr>
          </a:p>
          <a:p>
            <a:pPr lvl="1" marL="9716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 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Neural Network Involvement</a:t>
            </a:r>
            <a:endParaRPr b="0" lang="en-GB" sz="1800" spc="-1" strike="noStrike">
              <a:latin typeface="Arial"/>
            </a:endParaRPr>
          </a:p>
          <a:p>
            <a:pPr lvl="1" marL="9716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 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Difficulty level</a:t>
            </a:r>
            <a:endParaRPr b="0" lang="en-GB" sz="1800" spc="-1" strike="noStrike">
              <a:latin typeface="Arial"/>
            </a:endParaRPr>
          </a:p>
          <a:p>
            <a:pPr lvl="1" marL="9716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 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Controls</a:t>
            </a:r>
            <a:endParaRPr b="0" lang="en-GB" sz="1800" spc="-1" strike="noStrike">
              <a:latin typeface="Arial"/>
            </a:endParaRPr>
          </a:p>
          <a:p>
            <a:pPr lvl="1" marL="9716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 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Scoring</a:t>
            </a:r>
            <a:endParaRPr b="0" lang="en-GB" sz="1800" spc="-1" strike="noStrike">
              <a:latin typeface="Arial"/>
            </a:endParaRPr>
          </a:p>
          <a:p>
            <a:pPr lvl="1" marL="9716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 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End Game</a:t>
            </a:r>
            <a:endParaRPr b="0" lang="en-GB" sz="1800" spc="-1" strike="noStrike">
              <a:latin typeface="Arial"/>
            </a:endParaRPr>
          </a:p>
          <a:p>
            <a:pPr lvl="1" marL="9716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 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Resources</a:t>
            </a:r>
            <a:endParaRPr b="0" lang="en-GB" sz="1800" spc="-1" strike="noStrike">
              <a:latin typeface="Arial"/>
            </a:endParaRPr>
          </a:p>
          <a:p>
            <a:pPr lvl="1" marL="9716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 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Potential Issues</a:t>
            </a:r>
            <a:endParaRPr b="0" lang="en-GB" sz="1800" spc="-1" strike="noStrike">
              <a:latin typeface="Arial"/>
            </a:endParaRPr>
          </a:p>
          <a:p>
            <a:pPr lvl="1" marL="9716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 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Education value</a:t>
            </a:r>
            <a:endParaRPr b="0" lang="en-GB" sz="1800" spc="-1" strike="noStrike">
              <a:latin typeface="Arial"/>
            </a:endParaRPr>
          </a:p>
          <a:p>
            <a:pPr lvl="1" marL="9716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 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Wireframes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06" name="CustomShape 5"/>
          <p:cNvSpPr/>
          <p:nvPr/>
        </p:nvSpPr>
        <p:spPr>
          <a:xfrm>
            <a:off x="144000" y="2426760"/>
            <a:ext cx="4319640" cy="221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200" spc="-1" strike="noStrike">
                <a:solidFill>
                  <a:srgbClr val="ffffff"/>
                </a:solidFill>
                <a:latin typeface="Century Gothic"/>
              </a:rPr>
              <a:t>Design Requirements</a:t>
            </a:r>
            <a:endParaRPr b="0" lang="en-GB" sz="22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200" spc="-1" strike="noStrike">
                <a:solidFill>
                  <a:srgbClr val="ffffff"/>
                </a:solidFill>
                <a:latin typeface="Century Gothic"/>
              </a:rPr>
              <a:t>Satellite based</a:t>
            </a:r>
            <a:endParaRPr b="0" lang="en-GB" sz="22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ffffff"/>
                </a:solidFill>
                <a:latin typeface="Century Gothic"/>
              </a:rPr>
              <a:t>Competitor CPU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ffffff"/>
                </a:solidFill>
                <a:latin typeface="Century Gothic"/>
              </a:rPr>
              <a:t>NN powered CPU 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ffffff"/>
                </a:solidFill>
                <a:latin typeface="Century Gothic"/>
              </a:rPr>
              <a:t>Different difficulties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ffffff"/>
                </a:solidFill>
                <a:latin typeface="Century Gothic"/>
              </a:rPr>
              <a:t>Side-scrolling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ffffff"/>
                </a:solidFill>
                <a:latin typeface="Century Gothic"/>
              </a:rPr>
              <a:t>Score</a:t>
            </a:r>
            <a:endParaRPr b="0" lang="en-GB" sz="20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2895480" y="764280"/>
            <a:ext cx="8609400" cy="129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90000"/>
              </a:lnSpc>
            </a:pPr>
            <a:r>
              <a:rPr b="0" lang="en-GB" sz="40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Progress – Hardware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685800" y="2194560"/>
            <a:ext cx="10819440" cy="40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3"/>
          <p:cNvSpPr/>
          <p:nvPr/>
        </p:nvSpPr>
        <p:spPr>
          <a:xfrm>
            <a:off x="648360" y="4318200"/>
            <a:ext cx="4391640" cy="136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TextShape 4"/>
          <p:cNvSpPr txBox="1"/>
          <p:nvPr/>
        </p:nvSpPr>
        <p:spPr>
          <a:xfrm>
            <a:off x="499680" y="2446920"/>
            <a:ext cx="3172320" cy="1801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2200" spc="-1" strike="noStrike">
                <a:solidFill>
                  <a:srgbClr val="ffffff"/>
                </a:solidFill>
                <a:latin typeface="Century Gothic"/>
              </a:rPr>
              <a:t>R</a:t>
            </a:r>
            <a:r>
              <a:rPr b="0" lang="en-GB" sz="2200" spc="-1" strike="noStrike">
                <a:solidFill>
                  <a:srgbClr val="ffffff"/>
                </a:solidFill>
                <a:latin typeface="Century Gothic"/>
              </a:rPr>
              <a:t>e</a:t>
            </a:r>
            <a:r>
              <a:rPr b="0" lang="en-GB" sz="2200" spc="-1" strike="noStrike">
                <a:solidFill>
                  <a:srgbClr val="ffffff"/>
                </a:solidFill>
                <a:latin typeface="Century Gothic"/>
              </a:rPr>
              <a:t>q</a:t>
            </a:r>
            <a:r>
              <a:rPr b="0" lang="en-GB" sz="2200" spc="-1" strike="noStrike">
                <a:solidFill>
                  <a:srgbClr val="ffffff"/>
                </a:solidFill>
                <a:latin typeface="Century Gothic"/>
              </a:rPr>
              <a:t>u</a:t>
            </a:r>
            <a:r>
              <a:rPr b="0" lang="en-GB" sz="2200" spc="-1" strike="noStrike">
                <a:solidFill>
                  <a:srgbClr val="ffffff"/>
                </a:solidFill>
                <a:latin typeface="Century Gothic"/>
              </a:rPr>
              <a:t>i</a:t>
            </a:r>
            <a:r>
              <a:rPr b="0" lang="en-GB" sz="2200" spc="-1" strike="noStrike">
                <a:solidFill>
                  <a:srgbClr val="ffffff"/>
                </a:solidFill>
                <a:latin typeface="Century Gothic"/>
              </a:rPr>
              <a:t>r</a:t>
            </a:r>
            <a:r>
              <a:rPr b="0" lang="en-GB" sz="2200" spc="-1" strike="noStrike">
                <a:solidFill>
                  <a:srgbClr val="ffffff"/>
                </a:solidFill>
                <a:latin typeface="Century Gothic"/>
              </a:rPr>
              <a:t>e</a:t>
            </a:r>
            <a:r>
              <a:rPr b="0" lang="en-GB" sz="2200" spc="-1" strike="noStrike">
                <a:solidFill>
                  <a:srgbClr val="ffffff"/>
                </a:solidFill>
                <a:latin typeface="Century Gothic"/>
              </a:rPr>
              <a:t>m</a:t>
            </a:r>
            <a:r>
              <a:rPr b="0" lang="en-GB" sz="2200" spc="-1" strike="noStrike">
                <a:solidFill>
                  <a:srgbClr val="ffffff"/>
                </a:solidFill>
                <a:latin typeface="Century Gothic"/>
              </a:rPr>
              <a:t>e</a:t>
            </a:r>
            <a:r>
              <a:rPr b="0" lang="en-GB" sz="2200" spc="-1" strike="noStrike">
                <a:solidFill>
                  <a:srgbClr val="ffffff"/>
                </a:solidFill>
                <a:latin typeface="Century Gothic"/>
              </a:rPr>
              <a:t>n</a:t>
            </a:r>
            <a:r>
              <a:rPr b="0" lang="en-GB" sz="2200" spc="-1" strike="noStrike">
                <a:solidFill>
                  <a:srgbClr val="ffffff"/>
                </a:solidFill>
                <a:latin typeface="Century Gothic"/>
              </a:rPr>
              <a:t>t</a:t>
            </a:r>
            <a:r>
              <a:rPr b="0" lang="en-GB" sz="2200" spc="-1" strike="noStrike">
                <a:solidFill>
                  <a:srgbClr val="ffffff"/>
                </a:solidFill>
                <a:latin typeface="Century Gothic"/>
              </a:rPr>
              <a:t>s</a:t>
            </a:r>
            <a:endParaRPr b="0" lang="en-GB" sz="2200" spc="-1" strike="noStrike">
              <a:latin typeface="Arial"/>
            </a:endParaRPr>
          </a:p>
          <a:p>
            <a:r>
              <a:rPr b="0" lang="en-GB" sz="2200" spc="-1" strike="noStrike">
                <a:solidFill>
                  <a:srgbClr val="ffffff"/>
                </a:solidFill>
                <a:latin typeface="Century Gothic"/>
              </a:rPr>
              <a:t>-</a:t>
            </a:r>
            <a:r>
              <a:rPr b="0" lang="en-GB" sz="2200" spc="-1" strike="noStrike">
                <a:solidFill>
                  <a:srgbClr val="ffffff"/>
                </a:solidFill>
                <a:latin typeface="Century Gothic"/>
              </a:rPr>
              <a:t> 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S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t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a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n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d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 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a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l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o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n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e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 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a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r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c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a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d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e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 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G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a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m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e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-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 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S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m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a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l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l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,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 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f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i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t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 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o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n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 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d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e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s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k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-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E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c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o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n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o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m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i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c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a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l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 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-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 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R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e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t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r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o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,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 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l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i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k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e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 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o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l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d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 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a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r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c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a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d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e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11" name="TextShape 5"/>
          <p:cNvSpPr txBox="1"/>
          <p:nvPr/>
        </p:nvSpPr>
        <p:spPr>
          <a:xfrm>
            <a:off x="4464000" y="2448000"/>
            <a:ext cx="3604320" cy="1801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2200" spc="-1" strike="noStrike">
                <a:solidFill>
                  <a:srgbClr val="ffffff"/>
                </a:solidFill>
                <a:latin typeface="Century Gothic"/>
              </a:rPr>
              <a:t>Decisions made</a:t>
            </a:r>
            <a:endParaRPr b="0" lang="en-GB" sz="2200" spc="-1" strike="noStrike">
              <a:latin typeface="Arial"/>
            </a:endParaRPr>
          </a:p>
          <a:p>
            <a:r>
              <a:rPr b="0" lang="en-GB" sz="2200" spc="-1" strike="noStrike">
                <a:solidFill>
                  <a:srgbClr val="ffffff"/>
                </a:solidFill>
                <a:latin typeface="Century Gothic"/>
              </a:rPr>
              <a:t>- 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£60 initial investment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- Will consider cabient if the rest of the project is to a standard you are happy with</a:t>
            </a:r>
            <a:endParaRPr b="0" lang="en-GB" sz="1800" spc="-1" strike="noStrike">
              <a:latin typeface="Arial"/>
            </a:endParaRPr>
          </a:p>
          <a:p>
            <a:endParaRPr b="0" lang="en-GB" sz="1800" spc="-1" strike="noStrike">
              <a:latin typeface="Arial"/>
            </a:endParaRPr>
          </a:p>
        </p:txBody>
      </p:sp>
      <p:sp>
        <p:nvSpPr>
          <p:cNvPr id="112" name="TextShape 6"/>
          <p:cNvSpPr txBox="1"/>
          <p:nvPr/>
        </p:nvSpPr>
        <p:spPr>
          <a:xfrm>
            <a:off x="8707680" y="2448000"/>
            <a:ext cx="3172320" cy="1270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2200" spc="-1" strike="noStrike">
                <a:solidFill>
                  <a:srgbClr val="ffffff"/>
                </a:solidFill>
                <a:latin typeface="Century Gothic"/>
              </a:rPr>
              <a:t>Purchases</a:t>
            </a:r>
            <a:endParaRPr b="0" lang="en-GB" sz="2200" spc="-1" strike="noStrike">
              <a:latin typeface="Arial"/>
            </a:endParaRPr>
          </a:p>
          <a:p>
            <a:r>
              <a:rPr b="0" lang="en-GB" sz="2200" spc="-1" strike="noStrike">
                <a:solidFill>
                  <a:srgbClr val="ffffff"/>
                </a:solidFill>
                <a:latin typeface="Century Gothic"/>
              </a:rPr>
              <a:t>- 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Raspberry Pi 3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- Power supply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- Arcade controls</a:t>
            </a: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595080" y="1760400"/>
            <a:ext cx="10942920" cy="182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0" lang="en-GB" sz="60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Game 1 – Flappy bird style</a:t>
            </a:r>
            <a:endParaRPr b="0" lang="en-GB" sz="60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1371600" y="1803240"/>
            <a:ext cx="9447840" cy="182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0" lang="en-GB" sz="60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Game 2 – snake style</a:t>
            </a:r>
            <a:endParaRPr b="0" lang="en-GB" sz="60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2895480" y="764280"/>
            <a:ext cx="8609400" cy="129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90000"/>
              </a:lnSpc>
            </a:pPr>
            <a:r>
              <a:rPr b="0" lang="en-GB" sz="40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Neural Network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685800" y="2194560"/>
            <a:ext cx="4852800" cy="149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Convolutional Neural Networks</a:t>
            </a:r>
            <a:endParaRPr b="0" lang="en-GB" sz="22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Python3 </a:t>
            </a:r>
            <a:endParaRPr b="0" lang="en-GB" sz="20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Keras </a:t>
            </a:r>
            <a:endParaRPr b="0" lang="en-GB" sz="20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TensorFlow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684360" y="3883320"/>
            <a:ext cx="4453200" cy="97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Diabetes predictor</a:t>
            </a:r>
            <a:endParaRPr b="0" lang="en-GB" sz="2200" spc="-1" strike="noStrike">
              <a:latin typeface="Arial"/>
            </a:endParaRPr>
          </a:p>
          <a:p>
            <a:pPr lvl="1" marL="45720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Accuracy 80.21%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18" name="CustomShape 4"/>
          <p:cNvSpPr/>
          <p:nvPr/>
        </p:nvSpPr>
        <p:spPr>
          <a:xfrm>
            <a:off x="684360" y="5162760"/>
            <a:ext cx="3892320" cy="131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Image recognition</a:t>
            </a:r>
            <a:endParaRPr b="0" lang="en-GB" sz="2200" spc="-1" strike="noStrike">
              <a:latin typeface="Arial"/>
            </a:endParaRPr>
          </a:p>
          <a:p>
            <a:pPr lvl="1" marL="457200" indent="-342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Cats and Dogs</a:t>
            </a:r>
            <a:endParaRPr b="0" lang="en-GB" sz="1800" spc="-1" strike="noStrike">
              <a:latin typeface="Arial"/>
            </a:endParaRPr>
          </a:p>
          <a:p>
            <a:pPr lvl="1" marL="457200" indent="-342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Colour recognition 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pic>
        <p:nvPicPr>
          <p:cNvPr id="119" name="Picture 6" descr=""/>
          <p:cNvPicPr/>
          <p:nvPr/>
        </p:nvPicPr>
        <p:blipFill>
          <a:blip r:embed="rId1"/>
          <a:stretch/>
        </p:blipFill>
        <p:spPr>
          <a:xfrm>
            <a:off x="7082280" y="2936880"/>
            <a:ext cx="4064760" cy="2435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TC104033937[[fn=Vapor Trail]]</Template>
  <TotalTime>23</TotalTime>
  <Application>LibreOffice/6.0.6.2$Linux_X86_64 LibreOffice_project/00m0$Build-2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2013-07-15T20:26:09Z</dcterms:created>
  <dc:creator/>
  <dc:description/>
  <dc:language>en-GB</dc:language>
  <cp:lastModifiedBy/>
  <dcterms:modified xsi:type="dcterms:W3CDTF">2018-11-14T10:04:09Z</dcterms:modified>
  <cp:revision>569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