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63"/>
  </p:notesMasterIdLst>
  <p:sldIdLst>
    <p:sldId id="256" r:id="rId10"/>
    <p:sldId id="257" r:id="rId11"/>
    <p:sldId id="258" r:id="rId12"/>
    <p:sldId id="316" r:id="rId13"/>
    <p:sldId id="317" r:id="rId14"/>
    <p:sldId id="315" r:id="rId15"/>
    <p:sldId id="288" r:id="rId16"/>
    <p:sldId id="268" r:id="rId17"/>
    <p:sldId id="270" r:id="rId18"/>
    <p:sldId id="269" r:id="rId19"/>
    <p:sldId id="279" r:id="rId20"/>
    <p:sldId id="280" r:id="rId21"/>
    <p:sldId id="281" r:id="rId22"/>
    <p:sldId id="282" r:id="rId23"/>
    <p:sldId id="284" r:id="rId24"/>
    <p:sldId id="285" r:id="rId25"/>
    <p:sldId id="259" r:id="rId26"/>
    <p:sldId id="263" r:id="rId27"/>
    <p:sldId id="271" r:id="rId28"/>
    <p:sldId id="272" r:id="rId29"/>
    <p:sldId id="309" r:id="rId30"/>
    <p:sldId id="310" r:id="rId31"/>
    <p:sldId id="311" r:id="rId32"/>
    <p:sldId id="312" r:id="rId33"/>
    <p:sldId id="313" r:id="rId34"/>
    <p:sldId id="273" r:id="rId35"/>
    <p:sldId id="274" r:id="rId36"/>
    <p:sldId id="275" r:id="rId37"/>
    <p:sldId id="262" r:id="rId38"/>
    <p:sldId id="266" r:id="rId39"/>
    <p:sldId id="287" r:id="rId40"/>
    <p:sldId id="286" r:id="rId41"/>
    <p:sldId id="289" r:id="rId42"/>
    <p:sldId id="296" r:id="rId43"/>
    <p:sldId id="293" r:id="rId44"/>
    <p:sldId id="298" r:id="rId45"/>
    <p:sldId id="299" r:id="rId46"/>
    <p:sldId id="300" r:id="rId47"/>
    <p:sldId id="297" r:id="rId48"/>
    <p:sldId id="295" r:id="rId49"/>
    <p:sldId id="301" r:id="rId50"/>
    <p:sldId id="302" r:id="rId51"/>
    <p:sldId id="303" r:id="rId52"/>
    <p:sldId id="304" r:id="rId53"/>
    <p:sldId id="305" r:id="rId54"/>
    <p:sldId id="306" r:id="rId55"/>
    <p:sldId id="308" r:id="rId56"/>
    <p:sldId id="307" r:id="rId57"/>
    <p:sldId id="294" r:id="rId58"/>
    <p:sldId id="290" r:id="rId59"/>
    <p:sldId id="291" r:id="rId60"/>
    <p:sldId id="292" r:id="rId61"/>
    <p:sldId id="267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F8F8F8"/>
    <a:srgbClr val="FFFFFF"/>
    <a:srgbClr val="003300"/>
    <a:srgbClr val="008000"/>
    <a:srgbClr val="009900"/>
    <a:srgbClr val="DE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1" autoAdjust="0"/>
    <p:restoredTop sz="91125" autoAdjust="0"/>
  </p:normalViewPr>
  <p:slideViewPr>
    <p:cSldViewPr>
      <p:cViewPr varScale="1">
        <p:scale>
          <a:sx n="110" d="100"/>
          <a:sy n="110" d="100"/>
        </p:scale>
        <p:origin x="56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8E0EAE-6623-4086-A802-DFBF498AE1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638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pic>
        <p:nvPicPr>
          <p:cNvPr id="5" name="Picture 2" descr="C:\Documents and Settings\Yang Jufeng\桌面\11\主楼总理像\17.jpg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9"/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291" y="5877352"/>
              <a:ext cx="72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4"/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/>
                <a:t>计算机学院</a:t>
              </a: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37543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2F0B0-05F6-45E7-A2BD-197578ACFD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872002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4B09FB-826E-455A-91F4-D643B69D79A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65804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3860AA-7EDF-4F11-8FF4-98C30644708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07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5D2FE-5C49-4979-B3EB-5491165FBD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64417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7B6F19-7C72-4789-970D-84481D2D6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763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4" name="Picture 5" descr="hc_DividerBG_pur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hc_Divider_Trans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608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8A2DC-79E2-4951-A461-E2DFCA079F5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910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62135-C83F-418E-AEF4-F74A2CAE1B3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240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F6DB5C-BD4F-499A-A7DE-8D667D3C722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161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F4C4BA-99E9-499B-9746-1E71B0BDA8B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65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73AD6-D3DF-47E2-9653-F05D31570BD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850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3F568-AF31-4753-AA21-4B42EE3C81F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4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59EF8-EEA2-4A02-B822-06AA36516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67515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E3586-042A-40AF-9A67-AA830BEB91F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093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8A74E-00CC-4444-AE35-2353CCAA94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642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CD422-FCBF-4A12-B3D8-10A05876230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397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A63D2-0084-4F28-A626-ED93B30C820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191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209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 descr="hc_DividerGraphBG_pur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270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0D58D9-8C3E-4721-A894-A754E52B1DC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255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047DD-F8CE-4A74-86F1-FB44A5A6002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39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9117A9-0420-4031-AA11-4D66222732B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730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62496-09E8-4233-824D-868E6D3C72A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73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76BE5-9CF5-4AF1-A5C5-297CF78A5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13563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13582-1679-4201-B806-288B44E0BA1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488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13148-84F5-44BE-BAFB-022A11106EC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570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DEE25D-B672-41E9-85F8-E6E3125A227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533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532C2-3D43-4A61-8DA8-EE8CECCD9B9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5643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AA2271-1641-4F1A-858E-5BB1CD8BB3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8909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3F56A-05D8-4876-BAEA-9C13FB94438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8620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069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A463F-F2B7-4664-B508-4B4073CEBD2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444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27A69-E515-49E5-A867-25BB84AE8C0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6687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90219-ED78-48C1-BA00-242F33DACD5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2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2C0FD-9FDC-4498-B851-87F7760C2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5707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85164-E1CE-4D7E-960A-5B06B0503EA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3406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78C59-7977-4900-B99C-02649BD02A2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5219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E2293-21A0-48EC-895B-004CC1FC3FD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0617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249B8-D9F5-4276-A2D0-070C55CA0E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490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2E4311-B776-452E-AB22-9461235B5D3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254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41075-AC81-4467-A468-2029007F11F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9432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E1A4A-9472-43A6-86E2-882233DB731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0285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9" descr="hc_DividerGraphBG_Wgr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2478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8B9BA-2327-4705-BF7D-83F269CAFFF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2449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A6BF0-751D-4C4D-ACF5-A2220DDD480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61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8471-A37A-430A-B474-AF506FFCAD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880182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973FD-FBB7-4959-B9F9-A959EA83495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9446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1EAC3-A840-4F98-A757-9D50CD46BBF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4142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CD013-6BA8-44FD-867F-5B7E3E2805A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1072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59CFA-FBB1-4D0B-AD8B-54BA430C64F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957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C1C1-9644-48CA-81EF-79561B74788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0585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BC12-A18E-44A7-B577-833D5B48D12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78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8AF60-6946-40EF-9833-4E445D234E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3030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A5000-BA9C-4340-83C7-A92FEC9DBBA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2157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0834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FA8CAD-224D-4CF5-8691-74E64AD0943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43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B26CF-CEF1-4BF0-9027-D9290F5A0A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2095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A73E4D-14CC-425F-84DF-0F7D6D7223C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5102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7AF23-E12D-4EAE-90C4-03BE3A0F5D4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555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B625F3-F0C0-4A4A-8E71-D75594735B2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5353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221A4-27BD-481F-8AC6-02E2747273F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96634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37EC9-7397-4D11-8BC7-AF994AC232B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6765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B13E4-E100-426F-93DB-05904E8116F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3268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2B4EA6-8988-44B3-9507-58933D3EC02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0987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21ABAE-C61D-4FB7-A63A-1450B77A9A1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7935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418130-178B-43B8-A173-870820BC9C3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5564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9" descr="hc_DividerGraphBG_Cgr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26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2DD6A-3E45-435B-83E9-2DD7527CF2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319661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375FF-62C7-46CC-BDE4-B1BEE0FF25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0527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AF734-BF9F-4405-9A8E-34658E1C8A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03085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0F421-2493-4B34-837C-1DB2B521D7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6802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54316-573F-490D-9662-B97ED7662C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227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48B27-06B0-4CA2-9501-7B4FA67132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4896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A73A1-A752-41CB-9E44-3D248F1F5A2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9028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EC947-5C01-4E01-BABA-48AF86FDC64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366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F87AF-E5ED-4D15-B5A5-0BC28611C2A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57506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E7F23-E54C-41D4-8022-143C934FAD2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8506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EA88F-DA7C-4E11-8115-D06715F42D5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41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ED7F4-FED6-4CB7-B4F0-8494E9578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2332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0550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FDE92-9D2C-4D6B-A3AA-9858E835F4B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2380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C3177-44AA-47C6-BF32-E562DE704F7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790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7F034-F8AF-4F3A-88F4-0ADDE9BD667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1818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DB6B7-D2BF-4280-AB00-00FCE5B9675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76624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426E0-D0A5-4665-B66B-BD19A18F1B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76402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5379D-3EEE-4585-AB57-3F90F2A1F13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35277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C3C30-C34A-418B-8997-FA47FADFB36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0251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4394D-A6CF-44B8-86C3-2320287ADB5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2928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E6223-CDFD-4BFA-B14B-B87516EC07B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83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F8662-11C8-4FDE-99E7-BB5B0B4F38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758224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CBBB1-6594-4684-AF52-FC1264E0934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85088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3" descr="hc_Divider_Trans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4335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30324-7939-4EBF-9FC7-75F44A3050B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47626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F04D7-00AB-421B-B3B6-5DD050718F4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9813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B74CE-9CA2-466F-918C-A2B35731857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88727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552C8-C1E6-4FD1-AE43-0525F5787EC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87847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AEB68B-5115-483A-BB43-6FB91822D32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64341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2D007-BFBA-4470-A57E-F5099ABF60D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46372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621FB-7C8C-48D8-A77B-3B9BB757B03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75187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9703DF-163D-4B45-B554-4886AAA4031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58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B4B4B"/>
                </a:solidFill>
              </a:defRPr>
            </a:lvl1pPr>
          </a:lstStyle>
          <a:p>
            <a:fld id="{2C352A9D-8196-459B-98BC-F77C12C19B2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056" name="组合 15"/>
          <p:cNvGrpSpPr>
            <a:grpSpLocks/>
          </p:cNvGrpSpPr>
          <p:nvPr userDrawn="1"/>
        </p:nvGrpSpPr>
        <p:grpSpPr bwMode="auto">
          <a:xfrm>
            <a:off x="395288" y="6200775"/>
            <a:ext cx="2916237" cy="541338"/>
            <a:chOff x="4716016" y="5877352"/>
            <a:chExt cx="2735848" cy="540000"/>
          </a:xfrm>
        </p:grpSpPr>
        <p:pic>
          <p:nvPicPr>
            <p:cNvPr id="2057" name="Picture 3" descr="badge-logon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5292376" y="5970783"/>
              <a:ext cx="2159488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/>
                <a:t>计算机学院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4381" r:id="rId1"/>
    <p:sldLayoutId id="2147494291" r:id="rId2"/>
    <p:sldLayoutId id="2147494292" r:id="rId3"/>
    <p:sldLayoutId id="2147494293" r:id="rId4"/>
    <p:sldLayoutId id="2147494294" r:id="rId5"/>
    <p:sldLayoutId id="2147494295" r:id="rId6"/>
    <p:sldLayoutId id="2147494296" r:id="rId7"/>
    <p:sldLayoutId id="2147494297" r:id="rId8"/>
    <p:sldLayoutId id="2147494298" r:id="rId9"/>
    <p:sldLayoutId id="2147494299" r:id="rId10"/>
    <p:sldLayoutId id="2147494300" r:id="rId11"/>
    <p:sldLayoutId id="2147494382" r:id="rId1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3083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5" name="Picture 5" descr="hc_DividerBG_purpl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6" descr="hc_Divider_Trans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6E3F51B-5F9B-48D5-8932-22D6B328C63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8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83" r:id="rId1"/>
    <p:sldLayoutId id="2147494301" r:id="rId2"/>
    <p:sldLayoutId id="2147494302" r:id="rId3"/>
    <p:sldLayoutId id="2147494303" r:id="rId4"/>
    <p:sldLayoutId id="2147494304" r:id="rId5"/>
    <p:sldLayoutId id="2147494305" r:id="rId6"/>
    <p:sldLayoutId id="2147494306" r:id="rId7"/>
    <p:sldLayoutId id="2147494307" r:id="rId8"/>
    <p:sldLayoutId id="2147494308" r:id="rId9"/>
    <p:sldLayoutId id="2147494309" r:id="rId10"/>
    <p:sldLayoutId id="2147494310" r:id="rId11"/>
    <p:sldLayoutId id="2147494384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4106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9" name="Picture 5" descr="hc_DividerGraphBG_purpl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1C6C3411-C7E7-4878-B33D-99C4956956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10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85" r:id="rId1"/>
    <p:sldLayoutId id="2147494311" r:id="rId2"/>
    <p:sldLayoutId id="2147494312" r:id="rId3"/>
    <p:sldLayoutId id="2147494313" r:id="rId4"/>
    <p:sldLayoutId id="2147494314" r:id="rId5"/>
    <p:sldLayoutId id="2147494315" r:id="rId6"/>
    <p:sldLayoutId id="2147494316" r:id="rId7"/>
    <p:sldLayoutId id="2147494317" r:id="rId8"/>
    <p:sldLayoutId id="2147494318" r:id="rId9"/>
    <p:sldLayoutId id="2147494319" r:id="rId10"/>
    <p:sldLayoutId id="2147494320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5131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3" name="Picture 12" descr="hc_DividerBG_Wgre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823BC05-1E00-46EB-9929-3C74535776C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5128" name="Picture 6" descr="hc_Divider_Trans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86" r:id="rId1"/>
    <p:sldLayoutId id="2147494321" r:id="rId2"/>
    <p:sldLayoutId id="2147494322" r:id="rId3"/>
    <p:sldLayoutId id="2147494323" r:id="rId4"/>
    <p:sldLayoutId id="2147494324" r:id="rId5"/>
    <p:sldLayoutId id="2147494325" r:id="rId6"/>
    <p:sldLayoutId id="2147494326" r:id="rId7"/>
    <p:sldLayoutId id="2147494327" r:id="rId8"/>
    <p:sldLayoutId id="2147494328" r:id="rId9"/>
    <p:sldLayoutId id="2147494329" r:id="rId10"/>
    <p:sldLayoutId id="214749433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6154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7" name="Picture 11" descr="hc_DividerGraphBG_Wgre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EBDC0495-8CA3-4C37-AB71-2D10C8C1E42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4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615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87" r:id="rId1"/>
    <p:sldLayoutId id="2147494331" r:id="rId2"/>
    <p:sldLayoutId id="2147494332" r:id="rId3"/>
    <p:sldLayoutId id="2147494333" r:id="rId4"/>
    <p:sldLayoutId id="2147494334" r:id="rId5"/>
    <p:sldLayoutId id="2147494335" r:id="rId6"/>
    <p:sldLayoutId id="2147494336" r:id="rId7"/>
    <p:sldLayoutId id="2147494337" r:id="rId8"/>
    <p:sldLayoutId id="2147494338" r:id="rId9"/>
    <p:sldLayoutId id="2147494339" r:id="rId10"/>
    <p:sldLayoutId id="214749434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2" descr="hc_DividerBG_Cgre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6" descr="hc_Divider_Trans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6307545A-3C02-42C0-89FC-BEE8EE843D0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17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88" r:id="rId1"/>
    <p:sldLayoutId id="2147494341" r:id="rId2"/>
    <p:sldLayoutId id="2147494342" r:id="rId3"/>
    <p:sldLayoutId id="2147494343" r:id="rId4"/>
    <p:sldLayoutId id="2147494344" r:id="rId5"/>
    <p:sldLayoutId id="2147494345" r:id="rId6"/>
    <p:sldLayoutId id="2147494346" r:id="rId7"/>
    <p:sldLayoutId id="2147494347" r:id="rId8"/>
    <p:sldLayoutId id="2147494348" r:id="rId9"/>
    <p:sldLayoutId id="2147494349" r:id="rId10"/>
    <p:sldLayoutId id="214749435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pic>
          <p:nvPicPr>
            <p:cNvPr id="8202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5" name="Picture 11" descr="hc_DividerGraphBG_Cgre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C9C0CF32-5980-4F69-920A-79C935C8D92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19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19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89" r:id="rId1"/>
    <p:sldLayoutId id="2147494351" r:id="rId2"/>
    <p:sldLayoutId id="2147494352" r:id="rId3"/>
    <p:sldLayoutId id="2147494353" r:id="rId4"/>
    <p:sldLayoutId id="2147494354" r:id="rId5"/>
    <p:sldLayoutId id="2147494355" r:id="rId6"/>
    <p:sldLayoutId id="2147494356" r:id="rId7"/>
    <p:sldLayoutId id="2147494357" r:id="rId8"/>
    <p:sldLayoutId id="2147494358" r:id="rId9"/>
    <p:sldLayoutId id="2147494359" r:id="rId10"/>
    <p:sldLayoutId id="214749436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6" descr="hc_DividerGraphBG_blu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234C9DB9-E648-4AAE-94FC-1CF78806CE9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22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90" r:id="rId1"/>
    <p:sldLayoutId id="2147494361" r:id="rId2"/>
    <p:sldLayoutId id="2147494362" r:id="rId3"/>
    <p:sldLayoutId id="2147494363" r:id="rId4"/>
    <p:sldLayoutId id="2147494364" r:id="rId5"/>
    <p:sldLayoutId id="2147494365" r:id="rId6"/>
    <p:sldLayoutId id="2147494366" r:id="rId7"/>
    <p:sldLayoutId id="2147494367" r:id="rId8"/>
    <p:sldLayoutId id="2147494368" r:id="rId9"/>
    <p:sldLayoutId id="2147494369" r:id="rId10"/>
    <p:sldLayoutId id="2147494370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8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latin typeface="Arial" charset="0"/>
                <a:ea typeface="宋体" charset="-122"/>
              </a:endParaRPr>
            </a:p>
          </p:txBody>
        </p:sp>
        <p:pic>
          <p:nvPicPr>
            <p:cNvPr id="10251" name="Picture 10" descr="TR_SlideLogo_BW600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3" name="Picture 22" descr="hc_DividerBG_blu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17" descr="hc_Divider_Trans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4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953CFD1D-810A-4CAD-BCBF-740AA938ACB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391" r:id="rId1"/>
    <p:sldLayoutId id="2147494371" r:id="rId2"/>
    <p:sldLayoutId id="2147494372" r:id="rId3"/>
    <p:sldLayoutId id="2147494373" r:id="rId4"/>
    <p:sldLayoutId id="2147494374" r:id="rId5"/>
    <p:sldLayoutId id="2147494375" r:id="rId6"/>
    <p:sldLayoutId id="2147494376" r:id="rId7"/>
    <p:sldLayoutId id="2147494377" r:id="rId8"/>
    <p:sldLayoutId id="2147494378" r:id="rId9"/>
    <p:sldLayoutId id="2147494379" r:id="rId10"/>
    <p:sldLayoutId id="214749438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cise.ufl.edu/~sahni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第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章  预备知识</a:t>
            </a:r>
          </a:p>
        </p:txBody>
      </p:sp>
      <p:sp>
        <p:nvSpPr>
          <p:cNvPr id="2253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----</a:t>
            </a:r>
            <a:r>
              <a:rPr lang="zh-CN" altLang="en-US">
                <a:ea typeface="宋体" panose="02010600030101010101" pitchFamily="2" charset="-122"/>
              </a:rPr>
              <a:t>一双明眸：欣赏数据结构之美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7D6B9D-E533-42C9-9171-660BB7915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58" y="3248977"/>
            <a:ext cx="4663442" cy="350321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地位和作用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算法：是编写程序的核心和基础</a:t>
            </a:r>
            <a:endParaRPr lang="en-US" altLang="zh-CN"/>
          </a:p>
          <a:p>
            <a:r>
              <a:rPr lang="zh-CN" altLang="en-US"/>
              <a:t>下里巴人的追求</a:t>
            </a:r>
            <a:endParaRPr lang="en-US" altLang="zh-CN"/>
          </a:p>
          <a:p>
            <a:pPr lvl="1"/>
            <a:r>
              <a:rPr lang="zh-CN" altLang="en-US"/>
              <a:t>研究“数据”的存储、表达、操作方式</a:t>
            </a:r>
            <a:endParaRPr lang="en-US" altLang="zh-CN"/>
          </a:p>
          <a:p>
            <a:pPr lvl="1"/>
            <a:r>
              <a:rPr lang="zh-CN" altLang="en-US"/>
              <a:t>学习经典的数据结构</a:t>
            </a:r>
            <a:endParaRPr lang="en-US" altLang="zh-CN"/>
          </a:p>
          <a:p>
            <a:pPr lvl="1"/>
            <a:r>
              <a:rPr lang="zh-CN" altLang="en-US"/>
              <a:t>学习经典数据结构在经典问题中的应用</a:t>
            </a:r>
            <a:endParaRPr lang="en-US" altLang="zh-CN"/>
          </a:p>
          <a:p>
            <a:r>
              <a:rPr lang="zh-CN" altLang="en-US"/>
              <a:t>阳春白雪的冀望</a:t>
            </a:r>
            <a:endParaRPr lang="en-US" altLang="zh-CN"/>
          </a:p>
          <a:p>
            <a:pPr lvl="1"/>
            <a:r>
              <a:rPr lang="zh-CN" altLang="en-US"/>
              <a:t>将经典数据结构巧妙改进以适应新问题</a:t>
            </a:r>
            <a:endParaRPr lang="en-US" altLang="zh-CN"/>
          </a:p>
          <a:p>
            <a:pPr lvl="1"/>
            <a:r>
              <a:rPr lang="zh-CN" altLang="en-US"/>
              <a:t>发明新的具有普适意义的数据结构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6AD54D-2A63-4E6A-9574-7A9FE23ADD1C}" type="slidenum">
              <a:rPr lang="en-US" altLang="en-US">
                <a:solidFill>
                  <a:srgbClr val="4B4B4B"/>
                </a:solidFill>
              </a:rPr>
              <a:pPr eaLnBrk="1" hangingPunct="1"/>
              <a:t>10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课程目的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学习基本数据结构，</a:t>
            </a:r>
            <a:br>
              <a:rPr lang="zh-CN" altLang="en-US"/>
            </a:br>
            <a:r>
              <a:rPr lang="zh-CN" altLang="en-US"/>
              <a:t>其上的操作，</a:t>
            </a:r>
            <a:br>
              <a:rPr lang="zh-CN" altLang="en-US"/>
            </a:br>
            <a:r>
              <a:rPr lang="zh-CN" altLang="en-US"/>
              <a:t>掌握其实现方法，</a:t>
            </a:r>
            <a:br>
              <a:rPr lang="zh-CN" altLang="en-US"/>
            </a:br>
            <a:r>
              <a:rPr lang="zh-CN" altLang="en-US"/>
              <a:t>以及如何利用它们</a:t>
            </a:r>
            <a:r>
              <a:rPr lang="zh-CN" altLang="en-US">
                <a:solidFill>
                  <a:srgbClr val="FF0000"/>
                </a:solidFill>
              </a:rPr>
              <a:t>解决实际问题</a:t>
            </a:r>
          </a:p>
          <a:p>
            <a:pPr eaLnBrk="1" hangingPunct="1"/>
            <a:r>
              <a:rPr lang="zh-CN" altLang="en-US"/>
              <a:t>学习一些经典的算法设计方法及其应用，具备基本的算法设计能力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94C104-1D3B-497D-97C3-67D63B731AF0}" type="slidenum">
              <a:rPr lang="en-US" altLang="en-US">
                <a:solidFill>
                  <a:srgbClr val="4B4B4B"/>
                </a:solidFill>
              </a:rPr>
              <a:pPr eaLnBrk="1" hangingPunct="1"/>
              <a:t>11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课程目的？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教大家如何编写程序？</a:t>
            </a:r>
          </a:p>
          <a:p>
            <a:pPr eaLnBrk="1" hangingPunct="1"/>
            <a:r>
              <a:rPr lang="zh-CN" altLang="en-US"/>
              <a:t>不是学过</a:t>
            </a:r>
            <a:r>
              <a:rPr lang="en-US" altLang="zh-CN"/>
              <a:t>C++</a:t>
            </a:r>
            <a:r>
              <a:rPr lang="zh-CN" altLang="en-US"/>
              <a:t>了吗？已经会写程序了</a:t>
            </a:r>
          </a:p>
          <a:p>
            <a:pPr eaLnBrk="1" hangingPunct="1"/>
            <a:r>
              <a:rPr lang="zh-CN" altLang="en-US"/>
              <a:t>问题是：什么叫“</a:t>
            </a:r>
            <a:r>
              <a:rPr lang="zh-CN" altLang="en-US">
                <a:solidFill>
                  <a:srgbClr val="FF0000"/>
                </a:solidFill>
              </a:rPr>
              <a:t>会</a:t>
            </a:r>
            <a:r>
              <a:rPr lang="zh-CN" altLang="en-US"/>
              <a:t>”写程序？</a:t>
            </a:r>
          </a:p>
          <a:p>
            <a:pPr eaLnBrk="1" hangingPunct="1"/>
            <a:r>
              <a:rPr lang="zh-CN" altLang="en-US"/>
              <a:t>另一个相似的问题：什么叫“会”下象棋？</a:t>
            </a:r>
          </a:p>
          <a:p>
            <a:pPr eaLnBrk="1" hangingPunct="1"/>
            <a:r>
              <a:rPr lang="zh-CN" altLang="en-US"/>
              <a:t>知道“马走日”、“象走田”、“炮打隔一位”、</a:t>
            </a:r>
            <a:r>
              <a:rPr lang="en-US" altLang="zh-CN"/>
              <a:t>…</a:t>
            </a:r>
            <a:r>
              <a:rPr lang="zh-CN" altLang="en-US"/>
              <a:t>就是“会”下象棋吗？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C3DB31-0980-44CE-A6AA-3E5D9F0B8A65}" type="slidenum">
              <a:rPr lang="en-US" altLang="en-US">
                <a:solidFill>
                  <a:srgbClr val="4B4B4B"/>
                </a:solidFill>
              </a:rPr>
              <a:pPr eaLnBrk="1" hangingPunct="1"/>
              <a:t>12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课程目的？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下象棋的目的是什么？</a:t>
            </a:r>
            <a:r>
              <a:rPr lang="en-US" altLang="zh-CN"/>
              <a:t>——</a:t>
            </a:r>
            <a:r>
              <a:rPr lang="zh-CN" altLang="en-US">
                <a:solidFill>
                  <a:srgbClr val="FF0000"/>
                </a:solidFill>
              </a:rPr>
              <a:t>不是不违反规则，而是击败对手！</a:t>
            </a:r>
          </a:p>
          <a:p>
            <a:pPr eaLnBrk="1" hangingPunct="1"/>
            <a:r>
              <a:rPr lang="zh-CN" altLang="en-US"/>
              <a:t>因此，一般意义的“会”下象棋，至少是</a:t>
            </a:r>
          </a:p>
          <a:p>
            <a:pPr lvl="1" eaLnBrk="1" hangingPunct="1"/>
            <a:r>
              <a:rPr lang="zh-CN" altLang="en-US"/>
              <a:t>了解一些布局的方法</a:t>
            </a:r>
          </a:p>
          <a:p>
            <a:pPr lvl="1" eaLnBrk="1" hangingPunct="1"/>
            <a:r>
              <a:rPr lang="zh-CN" altLang="en-US"/>
              <a:t>知道一些中局攻防的基本方法</a:t>
            </a:r>
          </a:p>
          <a:p>
            <a:pPr lvl="1" eaLnBrk="1" hangingPunct="1"/>
            <a:r>
              <a:rPr lang="zh-CN" altLang="en-US"/>
              <a:t>掌握一些残局的下法</a:t>
            </a:r>
          </a:p>
          <a:p>
            <a:pPr lvl="1" eaLnBrk="1" hangingPunct="1"/>
            <a:r>
              <a:rPr lang="zh-CN" altLang="en-US"/>
              <a:t>总之，系统地学习过一些如何“击败对手”的方法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5C7321-CEA2-4F01-A540-C5EF9916C985}" type="slidenum">
              <a:rPr lang="en-US" altLang="en-US">
                <a:solidFill>
                  <a:srgbClr val="4B4B4B"/>
                </a:solidFill>
              </a:rPr>
              <a:pPr eaLnBrk="1" hangingPunct="1"/>
              <a:t>13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课程目的？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81588"/>
          </a:xfrm>
        </p:spPr>
        <p:txBody>
          <a:bodyPr/>
          <a:lstStyle/>
          <a:p>
            <a:pPr eaLnBrk="1" hangingPunct="1"/>
            <a:r>
              <a:rPr lang="zh-CN" altLang="en-US"/>
              <a:t>同样，我们编写程序的目的是什么？</a:t>
            </a:r>
            <a:r>
              <a:rPr lang="en-US" altLang="zh-CN"/>
              <a:t>——</a:t>
            </a:r>
            <a:r>
              <a:rPr lang="zh-CN" altLang="en-US">
                <a:solidFill>
                  <a:srgbClr val="FF0000"/>
                </a:solidFill>
              </a:rPr>
              <a:t>不是按照语法规则堆砌代码，而是要解决实际问题</a:t>
            </a:r>
          </a:p>
          <a:p>
            <a:pPr eaLnBrk="1" hangingPunct="1"/>
            <a:r>
              <a:rPr lang="zh-CN" altLang="en-US"/>
              <a:t>因此，“会写程序” 应该是，对于一个要解决的实际问题</a:t>
            </a:r>
          </a:p>
          <a:p>
            <a:pPr lvl="1" eaLnBrk="1" hangingPunct="1"/>
            <a:r>
              <a:rPr lang="zh-CN" altLang="en-US"/>
              <a:t>利用一些学过的知识和经验，建立数学模型</a:t>
            </a:r>
          </a:p>
          <a:p>
            <a:pPr lvl="1" eaLnBrk="1" hangingPunct="1"/>
            <a:r>
              <a:rPr lang="zh-CN" altLang="en-US"/>
              <a:t>抽象出要处理的数据，设计数据结构解决数据如何在计算机中保存</a:t>
            </a:r>
          </a:p>
          <a:p>
            <a:pPr lvl="1" eaLnBrk="1" hangingPunct="1"/>
            <a:r>
              <a:rPr lang="zh-CN" altLang="en-US"/>
              <a:t>设计算法，能对数据进行处理得到期望的结果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14732D-F87A-4749-AA6E-9E45A48C8632}" type="slidenum">
              <a:rPr lang="en-US" altLang="en-US">
                <a:solidFill>
                  <a:srgbClr val="4B4B4B"/>
                </a:solidFill>
              </a:rPr>
              <a:pPr eaLnBrk="1" hangingPunct="1"/>
              <a:t>14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804863" y="200025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  <a:cs typeface="+mj-cs"/>
              </a:rPr>
              <a:t>例子</a:t>
            </a:r>
            <a:r>
              <a:rPr lang="en-US" altLang="zh-CN" sz="4000" b="1" dirty="0">
                <a:latin typeface="黑体" pitchFamily="49" charset="-122"/>
                <a:ea typeface="黑体" pitchFamily="49" charset="-122"/>
                <a:cs typeface="+mj-cs"/>
              </a:rPr>
              <a:t>—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  <a:cs typeface="+mj-cs"/>
              </a:rPr>
              <a:t>搜索（</a:t>
            </a:r>
            <a:r>
              <a:rPr lang="en-US" altLang="zh-CN" sz="4000" b="1" dirty="0">
                <a:latin typeface="黑体" pitchFamily="49" charset="-122"/>
                <a:ea typeface="黑体" pitchFamily="49" charset="-122"/>
                <a:cs typeface="+mj-cs"/>
              </a:rPr>
              <a:t>search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  <a:cs typeface="+mj-cs"/>
              </a:rPr>
              <a:t>：查找）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182688" y="1371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</a:pPr>
            <a:r>
              <a:rPr lang="zh-CN" altLang="en-US" sz="3200">
                <a:latin typeface="Times New Roman" panose="02020603050405020304" pitchFamily="18" charset="0"/>
              </a:rPr>
              <a:t>已有一组数据，在其中找到指定数据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</a:pPr>
            <a:r>
              <a:rPr lang="zh-CN" altLang="en-US" sz="3200">
                <a:latin typeface="Times New Roman" panose="02020603050405020304" pitchFamily="18" charset="0"/>
              </a:rPr>
              <a:t>简单方法：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数据无序存储，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顺序搜索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</a:pP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如，数据集合为：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26  33  35  29  19  12  22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</a:pP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搜索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26</a:t>
            </a: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次比较操作</a:t>
            </a:r>
            <a:b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29</a:t>
            </a: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次</a:t>
            </a:r>
            <a:b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22</a:t>
            </a: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次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</a:pP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与列表长度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成比例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7F8BB6-C40F-411C-8062-C4F2A149DABC}" type="slidenum">
              <a:rPr lang="en-US" altLang="en-US">
                <a:solidFill>
                  <a:srgbClr val="4B4B4B"/>
                </a:solidFill>
              </a:rPr>
              <a:pPr eaLnBrk="1" hangingPunct="1"/>
              <a:t>15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04863" y="200025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  <a:cs typeface="+mj-cs"/>
              </a:rPr>
              <a:t>例子</a:t>
            </a:r>
            <a:r>
              <a:rPr lang="en-US" altLang="zh-CN" sz="4000" b="1" dirty="0">
                <a:latin typeface="黑体" pitchFamily="49" charset="-122"/>
                <a:ea typeface="黑体" pitchFamily="49" charset="-122"/>
                <a:cs typeface="+mj-cs"/>
              </a:rPr>
              <a:t>——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  <a:cs typeface="+mj-cs"/>
              </a:rPr>
              <a:t>搜索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182688" y="13716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</a:pPr>
            <a:r>
              <a:rPr lang="zh-CN" altLang="en-US" sz="3200">
                <a:latin typeface="Times New Roman" panose="02020603050405020304" pitchFamily="18" charset="0"/>
              </a:rPr>
              <a:t>更好的方式：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数据按大小次序存储，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二分搜索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方式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</a:pP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12  19  22  26  29  33  35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</a:pP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搜索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22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与中心元素比较，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&lt;26——</a:t>
            </a: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继续搜索前半部分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同样与中心元比较，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&gt;19——</a:t>
            </a: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继续搜索后半部分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22</a:t>
            </a: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比较，相等，成功！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次比较！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</a:pPr>
            <a:r>
              <a:rPr lang="zh-CN" altLang="en-US" sz="2800">
                <a:solidFill>
                  <a:srgbClr val="3333CC"/>
                </a:solidFill>
                <a:latin typeface="Times New Roman" panose="02020603050405020304" pitchFamily="18" charset="0"/>
              </a:rPr>
              <a:t>每次比较搜索范围减小一半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</a:pPr>
            <a:endParaRPr lang="zh-CN" altLang="en-US" sz="280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</a:pPr>
            <a:r>
              <a:rPr lang="zh-CN" altLang="en-US" sz="3200">
                <a:latin typeface="Times New Roman" panose="02020603050405020304" pitchFamily="18" charset="0"/>
              </a:rPr>
              <a:t>充分体现了数据结构和算法的紧密关系</a:t>
            </a:r>
            <a:endParaRPr lang="zh-CN" altLang="en-US" sz="28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49815F-33A5-41E4-BC76-94D6E3A7ACF2}" type="slidenum">
              <a:rPr lang="en-US" altLang="en-US">
                <a:solidFill>
                  <a:srgbClr val="4B4B4B"/>
                </a:solidFill>
              </a:rPr>
              <a:pPr eaLnBrk="1" hangingPunct="1"/>
              <a:t>16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课程介绍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C++</a:t>
            </a:r>
            <a:r>
              <a:rPr lang="zh-CN" altLang="en-US">
                <a:solidFill>
                  <a:srgbClr val="FF0000"/>
                </a:solidFill>
              </a:rPr>
              <a:t>核心语法（以实例为主）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  ①</a:t>
            </a:r>
            <a:r>
              <a:rPr lang="zh-CN" altLang="en-US">
                <a:solidFill>
                  <a:srgbClr val="FF0000"/>
                </a:solidFill>
              </a:rPr>
              <a:t>传值过程  ②拷贝构造函数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  ③</a:t>
            </a:r>
            <a:r>
              <a:rPr lang="zh-CN" altLang="en-US">
                <a:solidFill>
                  <a:srgbClr val="FF0000"/>
                </a:solidFill>
              </a:rPr>
              <a:t>递归函数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测试与调试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37433C-EC5E-4DE6-BC1F-5E589A1D576A}" type="slidenum">
              <a:rPr lang="en-US" altLang="en-US">
                <a:solidFill>
                  <a:srgbClr val="4B4B4B"/>
                </a:solidFill>
              </a:rPr>
              <a:pPr eaLnBrk="1" hangingPunct="1"/>
              <a:t>17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直接箭头连接符 25"/>
          <p:cNvCxnSpPr>
            <a:cxnSpLocks noChangeShapeType="1"/>
          </p:cNvCxnSpPr>
          <p:nvPr/>
        </p:nvCxnSpPr>
        <p:spPr bwMode="auto">
          <a:xfrm rot="5400000" flipH="1" flipV="1">
            <a:off x="2239963" y="3429000"/>
            <a:ext cx="2332038" cy="23320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H1.</a:t>
            </a:r>
            <a:r>
              <a:rPr lang="zh-CN" altLang="en-US"/>
              <a:t>传值过程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68AD33-E765-49F6-90CE-AC03D1A5709B}" type="slidenum">
              <a:rPr lang="en-US" altLang="en-US">
                <a:solidFill>
                  <a:srgbClr val="4B4B4B"/>
                </a:solidFill>
              </a:rPr>
              <a:pPr eaLnBrk="1" hangingPunct="1"/>
              <a:t>18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804863" y="1635125"/>
            <a:ext cx="2870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void main()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int i=Abc(1,2,3);</a:t>
            </a:r>
          </a:p>
          <a:p>
            <a:pPr eaLnBrk="1" hangingPunct="1"/>
            <a:r>
              <a:rPr lang="en-US" altLang="zh-CN"/>
              <a:t>    cout&lt;&lt;i&lt;&lt;endl;</a:t>
            </a:r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4572000" y="1635125"/>
            <a:ext cx="37671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int  Abc(int a, int b, int c)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return a+b+b*c+(a+b-c)/(a+b)+4;</a:t>
            </a:r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  <p:cxnSp>
        <p:nvCxnSpPr>
          <p:cNvPr id="39943" name="直接箭头连接符 7"/>
          <p:cNvCxnSpPr>
            <a:cxnSpLocks noChangeShapeType="1"/>
          </p:cNvCxnSpPr>
          <p:nvPr/>
        </p:nvCxnSpPr>
        <p:spPr bwMode="auto">
          <a:xfrm flipV="1">
            <a:off x="2957513" y="1814513"/>
            <a:ext cx="1614487" cy="4683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4" name="直接箭头连接符 8"/>
          <p:cNvCxnSpPr>
            <a:cxnSpLocks noChangeShapeType="1"/>
          </p:cNvCxnSpPr>
          <p:nvPr/>
        </p:nvCxnSpPr>
        <p:spPr bwMode="auto">
          <a:xfrm rot="10800000">
            <a:off x="2957513" y="2387600"/>
            <a:ext cx="1614487" cy="3238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曲线连接符 13"/>
          <p:cNvCxnSpPr>
            <a:cxnSpLocks noChangeShapeType="1"/>
            <a:endCxn id="39946" idx="1"/>
          </p:cNvCxnSpPr>
          <p:nvPr/>
        </p:nvCxnSpPr>
        <p:spPr bwMode="auto">
          <a:xfrm rot="5400000" flipH="1" flipV="1">
            <a:off x="3657601" y="1079500"/>
            <a:ext cx="931862" cy="896937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6" name="TextBox 16"/>
          <p:cNvSpPr txBox="1">
            <a:spLocks noChangeArrowheads="1"/>
          </p:cNvSpPr>
          <p:nvPr/>
        </p:nvSpPr>
        <p:spPr bwMode="auto">
          <a:xfrm>
            <a:off x="4572000" y="738188"/>
            <a:ext cx="3946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调用</a:t>
            </a:r>
            <a:r>
              <a:rPr lang="en-US" altLang="zh-CN" b="1">
                <a:solidFill>
                  <a:srgbClr val="FF0000"/>
                </a:solidFill>
              </a:rPr>
              <a:t>int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copy constructor</a:t>
            </a:r>
            <a:r>
              <a:rPr lang="zh-CN" altLang="en-US" b="1">
                <a:solidFill>
                  <a:srgbClr val="FF0000"/>
                </a:solidFill>
              </a:rPr>
              <a:t>将实参值拷贝给形参，即借用了实参的副本</a:t>
            </a:r>
          </a:p>
        </p:txBody>
      </p:sp>
      <p:cxnSp>
        <p:nvCxnSpPr>
          <p:cNvPr id="39947" name="曲线连接符 13"/>
          <p:cNvCxnSpPr>
            <a:cxnSpLocks noChangeShapeType="1"/>
          </p:cNvCxnSpPr>
          <p:nvPr/>
        </p:nvCxnSpPr>
        <p:spPr bwMode="auto">
          <a:xfrm rot="10800000">
            <a:off x="3675063" y="2711450"/>
            <a:ext cx="896937" cy="35877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8" name="TextBox 20"/>
          <p:cNvSpPr txBox="1">
            <a:spLocks noChangeArrowheads="1"/>
          </p:cNvSpPr>
          <p:nvPr/>
        </p:nvSpPr>
        <p:spPr bwMode="auto">
          <a:xfrm>
            <a:off x="4572000" y="2782888"/>
            <a:ext cx="394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计算完成，释放副本</a:t>
            </a:r>
          </a:p>
        </p:txBody>
      </p:sp>
      <p:sp>
        <p:nvSpPr>
          <p:cNvPr id="39949" name="TextBox 22"/>
          <p:cNvSpPr txBox="1">
            <a:spLocks noChangeArrowheads="1"/>
          </p:cNvSpPr>
          <p:nvPr/>
        </p:nvSpPr>
        <p:spPr bwMode="auto">
          <a:xfrm>
            <a:off x="4572000" y="3206750"/>
            <a:ext cx="376713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void  print(person p)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cout&lt;&lt;p.pName&lt;&lt;endl;</a:t>
            </a:r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  <p:cxnSp>
        <p:nvCxnSpPr>
          <p:cNvPr id="39950" name="直接连接符 24"/>
          <p:cNvCxnSpPr>
            <a:cxnSpLocks noChangeShapeType="1"/>
          </p:cNvCxnSpPr>
          <p:nvPr/>
        </p:nvCxnSpPr>
        <p:spPr bwMode="auto">
          <a:xfrm>
            <a:off x="625475" y="3070225"/>
            <a:ext cx="7893050" cy="1588"/>
          </a:xfrm>
          <a:prstGeom prst="line">
            <a:avLst/>
          </a:prstGeom>
          <a:noFill/>
          <a:ln w="9525" algn="ctr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1" name="TextBox 21"/>
          <p:cNvSpPr txBox="1">
            <a:spLocks noChangeArrowheads="1"/>
          </p:cNvSpPr>
          <p:nvPr/>
        </p:nvSpPr>
        <p:spPr bwMode="auto">
          <a:xfrm>
            <a:off x="804863" y="3206750"/>
            <a:ext cx="2870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class person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char* pName;</a:t>
            </a:r>
          </a:p>
          <a:p>
            <a:pPr eaLnBrk="1" hangingPunct="1"/>
            <a:r>
              <a:rPr lang="en-US" altLang="zh-CN"/>
              <a:t>    … …</a:t>
            </a:r>
          </a:p>
          <a:p>
            <a:pPr eaLnBrk="1" hangingPunct="1"/>
            <a:r>
              <a:rPr lang="en-US" altLang="zh-CN"/>
              <a:t>}</a:t>
            </a:r>
          </a:p>
          <a:p>
            <a:pPr eaLnBrk="1" hangingPunct="1"/>
            <a:r>
              <a:rPr lang="en-US" altLang="zh-CN"/>
              <a:t>void main()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person p1(“zhang”);</a:t>
            </a:r>
          </a:p>
          <a:p>
            <a:pPr eaLnBrk="1" hangingPunct="1"/>
            <a:r>
              <a:rPr lang="en-US" altLang="zh-CN"/>
              <a:t>    person p2=p1;</a:t>
            </a:r>
          </a:p>
          <a:p>
            <a:pPr eaLnBrk="1" hangingPunct="1"/>
            <a:r>
              <a:rPr lang="en-US" altLang="zh-CN"/>
              <a:t>    print(p1);</a:t>
            </a:r>
          </a:p>
          <a:p>
            <a:pPr eaLnBrk="1" hangingPunct="1"/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传值过程（</a:t>
            </a:r>
            <a:r>
              <a:rPr lang="en-US" altLang="zh-CN"/>
              <a:t>cont.</a:t>
            </a:r>
            <a:r>
              <a:rPr lang="zh-CN" altLang="en-US"/>
              <a:t>）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复制构造函数</a:t>
            </a:r>
            <a:endParaRPr lang="en-US" altLang="zh-CN"/>
          </a:p>
          <a:p>
            <a:pPr lvl="1"/>
            <a:r>
              <a:rPr lang="zh-CN" altLang="en-US"/>
              <a:t>也叫拷贝构造函数，</a:t>
            </a:r>
            <a:r>
              <a:rPr lang="en-US" altLang="zh-CN"/>
              <a:t>copy constructor</a:t>
            </a:r>
            <a:endParaRPr lang="zh-CN" altLang="en-US"/>
          </a:p>
          <a:p>
            <a:pPr lvl="1"/>
            <a:r>
              <a:rPr lang="zh-CN" altLang="en-US"/>
              <a:t>当：用已存在的对象来创建一个新对象，</a:t>
            </a:r>
            <a:endParaRPr lang="en-US" altLang="zh-CN"/>
          </a:p>
          <a:p>
            <a:pPr lvl="1"/>
            <a:r>
              <a:rPr lang="zh-CN" altLang="en-US"/>
              <a:t>或：对象作为传值参数，</a:t>
            </a:r>
            <a:endParaRPr lang="en-US" altLang="zh-CN"/>
          </a:p>
          <a:p>
            <a:pPr lvl="1"/>
            <a:r>
              <a:rPr lang="zh-CN" altLang="en-US"/>
              <a:t>或：对象作为返回值 时，触发复制构造函数</a:t>
            </a:r>
            <a:endParaRPr lang="en-US" altLang="zh-CN"/>
          </a:p>
          <a:p>
            <a:pPr lvl="1"/>
            <a:r>
              <a:rPr lang="zh-CN" altLang="en-US"/>
              <a:t>隐式的复制构造函数</a:t>
            </a:r>
            <a:r>
              <a:rPr lang="zh-CN" altLang="en-US">
                <a:solidFill>
                  <a:srgbClr val="FF0000"/>
                </a:solidFill>
              </a:rPr>
              <a:t>仅提供浅拷贝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显式的复制构造函数</a:t>
            </a:r>
            <a:r>
              <a:rPr lang="zh-CN" altLang="en-US">
                <a:solidFill>
                  <a:srgbClr val="FF0000"/>
                </a:solidFill>
              </a:rPr>
              <a:t>可提供深拷贝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当类包含指针成员时一般应自定义复制构造函数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B2CA81-4626-4CD8-ACE3-1B0AF3983399}" type="slidenum">
              <a:rPr lang="en-US" altLang="en-US">
                <a:solidFill>
                  <a:srgbClr val="4B4B4B"/>
                </a:solidFill>
              </a:rPr>
              <a:pPr eaLnBrk="1" hangingPunct="1"/>
              <a:t>19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课程介绍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  ①基本信息  ②考核方式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 ③</a:t>
            </a:r>
            <a:r>
              <a:rPr lang="zh-CN" altLang="en-US" dirty="0">
                <a:solidFill>
                  <a:srgbClr val="FF0000"/>
                </a:solidFill>
              </a:rPr>
              <a:t>教学内容  ④课程目的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dirty="0"/>
              <a:t>C++</a:t>
            </a:r>
            <a:r>
              <a:rPr lang="zh-CN" altLang="en-US" dirty="0"/>
              <a:t>核心语法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函数与参数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动态存储分配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类和对象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zh-CN" altLang="en-US" dirty="0"/>
              <a:t>测试与调试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AE26C9-C07A-4477-82AE-542303589DD9}" type="slidenum">
              <a:rPr lang="en-US" altLang="en-US">
                <a:solidFill>
                  <a:srgbClr val="4B4B4B"/>
                </a:solidFill>
              </a:rPr>
              <a:pPr eaLnBrk="1" hangingPunct="1"/>
              <a:t>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传值过程（</a:t>
            </a:r>
            <a:r>
              <a:rPr lang="en-US" altLang="zh-CN"/>
              <a:t>cont.</a:t>
            </a:r>
            <a:r>
              <a:rPr lang="zh-CN" altLang="en-US"/>
              <a:t>）</a:t>
            </a:r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49C64E-007F-481F-8D21-8B9BD79DA1D4}" type="slidenum">
              <a:rPr lang="en-US" altLang="en-US">
                <a:solidFill>
                  <a:srgbClr val="4B4B4B"/>
                </a:solidFill>
              </a:rPr>
              <a:pPr eaLnBrk="1" hangingPunct="1"/>
              <a:t>20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804863" y="1455738"/>
            <a:ext cx="75342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class person</a:t>
            </a:r>
          </a:p>
          <a:p>
            <a:pPr eaLnBrk="1" hangingPunct="1"/>
            <a:r>
              <a:rPr lang="en-US" altLang="zh-CN"/>
              <a:t>{</a:t>
            </a:r>
          </a:p>
          <a:p>
            <a:pPr eaLnBrk="1" hangingPunct="1"/>
            <a:r>
              <a:rPr lang="en-US" altLang="zh-CN"/>
              <a:t>    char* pName;</a:t>
            </a:r>
          </a:p>
          <a:p>
            <a:pPr eaLnBrk="1" hangingPunct="1"/>
            <a:r>
              <a:rPr lang="en-US" altLang="zh-CN"/>
              <a:t>public:</a:t>
            </a:r>
          </a:p>
          <a:p>
            <a:pPr eaLnBrk="1" hangingPunct="1"/>
            <a:r>
              <a:rPr lang="en-US" altLang="zh-CN"/>
              <a:t>    person(char* pN)</a:t>
            </a:r>
          </a:p>
          <a:p>
            <a:pPr eaLnBrk="1" hangingPunct="1"/>
            <a:r>
              <a:rPr lang="en-US" altLang="zh-CN"/>
              <a:t>    {</a:t>
            </a:r>
          </a:p>
          <a:p>
            <a:pPr eaLnBrk="1" hangingPunct="1"/>
            <a:r>
              <a:rPr lang="en-US" altLang="zh-CN"/>
              <a:t>        pName=new char[strlen(pN)+1];</a:t>
            </a:r>
          </a:p>
          <a:p>
            <a:pPr eaLnBrk="1" hangingPunct="1"/>
            <a:r>
              <a:rPr lang="en-US" altLang="zh-CN"/>
              <a:t>        strcpy(pName,pN);</a:t>
            </a:r>
          </a:p>
          <a:p>
            <a:pPr eaLnBrk="1" hangingPunct="1"/>
            <a:r>
              <a:rPr lang="en-US" altLang="zh-CN"/>
              <a:t>    }</a:t>
            </a:r>
          </a:p>
          <a:p>
            <a:pPr eaLnBrk="1" hangingPunct="1"/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person(person &amp;p)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    {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        pName=new char[strlen(p.pName)+1];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        strcpy(pName, p.pName);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    }</a:t>
            </a:r>
          </a:p>
          <a:p>
            <a:pPr eaLnBrk="1" hangingPunct="1"/>
            <a:r>
              <a:rPr lang="en-US" altLang="zh-CN"/>
              <a:t>    ~person(){</a:t>
            </a:r>
          </a:p>
          <a:p>
            <a:pPr eaLnBrk="1" hangingPunct="1"/>
            <a:r>
              <a:rPr lang="en-US" altLang="zh-CN"/>
              <a:t>        delete pName;</a:t>
            </a:r>
          </a:p>
          <a:p>
            <a:pPr eaLnBrk="1" hangingPunct="1"/>
            <a:r>
              <a:rPr lang="en-US" altLang="zh-CN"/>
              <a:t>    }</a:t>
            </a:r>
          </a:p>
          <a:p>
            <a:pPr eaLnBrk="1" hangingPunct="1"/>
            <a:r>
              <a:rPr lang="en-US" altLang="zh-CN"/>
              <a:t>}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拷贝构造函数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疑问</a:t>
            </a:r>
            <a:endParaRPr lang="en-US" altLang="zh-CN"/>
          </a:p>
          <a:p>
            <a:pPr lvl="1"/>
            <a:r>
              <a:rPr lang="zh-CN" altLang="en-US"/>
              <a:t>设自定义类</a:t>
            </a:r>
            <a:r>
              <a:rPr lang="en-US" altLang="zh-CN"/>
              <a:t>MyClass</a:t>
            </a:r>
            <a:r>
              <a:rPr lang="zh-CN" altLang="en-US"/>
              <a:t>含有指针类型的数据成员，</a:t>
            </a:r>
            <a:r>
              <a:rPr lang="en-US" altLang="zh-CN"/>
              <a:t>obj_A</a:t>
            </a:r>
            <a:r>
              <a:rPr lang="zh-CN" altLang="en-US"/>
              <a:t>是</a:t>
            </a:r>
            <a:r>
              <a:rPr lang="en-US" altLang="zh-CN"/>
              <a:t>MyClass</a:t>
            </a:r>
            <a:r>
              <a:rPr lang="zh-CN" altLang="en-US"/>
              <a:t>的一个对象，如果程序中有语句</a:t>
            </a:r>
            <a:r>
              <a:rPr lang="en-US" altLang="zh-CN"/>
              <a:t>MyClass obj_B=obj_A</a:t>
            </a:r>
            <a:r>
              <a:rPr lang="zh-CN" altLang="en-US"/>
              <a:t>；则执行时会出现错误，为什么？如何解决？</a:t>
            </a:r>
            <a:endParaRPr lang="en-US" altLang="zh-CN"/>
          </a:p>
          <a:p>
            <a:r>
              <a:rPr lang="zh-CN" altLang="en-US"/>
              <a:t>示例：</a:t>
            </a:r>
            <a:r>
              <a:rPr lang="en-US" altLang="zh-CN"/>
              <a:t>Program_1</a:t>
            </a: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508AC4-92C6-4767-982F-3B476AAA20E4}" type="slidenum">
              <a:rPr lang="en-US" altLang="en-US">
                <a:solidFill>
                  <a:srgbClr val="4B4B4B"/>
                </a:solidFill>
              </a:rPr>
              <a:pPr eaLnBrk="1" hangingPunct="1"/>
              <a:t>21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拷贝构造函数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917575" y="3608388"/>
            <a:ext cx="7369175" cy="2487612"/>
          </a:xfrm>
        </p:spPr>
        <p:txBody>
          <a:bodyPr/>
          <a:lstStyle/>
          <a:p>
            <a:r>
              <a:rPr lang="zh-CN" altLang="en-US"/>
              <a:t>错误情形（浅拷贝）</a:t>
            </a:r>
            <a:endParaRPr lang="en-US" altLang="zh-CN"/>
          </a:p>
          <a:p>
            <a:pPr lvl="1"/>
            <a:r>
              <a:rPr lang="zh-CN" altLang="en-US"/>
              <a:t>由红色圆圈可见：对象</a:t>
            </a:r>
            <a:r>
              <a:rPr lang="en-US" altLang="zh-CN"/>
              <a:t>obj_A</a:t>
            </a:r>
            <a:r>
              <a:rPr lang="zh-CN" altLang="en-US"/>
              <a:t>和</a:t>
            </a:r>
            <a:r>
              <a:rPr lang="en-US" altLang="zh-CN"/>
              <a:t>obj_B</a:t>
            </a:r>
            <a:r>
              <a:rPr lang="zh-CN" altLang="en-US"/>
              <a:t>各执行了一次析构函数，这是正常的；但是</a:t>
            </a:r>
            <a:r>
              <a:rPr lang="zh-CN" altLang="en-US">
                <a:solidFill>
                  <a:srgbClr val="FF0000"/>
                </a:solidFill>
              </a:rPr>
              <a:t>类的构造函数只被执行了一次！</a:t>
            </a:r>
            <a:r>
              <a:rPr lang="zh-CN" altLang="en-US"/>
              <a:t>这是因为，创建</a:t>
            </a:r>
            <a:r>
              <a:rPr lang="en-US" altLang="zh-CN"/>
              <a:t>obj_A</a:t>
            </a:r>
            <a:r>
              <a:rPr lang="zh-CN" altLang="en-US"/>
              <a:t>的时候执行了构造函数，而在创建</a:t>
            </a:r>
            <a:r>
              <a:rPr lang="en-US" altLang="zh-CN"/>
              <a:t>obj_B</a:t>
            </a:r>
            <a:r>
              <a:rPr lang="zh-CN" altLang="en-US"/>
              <a:t>的时候执行的是隐藏的拷贝构造函数。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F7C089-98BF-4FAD-BBD8-995D7EEE6BB5}" type="slidenum">
              <a:rPr lang="en-US" altLang="en-US">
                <a:solidFill>
                  <a:srgbClr val="4B4B4B"/>
                </a:solidFill>
              </a:rPr>
              <a:pPr eaLnBrk="1" hangingPunct="1"/>
              <a:t>22</a:t>
            </a:fld>
            <a:endParaRPr lang="en-US" altLang="en-US">
              <a:solidFill>
                <a:srgbClr val="4B4B4B"/>
              </a:solidFill>
            </a:endParaRPr>
          </a:p>
        </p:txBody>
      </p:sp>
      <p:pic>
        <p:nvPicPr>
          <p:cNvPr id="44037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455738"/>
            <a:ext cx="60991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拷贝构造函数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917575" y="4146550"/>
            <a:ext cx="7369175" cy="1949450"/>
          </a:xfrm>
        </p:spPr>
        <p:txBody>
          <a:bodyPr/>
          <a:lstStyle/>
          <a:p>
            <a:pPr lvl="1"/>
            <a:r>
              <a:rPr lang="zh-CN" altLang="en-US"/>
              <a:t>程序虽然可以正常编译和执行，但是最后会跳出上面的错误提示。这是由于</a:t>
            </a:r>
            <a:r>
              <a:rPr lang="en-US" altLang="zh-CN"/>
              <a:t>obj_A</a:t>
            </a:r>
            <a:r>
              <a:rPr lang="zh-CN" altLang="en-US"/>
              <a:t>和</a:t>
            </a:r>
            <a:r>
              <a:rPr lang="en-US" altLang="zh-CN"/>
              <a:t>obj_B</a:t>
            </a:r>
            <a:r>
              <a:rPr lang="zh-CN" altLang="en-US"/>
              <a:t>的指针成员</a:t>
            </a:r>
            <a:r>
              <a:rPr lang="en-US" altLang="zh-CN"/>
              <a:t>name</a:t>
            </a:r>
            <a:r>
              <a:rPr lang="zh-CN" altLang="en-US"/>
              <a:t>指向了内存中的同一片区域，第一次执行析构函数时将其释放了，第二次执行析构函数还想再释放一次，显然会发生错误。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B7933E-2175-4149-8D12-8706426E4AEB}" type="slidenum">
              <a:rPr lang="en-US" altLang="en-US">
                <a:solidFill>
                  <a:srgbClr val="4B4B4B"/>
                </a:solidFill>
              </a:rPr>
              <a:pPr eaLnBrk="1" hangingPunct="1"/>
              <a:t>23</a:t>
            </a:fld>
            <a:endParaRPr lang="en-US" altLang="en-US">
              <a:solidFill>
                <a:srgbClr val="4B4B4B"/>
              </a:solidFill>
            </a:endParaRPr>
          </a:p>
        </p:txBody>
      </p:sp>
      <p:pic>
        <p:nvPicPr>
          <p:cNvPr id="45061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1455738"/>
            <a:ext cx="5022850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拷贝构造函数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示例：</a:t>
            </a:r>
            <a:r>
              <a:rPr lang="en-US" altLang="zh-CN"/>
              <a:t>Program_2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自定义拷贝构造函数（深拷贝）</a:t>
            </a:r>
            <a:endParaRPr lang="en-US" altLang="zh-CN"/>
          </a:p>
          <a:p>
            <a:pPr lvl="1"/>
            <a:r>
              <a:rPr lang="zh-CN" altLang="en-US"/>
              <a:t>新的程序执行结果显示</a:t>
            </a:r>
            <a:r>
              <a:rPr lang="en-US" altLang="zh-CN"/>
              <a:t>obj_A</a:t>
            </a:r>
            <a:r>
              <a:rPr lang="zh-CN" altLang="en-US"/>
              <a:t>执行了构造函数，</a:t>
            </a:r>
            <a:r>
              <a:rPr lang="en-US" altLang="zh-CN"/>
              <a:t>obj_B</a:t>
            </a:r>
            <a:r>
              <a:rPr lang="zh-CN" altLang="en-US"/>
              <a:t>执行了自定义的拷贝构造函数，并且不再发生错误。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AA5BFA-703D-42F2-906E-DFD9E1E3830F}" type="slidenum">
              <a:rPr lang="en-US" altLang="en-US">
                <a:solidFill>
                  <a:srgbClr val="4B4B4B"/>
                </a:solidFill>
              </a:rPr>
              <a:pPr eaLnBrk="1" hangingPunct="1"/>
              <a:t>24</a:t>
            </a:fld>
            <a:endParaRPr lang="en-US" altLang="en-US">
              <a:solidFill>
                <a:srgbClr val="4B4B4B"/>
              </a:solidFill>
            </a:endParaRPr>
          </a:p>
        </p:txBody>
      </p:sp>
      <p:pic>
        <p:nvPicPr>
          <p:cNvPr id="4608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1814513"/>
            <a:ext cx="3767137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993900"/>
            <a:ext cx="3767137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拷贝构造函数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基本认识</a:t>
            </a:r>
            <a:endParaRPr lang="en-US" altLang="zh-CN"/>
          </a:p>
          <a:p>
            <a:pPr lvl="1"/>
            <a:r>
              <a:rPr lang="zh-CN" altLang="en-US"/>
              <a:t>拷贝构造函数是一种特殊的构造函数，具有一般构造函数的特性。只含有一个形参，且为本类对象的引用。拷贝构造函数的原型为：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/>
              <a:t>	</a:t>
            </a:r>
            <a:r>
              <a:rPr lang="en-US" altLang="zh-CN">
                <a:solidFill>
                  <a:srgbClr val="FF0000"/>
                </a:solidFill>
              </a:rPr>
              <a:t>&lt;</a:t>
            </a:r>
            <a:r>
              <a:rPr lang="zh-CN" altLang="en-US">
                <a:solidFill>
                  <a:srgbClr val="FF0000"/>
                </a:solidFill>
              </a:rPr>
              <a:t>类名</a:t>
            </a:r>
            <a:r>
              <a:rPr lang="en-US" altLang="zh-CN">
                <a:solidFill>
                  <a:srgbClr val="FF0000"/>
                </a:solidFill>
              </a:rPr>
              <a:t>&gt;  (&lt;</a:t>
            </a:r>
            <a:r>
              <a:rPr lang="zh-CN" altLang="en-US">
                <a:solidFill>
                  <a:srgbClr val="FF0000"/>
                </a:solidFill>
              </a:rPr>
              <a:t>类名</a:t>
            </a:r>
            <a:r>
              <a:rPr lang="en-US" altLang="zh-CN">
                <a:solidFill>
                  <a:srgbClr val="FF0000"/>
                </a:solidFill>
              </a:rPr>
              <a:t>&gt;  &amp;);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作用是使用一个已存在的对象去初始化另一个正在创建的对象。</a:t>
            </a:r>
          </a:p>
          <a:p>
            <a:pPr lvl="1"/>
            <a:r>
              <a:rPr lang="zh-CN" altLang="en-US"/>
              <a:t>当类中含有指针类型的数据成员时，一般都应该自定义一个拷贝构造函数。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D0C287-5979-4BB0-A3A2-C646E5DE2D13}" type="slidenum">
              <a:rPr lang="en-US" altLang="en-US">
                <a:solidFill>
                  <a:srgbClr val="4B4B4B"/>
                </a:solidFill>
              </a:rPr>
              <a:pPr eaLnBrk="1" hangingPunct="1"/>
              <a:t>25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H2.</a:t>
            </a:r>
            <a:r>
              <a:rPr lang="zh-CN" altLang="en-US"/>
              <a:t>递归函数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直接递归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函数</a:t>
            </a:r>
            <a:r>
              <a:rPr lang="en-US" altLang="zh-CN"/>
              <a:t>F</a:t>
            </a:r>
            <a:r>
              <a:rPr lang="zh-CN" altLang="en-US"/>
              <a:t>的代码中直接包含了调用</a:t>
            </a:r>
            <a:r>
              <a:rPr lang="en-US" altLang="zh-CN"/>
              <a:t>F</a:t>
            </a:r>
            <a:r>
              <a:rPr lang="zh-CN" altLang="en-US"/>
              <a:t>的语句</a:t>
            </a:r>
            <a:endParaRPr lang="en-US" altLang="zh-CN"/>
          </a:p>
          <a:p>
            <a:r>
              <a:rPr lang="zh-CN" altLang="en-US"/>
              <a:t>间接递归</a:t>
            </a:r>
            <a:endParaRPr lang="en-US" altLang="zh-CN"/>
          </a:p>
          <a:p>
            <a:pPr lvl="1"/>
            <a:r>
              <a:rPr lang="zh-CN" altLang="en-US"/>
              <a:t>在函数</a:t>
            </a:r>
            <a:r>
              <a:rPr lang="en-US" altLang="zh-CN"/>
              <a:t>F</a:t>
            </a:r>
            <a:r>
              <a:rPr lang="zh-CN" altLang="en-US"/>
              <a:t>、</a:t>
            </a:r>
            <a:r>
              <a:rPr lang="en-US" altLang="zh-CN"/>
              <a:t>G</a:t>
            </a:r>
            <a:r>
              <a:rPr lang="zh-CN" altLang="en-US"/>
              <a:t>、</a:t>
            </a:r>
            <a:r>
              <a:rPr lang="en-US" altLang="zh-CN"/>
              <a:t>H</a:t>
            </a:r>
            <a:r>
              <a:rPr lang="zh-CN" altLang="en-US"/>
              <a:t>、</a:t>
            </a:r>
            <a:r>
              <a:rPr lang="en-US" altLang="zh-CN"/>
              <a:t>… …</a:t>
            </a:r>
            <a:r>
              <a:rPr lang="zh-CN" altLang="en-US"/>
              <a:t>之间形成调用回路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EF753E-E4EB-4B88-8161-0F65F8511300}" type="slidenum">
              <a:rPr lang="en-US" altLang="en-US">
                <a:solidFill>
                  <a:srgbClr val="4B4B4B"/>
                </a:solidFill>
              </a:rPr>
              <a:pPr eaLnBrk="1" hangingPunct="1"/>
              <a:t>26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递归函数 </a:t>
            </a:r>
            <a:r>
              <a:rPr lang="en-US" altLang="zh-CN"/>
              <a:t>VS </a:t>
            </a:r>
            <a:r>
              <a:rPr lang="zh-CN" altLang="en-US"/>
              <a:t>数学归纳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计算阶乘</a:t>
            </a:r>
            <a:r>
              <a:rPr lang="en-US" altLang="zh-CN"/>
              <a:t>n!</a:t>
            </a:r>
          </a:p>
          <a:p>
            <a:pPr>
              <a:buFontTx/>
              <a:buNone/>
            </a:pPr>
            <a:r>
              <a:rPr lang="en-US" altLang="zh-CN"/>
              <a:t>			fac(1)         =  1</a:t>
            </a:r>
          </a:p>
          <a:p>
            <a:pPr>
              <a:buFontTx/>
              <a:buNone/>
            </a:pPr>
            <a:r>
              <a:rPr lang="en-US" altLang="zh-CN"/>
              <a:t>			fac(2)=2*fac(1)=  2</a:t>
            </a:r>
          </a:p>
          <a:p>
            <a:pPr>
              <a:buFontTx/>
              <a:buNone/>
            </a:pPr>
            <a:r>
              <a:rPr lang="en-US" altLang="zh-CN"/>
              <a:t>			fac(3)=3*fac(2)=  6</a:t>
            </a:r>
          </a:p>
          <a:p>
            <a:pPr>
              <a:buFontTx/>
              <a:buNone/>
            </a:pPr>
            <a:r>
              <a:rPr lang="en-US" altLang="zh-CN"/>
              <a:t>			fac(4)=4*fac(3)= 24</a:t>
            </a:r>
          </a:p>
          <a:p>
            <a:pPr>
              <a:buFontTx/>
              <a:buNone/>
            </a:pPr>
            <a:r>
              <a:rPr lang="en-US" altLang="zh-CN"/>
              <a:t>			fac(5)=5*fac(4)=120</a:t>
            </a:r>
          </a:p>
          <a:p>
            <a:pPr>
              <a:buFontTx/>
              <a:buNone/>
            </a:pPr>
            <a:r>
              <a:rPr lang="en-US" altLang="zh-CN"/>
              <a:t>			fac(6)=6*fac(5)=720</a:t>
            </a:r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119C30-DCD4-4A01-8F6B-CF1AF5B94BFD}" type="slidenum">
              <a:rPr lang="en-US" altLang="en-US">
                <a:solidFill>
                  <a:srgbClr val="4B4B4B"/>
                </a:solidFill>
              </a:rPr>
              <a:pPr eaLnBrk="1" hangingPunct="1"/>
              <a:t>27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49157" name="下箭头 4"/>
          <p:cNvSpPr>
            <a:spLocks noChangeArrowheads="1"/>
          </p:cNvSpPr>
          <p:nvPr/>
        </p:nvSpPr>
        <p:spPr bwMode="auto">
          <a:xfrm>
            <a:off x="1881188" y="2532063"/>
            <a:ext cx="358775" cy="3049587"/>
          </a:xfrm>
          <a:prstGeom prst="downArrow">
            <a:avLst>
              <a:gd name="adj1" fmla="val 50000"/>
              <a:gd name="adj2" fmla="val 50016"/>
            </a:avLst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9158" name="下箭头 5"/>
          <p:cNvSpPr>
            <a:spLocks noChangeArrowheads="1"/>
          </p:cNvSpPr>
          <p:nvPr/>
        </p:nvSpPr>
        <p:spPr bwMode="auto">
          <a:xfrm flipV="1">
            <a:off x="6545263" y="2532063"/>
            <a:ext cx="358775" cy="3049587"/>
          </a:xfrm>
          <a:prstGeom prst="downArrow">
            <a:avLst>
              <a:gd name="adj1" fmla="val 50000"/>
              <a:gd name="adj2" fmla="val 50016"/>
            </a:avLst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804863" y="3608388"/>
            <a:ext cx="1255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数学归纳</a:t>
            </a:r>
          </a:p>
        </p:txBody>
      </p:sp>
      <p:sp>
        <p:nvSpPr>
          <p:cNvPr id="49160" name="TextBox 7"/>
          <p:cNvSpPr txBox="1">
            <a:spLocks noChangeArrowheads="1"/>
          </p:cNvSpPr>
          <p:nvPr/>
        </p:nvSpPr>
        <p:spPr bwMode="auto">
          <a:xfrm>
            <a:off x="6904038" y="3608388"/>
            <a:ext cx="1255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函数递归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递归函数示例：反序输出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0000CC"/>
                </a:solidFill>
              </a:rPr>
              <a:t>void</a:t>
            </a:r>
            <a:r>
              <a:rPr lang="en-US" altLang="zh-CN"/>
              <a:t> inv(</a:t>
            </a:r>
            <a:r>
              <a:rPr lang="en-US" altLang="zh-CN">
                <a:solidFill>
                  <a:srgbClr val="0000CC"/>
                </a:solidFill>
              </a:rPr>
              <a:t>int</a:t>
            </a:r>
            <a:r>
              <a:rPr lang="en-US" altLang="zh-CN"/>
              <a:t> n){</a:t>
            </a:r>
          </a:p>
          <a:p>
            <a:pPr>
              <a:buFontTx/>
              <a:buNone/>
            </a:pPr>
            <a:r>
              <a:rPr lang="en-US" altLang="zh-CN"/>
              <a:t>    </a:t>
            </a:r>
            <a:r>
              <a:rPr lang="en-US" altLang="zh-CN">
                <a:solidFill>
                  <a:srgbClr val="0000CC"/>
                </a:solidFill>
              </a:rPr>
              <a:t>int</a:t>
            </a:r>
            <a:r>
              <a:rPr lang="en-US" altLang="zh-CN"/>
              <a:t> i; cin&gt;&gt;i;</a:t>
            </a:r>
          </a:p>
          <a:p>
            <a:pPr>
              <a:buFontTx/>
              <a:buNone/>
            </a:pPr>
            <a:r>
              <a:rPr lang="en-US" altLang="zh-CN"/>
              <a:t>    </a:t>
            </a:r>
            <a:r>
              <a:rPr lang="en-US" altLang="zh-CN">
                <a:solidFill>
                  <a:srgbClr val="0000CC"/>
                </a:solidFill>
              </a:rPr>
              <a:t>if</a:t>
            </a:r>
            <a:r>
              <a:rPr lang="en-US" altLang="zh-CN"/>
              <a:t>(n&gt;1){inv(n-1);}</a:t>
            </a:r>
          </a:p>
          <a:p>
            <a:pPr>
              <a:buFontTx/>
              <a:buNone/>
            </a:pPr>
            <a:r>
              <a:rPr lang="en-US" altLang="zh-CN"/>
              <a:t>    cout&lt;&lt;i&lt;&lt;“ ”;</a:t>
            </a:r>
          </a:p>
          <a:p>
            <a:pPr>
              <a:buFontTx/>
              <a:buNone/>
            </a:pPr>
            <a:r>
              <a:rPr lang="en-US" altLang="zh-CN"/>
              <a:t>}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CC"/>
                </a:solidFill>
              </a:rPr>
              <a:t>void</a:t>
            </a:r>
            <a:r>
              <a:rPr lang="en-US" altLang="zh-CN"/>
              <a:t> main(){</a:t>
            </a:r>
          </a:p>
          <a:p>
            <a:pPr>
              <a:buFontTx/>
              <a:buNone/>
            </a:pPr>
            <a:r>
              <a:rPr lang="en-US" altLang="zh-CN"/>
              <a:t>    inv(10);</a:t>
            </a:r>
          </a:p>
          <a:p>
            <a:pPr>
              <a:buFontTx/>
              <a:buNone/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52617D-D147-417A-B5AE-59C4E8018B10}" type="slidenum">
              <a:rPr lang="en-US" altLang="en-US">
                <a:solidFill>
                  <a:srgbClr val="4B4B4B"/>
                </a:solidFill>
              </a:rPr>
              <a:pPr eaLnBrk="1" hangingPunct="1"/>
              <a:t>28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5648325" y="1993900"/>
            <a:ext cx="30495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Input: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1 2 3 4 5 6 7 8 9 10</a:t>
            </a:r>
          </a:p>
          <a:p>
            <a:pPr eaLnBrk="1" hangingPunct="1"/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Output: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10 9 8 7 6 5 4 3 2 1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课程介绍</a:t>
            </a:r>
            <a:endParaRPr lang="en-US" altLang="zh-CN"/>
          </a:p>
          <a:p>
            <a:r>
              <a:rPr lang="en-US" altLang="zh-CN"/>
              <a:t>C++</a:t>
            </a:r>
            <a:r>
              <a:rPr lang="zh-CN" altLang="en-US"/>
              <a:t>核心语法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测试与调试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  ①</a:t>
            </a:r>
            <a:r>
              <a:rPr lang="zh-CN" altLang="en-US">
                <a:solidFill>
                  <a:srgbClr val="FF0000"/>
                </a:solidFill>
              </a:rPr>
              <a:t>测试基本知识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  ②</a:t>
            </a:r>
            <a:r>
              <a:rPr lang="zh-CN" altLang="en-US">
                <a:solidFill>
                  <a:srgbClr val="FF0000"/>
                </a:solidFill>
              </a:rPr>
              <a:t>设计测试用例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1D4D17-4D19-4E2A-B0BF-83529D87FBB6}" type="slidenum">
              <a:rPr lang="en-US" altLang="en-US">
                <a:solidFill>
                  <a:srgbClr val="4B4B4B"/>
                </a:solidFill>
              </a:rPr>
              <a:pPr eaLnBrk="1" hangingPunct="1"/>
              <a:t>29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基本信息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课程名称：</a:t>
            </a:r>
            <a:r>
              <a:rPr lang="zh-CN" altLang="en-US" b="0"/>
              <a:t>数据结构</a:t>
            </a:r>
            <a:endParaRPr lang="en-US" altLang="zh-CN" b="0"/>
          </a:p>
          <a:p>
            <a:r>
              <a:rPr lang="zh-CN" altLang="en-US"/>
              <a:t>额定学时：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	</a:t>
            </a:r>
            <a:r>
              <a:rPr lang="zh-CN" altLang="en-US" sz="2400" b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讲授</a:t>
            </a:r>
            <a:r>
              <a:rPr lang="en-US" altLang="zh-CN" sz="2400" b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51</a:t>
            </a:r>
            <a:r>
              <a:rPr lang="zh-CN" altLang="en-US" sz="2400" b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0">
                <a:latin typeface="仿宋" panose="02010609060101010101" pitchFamily="49" charset="-122"/>
                <a:ea typeface="仿宋" panose="02010609060101010101" pitchFamily="49" charset="-122"/>
              </a:rPr>
              <a:t>3×17</a:t>
            </a:r>
            <a:r>
              <a:rPr lang="zh-CN" altLang="en-US" sz="2400" b="0">
                <a:latin typeface="仿宋" panose="02010609060101010101" pitchFamily="49" charset="-122"/>
                <a:ea typeface="仿宋" panose="02010609060101010101" pitchFamily="49" charset="-122"/>
              </a:rPr>
              <a:t>）＋ </a:t>
            </a:r>
            <a:r>
              <a:rPr lang="zh-CN" altLang="en-US" sz="2400" b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en-US" altLang="zh-CN" sz="2400" b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45</a:t>
            </a:r>
            <a:r>
              <a:rPr lang="zh-CN" altLang="en-US" sz="2400" b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0">
                <a:latin typeface="仿宋" panose="02010609060101010101" pitchFamily="49" charset="-122"/>
                <a:ea typeface="仿宋" panose="02010609060101010101" pitchFamily="49" charset="-122"/>
              </a:rPr>
              <a:t>3×15</a:t>
            </a:r>
            <a:r>
              <a:rPr lang="zh-CN" altLang="en-US" sz="2400" b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400" b="0">
                <a:latin typeface="仿宋" panose="02010609060101010101" pitchFamily="49" charset="-122"/>
                <a:ea typeface="仿宋" panose="02010609060101010101" pitchFamily="49" charset="-122"/>
              </a:rPr>
              <a:t>= </a:t>
            </a:r>
            <a:r>
              <a:rPr lang="zh-CN" altLang="en-US" sz="2400" b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总计</a:t>
            </a:r>
            <a:r>
              <a:rPr lang="en-US" altLang="zh-CN" sz="2400" b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96</a:t>
            </a:r>
          </a:p>
          <a:p>
            <a:r>
              <a:rPr lang="zh-CN" altLang="en-US"/>
              <a:t>指定教材：</a:t>
            </a:r>
            <a:r>
              <a:rPr lang="zh-CN" altLang="en-US" b="0">
                <a:solidFill>
                  <a:srgbClr val="FF0000"/>
                </a:solidFill>
              </a:rPr>
              <a:t>数据结构、算法与应用</a:t>
            </a:r>
            <a:r>
              <a:rPr lang="en-US" altLang="zh-CN" b="0">
                <a:solidFill>
                  <a:srgbClr val="FF0000"/>
                </a:solidFill>
              </a:rPr>
              <a:t>----C++</a:t>
            </a:r>
            <a:r>
              <a:rPr lang="zh-CN" altLang="en-US" b="0">
                <a:solidFill>
                  <a:srgbClr val="FF0000"/>
                </a:solidFill>
              </a:rPr>
              <a:t>语言描述（原书第</a:t>
            </a:r>
            <a:r>
              <a:rPr lang="en-US" altLang="zh-CN" b="0">
                <a:solidFill>
                  <a:srgbClr val="FF0000"/>
                </a:solidFill>
              </a:rPr>
              <a:t>2</a:t>
            </a:r>
            <a:r>
              <a:rPr lang="zh-CN" altLang="en-US" b="0">
                <a:solidFill>
                  <a:srgbClr val="FF0000"/>
                </a:solidFill>
              </a:rPr>
              <a:t>版）</a:t>
            </a:r>
            <a:endParaRPr lang="en-US" altLang="zh-CN" b="0"/>
          </a:p>
          <a:p>
            <a:pPr lvl="1"/>
            <a:r>
              <a:rPr lang="zh-CN" altLang="en-US" b="0"/>
              <a:t>作者：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Sartaj Sahni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（萨尼）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0"/>
              <a:t>译者：王立柱 刘志红</a:t>
            </a:r>
            <a:endParaRPr lang="en-US" altLang="zh-CN" b="0"/>
          </a:p>
          <a:p>
            <a:pPr lvl="1"/>
            <a:r>
              <a:rPr lang="zh-CN" altLang="en-US" b="0"/>
              <a:t>机械工业出版社</a:t>
            </a:r>
            <a:endParaRPr lang="en-US" altLang="zh-CN" b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E79787-A0F9-4673-BFA7-98B71FC30DEE}" type="slidenum">
              <a:rPr lang="en-US" altLang="en-US">
                <a:solidFill>
                  <a:srgbClr val="4B4B4B"/>
                </a:solidFill>
              </a:rPr>
              <a:pPr eaLnBrk="1" hangingPunct="1"/>
              <a:t>3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程序的属性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基本属性</a:t>
            </a:r>
            <a:endParaRPr lang="en-US" altLang="zh-CN"/>
          </a:p>
          <a:p>
            <a:pPr lvl="1"/>
            <a:r>
              <a:rPr lang="zh-CN" altLang="en-US"/>
              <a:t>正确性：</a:t>
            </a:r>
            <a:r>
              <a:rPr lang="zh-CN" altLang="en-US" b="0">
                <a:solidFill>
                  <a:srgbClr val="FF0000"/>
                </a:solidFill>
              </a:rPr>
              <a:t>首要的和必备的属性</a:t>
            </a:r>
            <a:endParaRPr lang="en-US" altLang="zh-CN" b="0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确定性</a:t>
            </a:r>
            <a:endParaRPr lang="en-US" altLang="zh-CN"/>
          </a:p>
          <a:p>
            <a:pPr lvl="1"/>
            <a:r>
              <a:rPr lang="zh-CN" altLang="en-US"/>
              <a:t>有穷性：</a:t>
            </a:r>
            <a:r>
              <a:rPr lang="zh-CN" altLang="en-US" b="0"/>
              <a:t>程序终止性证明和检验</a:t>
            </a:r>
            <a:endParaRPr lang="en-US" altLang="zh-CN" b="0"/>
          </a:p>
          <a:p>
            <a:r>
              <a:rPr lang="zh-CN" altLang="en-US"/>
              <a:t>扩展属性</a:t>
            </a:r>
            <a:endParaRPr lang="en-US" altLang="zh-CN"/>
          </a:p>
          <a:p>
            <a:pPr lvl="1"/>
            <a:r>
              <a:rPr lang="zh-CN" altLang="en-US"/>
              <a:t>鲁棒性</a:t>
            </a:r>
            <a:endParaRPr lang="en-US" altLang="zh-CN"/>
          </a:p>
          <a:p>
            <a:pPr lvl="1"/>
            <a:r>
              <a:rPr lang="zh-CN" altLang="en-US"/>
              <a:t>通用性</a:t>
            </a:r>
            <a:endParaRPr lang="en-US" altLang="zh-CN"/>
          </a:p>
          <a:p>
            <a:pPr lvl="1"/>
            <a:r>
              <a:rPr lang="zh-CN" altLang="en-US"/>
              <a:t>易读易修改</a:t>
            </a:r>
            <a:endParaRPr lang="en-US" altLang="zh-CN"/>
          </a:p>
          <a:p>
            <a:pPr lvl="1"/>
            <a:r>
              <a:rPr lang="zh-CN" altLang="en-US"/>
              <a:t>有效性：</a:t>
            </a:r>
            <a:r>
              <a:rPr lang="zh-CN" altLang="en-US" b="0"/>
              <a:t>程序效率分析（下次课）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95101F-E520-4C07-9014-16A246C17D7F}" type="slidenum">
              <a:rPr lang="en-US" altLang="en-US">
                <a:solidFill>
                  <a:srgbClr val="4B4B4B"/>
                </a:solidFill>
              </a:rPr>
              <a:pPr eaLnBrk="1" hangingPunct="1"/>
              <a:t>30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程序正确性检验方法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静态方法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符号执行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定理证明</a:t>
            </a:r>
            <a:endParaRPr lang="en-US" altLang="zh-CN"/>
          </a:p>
          <a:p>
            <a:pPr lvl="1"/>
            <a:r>
              <a:rPr lang="zh-CN" altLang="en-US"/>
              <a:t>模型检测</a:t>
            </a:r>
            <a:endParaRPr lang="en-US" altLang="zh-CN"/>
          </a:p>
          <a:p>
            <a:r>
              <a:rPr lang="zh-CN" altLang="en-US"/>
              <a:t>动态方法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黑盒测试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白盒测试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04E85D-A40A-47F5-9EAE-A37E8D99F709}" type="slidenum">
              <a:rPr lang="en-US" altLang="en-US">
                <a:solidFill>
                  <a:srgbClr val="4B4B4B"/>
                </a:solidFill>
              </a:rPr>
              <a:pPr eaLnBrk="1" hangingPunct="1"/>
              <a:t>31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程序测试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关于测试最重要的一句话</a:t>
            </a:r>
            <a:endParaRPr lang="en-US" altLang="zh-CN"/>
          </a:p>
          <a:p>
            <a:pPr lvl="1"/>
            <a:r>
              <a:rPr lang="zh-CN" altLang="en-US" b="0">
                <a:solidFill>
                  <a:srgbClr val="FF0000"/>
                </a:solidFill>
              </a:rPr>
              <a:t>测试的目的是发现尽可能多的错误，</a:t>
            </a:r>
            <a:r>
              <a:rPr lang="zh-CN" altLang="en-US" b="0"/>
              <a:t>而非证明程序正确</a:t>
            </a:r>
            <a:endParaRPr lang="en-US" altLang="zh-CN" b="0"/>
          </a:p>
          <a:p>
            <a:r>
              <a:rPr lang="zh-CN" altLang="en-US"/>
              <a:t>基本认识</a:t>
            </a:r>
            <a:endParaRPr lang="en-US" altLang="zh-CN"/>
          </a:p>
          <a:p>
            <a:pPr lvl="1"/>
            <a:r>
              <a:rPr lang="zh-CN" altLang="en-US"/>
              <a:t>所谓测试就是进行</a:t>
            </a:r>
            <a:r>
              <a:rPr lang="zh-CN" altLang="en-US">
                <a:solidFill>
                  <a:srgbClr val="0000CC"/>
                </a:solidFill>
              </a:rPr>
              <a:t>对比</a:t>
            </a:r>
            <a:r>
              <a:rPr lang="zh-CN" altLang="en-US"/>
              <a:t>，将基于一组实际数据的程序执行结果与理想结果比较</a:t>
            </a:r>
            <a:endParaRPr lang="en-US" altLang="zh-CN"/>
          </a:p>
          <a:p>
            <a:pPr lvl="1"/>
            <a:r>
              <a:rPr lang="zh-CN" altLang="en-US"/>
              <a:t>如果不一致，则发现错误</a:t>
            </a:r>
            <a:endParaRPr lang="en-US" altLang="zh-CN"/>
          </a:p>
          <a:p>
            <a:pPr lvl="1"/>
            <a:r>
              <a:rPr lang="zh-CN" altLang="en-US"/>
              <a:t>如果一致，只说明没有发现错误，而非程序正确</a:t>
            </a:r>
            <a:endParaRPr lang="en-US" altLang="zh-CN"/>
          </a:p>
          <a:p>
            <a:pPr lvl="1"/>
            <a:r>
              <a:rPr lang="zh-CN" altLang="en-US"/>
              <a:t>很难实现穷举测试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BF2487-E647-41DE-8208-8024D4972E2D}" type="slidenum">
              <a:rPr lang="en-US" altLang="en-US">
                <a:solidFill>
                  <a:srgbClr val="4B4B4B"/>
                </a:solidFill>
              </a:rPr>
              <a:pPr eaLnBrk="1" hangingPunct="1"/>
              <a:t>32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软件测试的理论体系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从流程上分</a:t>
            </a:r>
            <a:endParaRPr lang="en-US" altLang="zh-CN"/>
          </a:p>
          <a:p>
            <a:pPr lvl="1"/>
            <a:r>
              <a:rPr lang="zh-CN" altLang="en-US"/>
              <a:t>单元测试、集成测试、确认测试、系统测试</a:t>
            </a:r>
            <a:endParaRPr lang="en-US" altLang="zh-CN"/>
          </a:p>
          <a:p>
            <a:r>
              <a:rPr lang="zh-CN" altLang="en-US"/>
              <a:t>从技术上分</a:t>
            </a:r>
            <a:endParaRPr lang="en-US" altLang="zh-CN"/>
          </a:p>
          <a:p>
            <a:pPr lvl="1"/>
            <a:r>
              <a:rPr lang="zh-CN" altLang="en-US"/>
              <a:t>黑盒测试、白盒测试、灰盒测试</a:t>
            </a:r>
            <a:endParaRPr lang="en-US" altLang="zh-CN"/>
          </a:p>
          <a:p>
            <a:r>
              <a:rPr lang="zh-CN" altLang="en-US"/>
              <a:t>从管理上分</a:t>
            </a:r>
            <a:endParaRPr lang="en-US" altLang="zh-CN"/>
          </a:p>
          <a:p>
            <a:pPr lvl="1"/>
            <a:r>
              <a:rPr lang="zh-CN" altLang="en-US"/>
              <a:t>测试计划、测试人员、测试配置、测试文档、测试工具</a:t>
            </a:r>
            <a:endParaRPr lang="en-US" altLang="zh-CN"/>
          </a:p>
          <a:p>
            <a:r>
              <a:rPr lang="zh-CN" altLang="en-US"/>
              <a:t>从目的上分</a:t>
            </a:r>
            <a:endParaRPr lang="en-US" altLang="zh-CN"/>
          </a:p>
          <a:p>
            <a:pPr lvl="1"/>
            <a:r>
              <a:rPr lang="zh-CN" altLang="en-US"/>
              <a:t>功能测试、性能测试、安全测试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572787-F688-4721-8DB8-2608A2AA0827}" type="slidenum">
              <a:rPr lang="en-US" altLang="en-US">
                <a:solidFill>
                  <a:srgbClr val="4B4B4B"/>
                </a:solidFill>
              </a:rPr>
              <a:pPr eaLnBrk="1" hangingPunct="1"/>
              <a:t>33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测试的流程（简化）</a:t>
            </a:r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438B95-A79E-4596-94D6-4D0972541D22}" type="slidenum">
              <a:rPr lang="en-US" altLang="en-US">
                <a:solidFill>
                  <a:srgbClr val="4B4B4B"/>
                </a:solidFill>
              </a:rPr>
              <a:pPr eaLnBrk="1" hangingPunct="1"/>
              <a:t>34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84250" y="2532063"/>
            <a:ext cx="1076325" cy="10763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分析问题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2419350" y="2532063"/>
            <a:ext cx="1076325" cy="1076325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设计测试用例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3854450" y="2532063"/>
            <a:ext cx="1076325" cy="10763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实施测试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5289550" y="2532063"/>
            <a:ext cx="1076325" cy="10763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对比结果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6724650" y="2532063"/>
            <a:ext cx="1076325" cy="10763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定位错误</a:t>
            </a:r>
          </a:p>
        </p:txBody>
      </p:sp>
      <p:cxnSp>
        <p:nvCxnSpPr>
          <p:cNvPr id="56329" name="直接箭头连接符 10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2060575" y="3070225"/>
            <a:ext cx="358775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0" name="直接箭头连接符 11"/>
          <p:cNvCxnSpPr>
            <a:cxnSpLocks noChangeShapeType="1"/>
          </p:cNvCxnSpPr>
          <p:nvPr/>
        </p:nvCxnSpPr>
        <p:spPr bwMode="auto">
          <a:xfrm>
            <a:off x="3495675" y="3070225"/>
            <a:ext cx="358775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直接箭头连接符 12"/>
          <p:cNvCxnSpPr>
            <a:cxnSpLocks noChangeShapeType="1"/>
          </p:cNvCxnSpPr>
          <p:nvPr/>
        </p:nvCxnSpPr>
        <p:spPr bwMode="auto">
          <a:xfrm>
            <a:off x="4930775" y="3070225"/>
            <a:ext cx="358775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直接箭头连接符 13"/>
          <p:cNvCxnSpPr>
            <a:cxnSpLocks noChangeShapeType="1"/>
          </p:cNvCxnSpPr>
          <p:nvPr/>
        </p:nvCxnSpPr>
        <p:spPr bwMode="auto">
          <a:xfrm>
            <a:off x="6365875" y="3070225"/>
            <a:ext cx="358775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设计测试用例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917575" y="1370013"/>
            <a:ext cx="7369175" cy="4570412"/>
          </a:xfrm>
        </p:spPr>
        <p:txBody>
          <a:bodyPr/>
          <a:lstStyle/>
          <a:p>
            <a:r>
              <a:rPr lang="zh-CN" altLang="en-US"/>
              <a:t>等价类划分</a:t>
            </a:r>
            <a:endParaRPr lang="en-US" altLang="zh-CN"/>
          </a:p>
          <a:p>
            <a:r>
              <a:rPr lang="zh-CN" altLang="en-US"/>
              <a:t>语句覆盖</a:t>
            </a:r>
            <a:endParaRPr lang="en-US" altLang="zh-CN"/>
          </a:p>
          <a:p>
            <a:r>
              <a:rPr lang="zh-CN" altLang="en-US"/>
              <a:t>分支覆盖</a:t>
            </a:r>
            <a:endParaRPr lang="en-US" altLang="zh-CN"/>
          </a:p>
          <a:p>
            <a:r>
              <a:rPr lang="zh-CN" altLang="en-US"/>
              <a:t>从句覆盖（一般）</a:t>
            </a:r>
            <a:endParaRPr lang="en-US" altLang="zh-CN"/>
          </a:p>
          <a:p>
            <a:r>
              <a:rPr lang="zh-CN" altLang="en-US"/>
              <a:t>从句覆盖（加强）</a:t>
            </a:r>
            <a:endParaRPr lang="en-US" altLang="zh-CN"/>
          </a:p>
          <a:p>
            <a:r>
              <a:rPr lang="zh-CN" altLang="en-US"/>
              <a:t>执行路径覆盖</a:t>
            </a:r>
            <a:endParaRPr lang="en-US" altLang="zh-CN"/>
          </a:p>
          <a:p>
            <a:r>
              <a:rPr lang="zh-CN" altLang="en-US"/>
              <a:t>边界值</a:t>
            </a:r>
            <a:endParaRPr lang="en-US" altLang="zh-CN"/>
          </a:p>
          <a:p>
            <a:r>
              <a:rPr lang="zh-CN" altLang="en-US"/>
              <a:t>经验推测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51869B-0421-472A-80FA-65698D19FBF2}" type="slidenum">
              <a:rPr lang="en-US" altLang="en-US">
                <a:solidFill>
                  <a:srgbClr val="4B4B4B"/>
                </a:solidFill>
              </a:rPr>
              <a:pPr eaLnBrk="1" hangingPunct="1"/>
              <a:t>35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二次方程求解例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276600" y="1295400"/>
          <a:ext cx="20732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761760" imgH="203040" progId="Equation.3">
                  <p:embed/>
                </p:oleObj>
              </mc:Choice>
              <mc:Fallback>
                <p:oleObj name="Equation" r:id="rId3" imgW="7617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95400"/>
                        <a:ext cx="20732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2514600" y="1981200"/>
          <a:ext cx="33528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1231560" imgH="444240" progId="Equation.3">
                  <p:embed/>
                </p:oleObj>
              </mc:Choice>
              <mc:Fallback>
                <p:oleObj name="Equation" r:id="rId5" imgW="12315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33528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1981200" y="3429000"/>
          <a:ext cx="5495925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7" imgW="2019240" imgH="1143000" progId="Equation.3">
                  <p:embed/>
                </p:oleObj>
              </mc:Choice>
              <mc:Fallback>
                <p:oleObj name="Equation" r:id="rId7" imgW="201924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5495925" cy="312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求二次方程根的函数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void OutputRoots(T a, T b, T c)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Compute and output the roots of the quadratic.</a:t>
            </a:r>
          </a:p>
          <a:p>
            <a:pPr eaLnBrk="1" hangingPunct="1">
              <a:buClrTx/>
              <a:buFontTx/>
              <a:buNone/>
            </a:pP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 d = b*b-4*a*c;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if (d &gt; 0) {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two real roots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       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float sqrtd = sqrt(d);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cout &lt;&lt; "There are two real roots "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   &lt;&lt; (-b+sqrtd)/(2*a) &lt;&lt; " and "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   &lt;&lt; (-b-sqrtd)/(2*a)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   &lt;&lt; endl;}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求二次方程根的函数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455738"/>
            <a:ext cx="7369175" cy="4570412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else if (d == 0)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both roots are the same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   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cout &lt;&lt; "There is only one distinct root "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&lt;&lt; -b/(2*a)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&lt;&lt; endl;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else 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 complex conjugate roots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       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cout &lt;&lt; "The roots are complex"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 &lt;&lt; endl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 &lt;&lt; "The real part is "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 &lt;&lt; -b/(2*a) &lt;&lt; endl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 &lt;&lt; "The imaginary part is "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         &lt;&lt; sqrt(-d)/(2*a) &lt;&lt; endl;   }</a:t>
            </a:r>
            <a:endParaRPr lang="en-US" altLang="zh-CN"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2EFB69-20DF-4B8C-9B84-D1BAB32BA9FE}" type="slidenum">
              <a:rPr lang="en-US" altLang="en-US">
                <a:solidFill>
                  <a:srgbClr val="4B4B4B"/>
                </a:solidFill>
              </a:rPr>
              <a:pPr eaLnBrk="1" hangingPunct="1"/>
              <a:t>39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136900" y="1455738"/>
            <a:ext cx="1614488" cy="538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d=b</a:t>
            </a:r>
            <a:r>
              <a:rPr lang="en-US" altLang="zh-CN" sz="2400" baseline="30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-4ac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 bwMode="auto">
          <a:xfrm>
            <a:off x="3136900" y="2352675"/>
            <a:ext cx="1614488" cy="358775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d&gt;0?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495675" y="379413"/>
            <a:ext cx="896938" cy="717550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675063" y="5761038"/>
            <a:ext cx="896937" cy="717550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决策 8"/>
          <p:cNvSpPr/>
          <p:nvPr/>
        </p:nvSpPr>
        <p:spPr bwMode="auto">
          <a:xfrm>
            <a:off x="4572000" y="3429000"/>
            <a:ext cx="1614488" cy="358775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d==0?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0425" name="直接箭头连接符 11"/>
          <p:cNvCxnSpPr>
            <a:cxnSpLocks noChangeShapeType="1"/>
            <a:stCxn id="5" idx="2"/>
            <a:endCxn id="6" idx="0"/>
          </p:cNvCxnSpPr>
          <p:nvPr/>
        </p:nvCxnSpPr>
        <p:spPr bwMode="auto">
          <a:xfrm rot="5400000">
            <a:off x="3764756" y="2172494"/>
            <a:ext cx="358775" cy="1588"/>
          </a:xfrm>
          <a:prstGeom prst="straightConnector1">
            <a:avLst/>
          </a:prstGeom>
          <a:noFill/>
          <a:ln w="2857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/>
          <p:cNvSpPr/>
          <p:nvPr/>
        </p:nvSpPr>
        <p:spPr bwMode="auto">
          <a:xfrm>
            <a:off x="1343025" y="3967163"/>
            <a:ext cx="1614488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60427" name="曲线连接符 14"/>
          <p:cNvCxnSpPr>
            <a:cxnSpLocks noChangeShapeType="1"/>
            <a:stCxn id="6" idx="2"/>
            <a:endCxn id="13" idx="0"/>
          </p:cNvCxnSpPr>
          <p:nvPr/>
        </p:nvCxnSpPr>
        <p:spPr bwMode="auto">
          <a:xfrm rot="5400000">
            <a:off x="2418556" y="2442369"/>
            <a:ext cx="1255713" cy="179387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形状 16"/>
          <p:cNvCxnSpPr>
            <a:cxnSpLocks noChangeShapeType="1"/>
            <a:stCxn id="13" idx="2"/>
            <a:endCxn id="8" idx="2"/>
          </p:cNvCxnSpPr>
          <p:nvPr/>
        </p:nvCxnSpPr>
        <p:spPr bwMode="auto">
          <a:xfrm rot="16200000" flipH="1">
            <a:off x="2015331" y="4460082"/>
            <a:ext cx="1793875" cy="1525588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直接箭头连接符 18"/>
          <p:cNvCxnSpPr>
            <a:cxnSpLocks noChangeShapeType="1"/>
            <a:stCxn id="7" idx="4"/>
            <a:endCxn id="5" idx="0"/>
          </p:cNvCxnSpPr>
          <p:nvPr/>
        </p:nvCxnSpPr>
        <p:spPr bwMode="auto">
          <a:xfrm rot="5400000">
            <a:off x="3764756" y="1275557"/>
            <a:ext cx="358775" cy="1588"/>
          </a:xfrm>
          <a:prstGeom prst="straightConnector1">
            <a:avLst/>
          </a:prstGeom>
          <a:noFill/>
          <a:ln w="2857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0" name="TextBox 19"/>
          <p:cNvSpPr txBox="1">
            <a:spLocks noChangeArrowheads="1"/>
          </p:cNvSpPr>
          <p:nvPr/>
        </p:nvSpPr>
        <p:spPr bwMode="auto">
          <a:xfrm>
            <a:off x="2598738" y="307022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60431" name="曲线连接符 20"/>
          <p:cNvCxnSpPr>
            <a:cxnSpLocks noChangeShapeType="1"/>
            <a:stCxn id="6" idx="2"/>
            <a:endCxn id="9" idx="0"/>
          </p:cNvCxnSpPr>
          <p:nvPr/>
        </p:nvCxnSpPr>
        <p:spPr bwMode="auto">
          <a:xfrm rot="16200000" flipH="1">
            <a:off x="4302919" y="2351881"/>
            <a:ext cx="717550" cy="14366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2" name="TextBox 24"/>
          <p:cNvSpPr txBox="1">
            <a:spLocks noChangeArrowheads="1"/>
          </p:cNvSpPr>
          <p:nvPr/>
        </p:nvSpPr>
        <p:spPr bwMode="auto">
          <a:xfrm>
            <a:off x="4572000" y="2711450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3316288" y="4684713"/>
            <a:ext cx="1614487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007100" y="4684713"/>
            <a:ext cx="1614488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3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60435" name="曲线连接符 27"/>
          <p:cNvCxnSpPr>
            <a:cxnSpLocks noChangeShapeType="1"/>
            <a:stCxn id="9" idx="2"/>
            <a:endCxn id="27" idx="0"/>
          </p:cNvCxnSpPr>
          <p:nvPr/>
        </p:nvCxnSpPr>
        <p:spPr bwMode="auto">
          <a:xfrm rot="16200000" flipH="1">
            <a:off x="5649119" y="3518694"/>
            <a:ext cx="896938" cy="14351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6" name="曲线连接符 30"/>
          <p:cNvCxnSpPr>
            <a:cxnSpLocks noChangeShapeType="1"/>
            <a:stCxn id="9" idx="2"/>
            <a:endCxn id="26" idx="0"/>
          </p:cNvCxnSpPr>
          <p:nvPr/>
        </p:nvCxnSpPr>
        <p:spPr bwMode="auto">
          <a:xfrm rot="5400000">
            <a:off x="4302919" y="3607594"/>
            <a:ext cx="896938" cy="12573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7" name="TextBox 33"/>
          <p:cNvSpPr txBox="1">
            <a:spLocks noChangeArrowheads="1"/>
          </p:cNvSpPr>
          <p:nvPr/>
        </p:nvSpPr>
        <p:spPr bwMode="auto">
          <a:xfrm>
            <a:off x="4213225" y="396716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60438" name="TextBox 34"/>
          <p:cNvSpPr txBox="1">
            <a:spLocks noChangeArrowheads="1"/>
          </p:cNvSpPr>
          <p:nvPr/>
        </p:nvSpPr>
        <p:spPr bwMode="auto">
          <a:xfrm>
            <a:off x="6186488" y="3956050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  <a:endParaRPr lang="zh-CN" altLang="en-US"/>
          </a:p>
        </p:txBody>
      </p:sp>
      <p:cxnSp>
        <p:nvCxnSpPr>
          <p:cNvPr id="60439" name="曲线连接符 35"/>
          <p:cNvCxnSpPr>
            <a:cxnSpLocks noChangeShapeType="1"/>
            <a:stCxn id="26" idx="2"/>
            <a:endCxn id="8" idx="0"/>
          </p:cNvCxnSpPr>
          <p:nvPr/>
        </p:nvCxnSpPr>
        <p:spPr bwMode="auto">
          <a:xfrm rot="5400000">
            <a:off x="3764757" y="5403056"/>
            <a:ext cx="717550" cy="158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0" name="曲线连接符 38"/>
          <p:cNvCxnSpPr>
            <a:cxnSpLocks noChangeShapeType="1"/>
            <a:stCxn id="27" idx="2"/>
            <a:endCxn id="8" idx="6"/>
          </p:cNvCxnSpPr>
          <p:nvPr/>
        </p:nvCxnSpPr>
        <p:spPr bwMode="auto">
          <a:xfrm rot="5400000">
            <a:off x="5155406" y="4460082"/>
            <a:ext cx="1076325" cy="2243138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萨尼其人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Sartaj Sahni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https://www.cise.ufl.edu/~sahni/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Distinguished Professor at the University of Florida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Member of the European Academy of Sciences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Fellow of IEEE, ACM, AAAS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Editor-in-Chief of ACM Computing Surveys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1DD0D6-186C-4E9A-A82A-0E5420DDB48A}" type="slidenum">
              <a:rPr lang="en-US" altLang="en-US">
                <a:solidFill>
                  <a:srgbClr val="4B4B4B"/>
                </a:solidFill>
              </a:rPr>
              <a:pPr eaLnBrk="1" hangingPunct="1"/>
              <a:t>4</a:t>
            </a:fld>
            <a:endParaRPr lang="en-US" altLang="en-US">
              <a:solidFill>
                <a:srgbClr val="4B4B4B"/>
              </a:solidFill>
            </a:endParaRPr>
          </a:p>
        </p:txBody>
      </p:sp>
      <p:pic>
        <p:nvPicPr>
          <p:cNvPr id="25605" name="Picture 2" descr="https://www.cise.ufl.edu/~sahni/images/sahni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0"/>
            <a:ext cx="206057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等价类划分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输入数据、输出数据划分若干类</a:t>
            </a:r>
          </a:p>
          <a:p>
            <a:pPr eaLnBrk="1" hangingPunct="1"/>
            <a:r>
              <a:rPr lang="zh-CN" altLang="en-US"/>
              <a:t>不同类数据</a:t>
            </a:r>
            <a:r>
              <a:rPr lang="zh-CN" altLang="en-US">
                <a:sym typeface="Wingdings" panose="05000000000000000000" pitchFamily="2" charset="2"/>
              </a:rPr>
              <a:t></a:t>
            </a:r>
            <a:r>
              <a:rPr lang="zh-CN" altLang="en-US"/>
              <a:t>程序行为应表现出本质差别</a:t>
            </a:r>
            <a:br>
              <a:rPr lang="zh-CN" altLang="en-US"/>
            </a:br>
            <a:r>
              <a:rPr lang="zh-CN" altLang="en-US"/>
              <a:t>同类数据</a:t>
            </a:r>
            <a:r>
              <a:rPr lang="zh-CN" altLang="en-US">
                <a:sym typeface="Wingdings" panose="05000000000000000000" pitchFamily="2" charset="2"/>
              </a:rPr>
              <a:t></a:t>
            </a:r>
            <a:r>
              <a:rPr lang="zh-CN" altLang="en-US"/>
              <a:t>程序表现出本质类似的行为</a:t>
            </a:r>
          </a:p>
          <a:p>
            <a:pPr eaLnBrk="1" hangingPunct="1"/>
            <a:r>
              <a:rPr lang="zh-CN" altLang="en-US"/>
              <a:t>测试数据集：每类至少抽取一个数据</a:t>
            </a:r>
          </a:p>
          <a:p>
            <a:pPr eaLnBrk="1" hangingPunct="1"/>
            <a:r>
              <a:rPr lang="zh-CN" altLang="en-US"/>
              <a:t>上例：产生复数根、产生相同实数根、产生不同实数根</a:t>
            </a:r>
            <a:endParaRPr lang="en-US" altLang="zh-CN"/>
          </a:p>
          <a:p>
            <a:pPr eaLnBrk="1" hangingPunct="1"/>
            <a:endParaRPr lang="zh-CN" altLang="en-US"/>
          </a:p>
          <a:p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3B2160-316B-46B7-BF01-83344A4F0113}" type="slidenum">
              <a:rPr lang="en-US" altLang="en-US">
                <a:solidFill>
                  <a:srgbClr val="4B4B4B"/>
                </a:solidFill>
              </a:rPr>
              <a:pPr eaLnBrk="1" hangingPunct="1"/>
              <a:t>40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语句覆盖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用例使程序的每一条语句都至少执行一次</a:t>
            </a:r>
            <a:endParaRPr lang="en-US" altLang="zh-CN"/>
          </a:p>
          <a:p>
            <a:r>
              <a:rPr lang="zh-CN" altLang="en-US"/>
              <a:t>是设计测试用例最基本的要求</a:t>
            </a:r>
            <a:endParaRPr lang="en-US" altLang="zh-CN"/>
          </a:p>
          <a:p>
            <a:r>
              <a:rPr lang="zh-CN" altLang="en-US"/>
              <a:t>如果做不到，则说明</a:t>
            </a:r>
            <a:endParaRPr lang="en-US" altLang="zh-CN"/>
          </a:p>
          <a:p>
            <a:pPr lvl="1"/>
            <a:r>
              <a:rPr lang="zh-CN" altLang="en-US"/>
              <a:t>用例设计不达标</a:t>
            </a:r>
            <a:endParaRPr lang="en-US" altLang="zh-CN"/>
          </a:p>
          <a:p>
            <a:pPr lvl="1"/>
            <a:r>
              <a:rPr lang="zh-CN" altLang="en-US"/>
              <a:t>或 程序本身存在</a:t>
            </a:r>
            <a:r>
              <a:rPr lang="zh-CN" altLang="en-US">
                <a:solidFill>
                  <a:srgbClr val="FF0000"/>
                </a:solidFill>
              </a:rPr>
              <a:t>不可达路径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0F7909-CA5D-48CE-AA6E-B59F6D4407CE}" type="slidenum">
              <a:rPr lang="en-US" altLang="en-US">
                <a:solidFill>
                  <a:srgbClr val="4B4B4B"/>
                </a:solidFill>
              </a:rPr>
              <a:pPr eaLnBrk="1" hangingPunct="1"/>
              <a:t>41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分支覆盖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要求测试集要能使每一个条件都分别出现</a:t>
            </a:r>
            <a:r>
              <a:rPr lang="en-US" altLang="zh-CN"/>
              <a:t>true</a:t>
            </a:r>
            <a:r>
              <a:rPr lang="zh-CN" altLang="en-US"/>
              <a:t>和</a:t>
            </a:r>
            <a:r>
              <a:rPr lang="en-US" altLang="zh-CN"/>
              <a:t>false</a:t>
            </a:r>
            <a:r>
              <a:rPr lang="zh-CN" altLang="en-US"/>
              <a:t>两种情况</a:t>
            </a:r>
            <a:endParaRPr lang="en-US" altLang="zh-CN"/>
          </a:p>
          <a:p>
            <a:r>
              <a:rPr lang="zh-CN" altLang="en-US"/>
              <a:t>也就是说每一个条件分支都至少执行一次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E08BF3-6B9F-44C5-88D5-0A9813CAE698}" type="slidenum">
              <a:rPr lang="en-US" altLang="en-US">
                <a:solidFill>
                  <a:srgbClr val="4B4B4B"/>
                </a:solidFill>
              </a:rPr>
              <a:pPr eaLnBrk="1" hangingPunct="1"/>
              <a:t>42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一般从句覆盖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如果条件包含从句，如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if((C1 &amp;&amp; C2)||(C3 &amp;&amp; C4))</a:t>
            </a:r>
          </a:p>
          <a:p>
            <a:r>
              <a:rPr lang="zh-CN" altLang="en-US"/>
              <a:t>要求每个条件中的每个从句均出现了</a:t>
            </a:r>
            <a:r>
              <a:rPr lang="en-US" altLang="zh-CN"/>
              <a:t>true</a:t>
            </a:r>
            <a:r>
              <a:rPr lang="zh-CN" altLang="en-US"/>
              <a:t>和</a:t>
            </a:r>
            <a:r>
              <a:rPr lang="en-US" altLang="zh-CN"/>
              <a:t>false</a:t>
            </a:r>
            <a:r>
              <a:rPr lang="zh-CN" altLang="en-US"/>
              <a:t>两种情况</a:t>
            </a:r>
            <a:endParaRPr lang="en-US" altLang="zh-CN"/>
          </a:p>
          <a:p>
            <a:r>
              <a:rPr lang="zh-CN" altLang="en-US"/>
              <a:t>则满足一般从句覆盖的测试用例集是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(T,T,T,T)</a:t>
            </a:r>
          </a:p>
          <a:p>
            <a:pPr>
              <a:buFontTx/>
              <a:buNone/>
            </a:pPr>
            <a:r>
              <a:rPr lang="en-US" altLang="zh-CN"/>
              <a:t>  (F,F,F,F)</a:t>
            </a:r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156029-3F77-410D-BBEE-0DABB30ECD38}" type="slidenum">
              <a:rPr lang="en-US" altLang="en-US">
                <a:solidFill>
                  <a:srgbClr val="4B4B4B"/>
                </a:solidFill>
              </a:rPr>
              <a:pPr eaLnBrk="1" hangingPunct="1"/>
              <a:t>43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加强从句覆盖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如果条件包含从句，如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if((C1 &amp;&amp; C2)||(C3 &amp;&amp; C4))</a:t>
            </a:r>
          </a:p>
          <a:p>
            <a:r>
              <a:rPr lang="zh-CN" altLang="en-US"/>
              <a:t>要求每个条件中的各种从句取值组合均出现</a:t>
            </a:r>
            <a:endParaRPr lang="en-US" altLang="zh-CN"/>
          </a:p>
          <a:p>
            <a:r>
              <a:rPr lang="zh-CN" altLang="en-US"/>
              <a:t>则满足加强从句覆盖的测试用例数量显然是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2*2*2*2=16</a:t>
            </a:r>
            <a:r>
              <a:rPr lang="zh-CN" altLang="en-US"/>
              <a:t>个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5B2F7C-DDA5-47BF-89AF-0941BE7A9371}" type="slidenum">
              <a:rPr lang="en-US" altLang="en-US">
                <a:solidFill>
                  <a:srgbClr val="4B4B4B"/>
                </a:solidFill>
              </a:rPr>
              <a:pPr eaLnBrk="1" hangingPunct="1"/>
              <a:t>44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执行路径覆盖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顾名思义，要求测试用例可以覆盖程序所有可能的执行路径</a:t>
            </a:r>
            <a:endParaRPr lang="en-US" altLang="zh-CN"/>
          </a:p>
          <a:p>
            <a:r>
              <a:rPr lang="zh-CN" altLang="en-US"/>
              <a:t>所以关键是列举执行路径</a:t>
            </a: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B5485A-0633-4ACE-A8EB-14FE712B5BF4}" type="slidenum">
              <a:rPr lang="en-US" altLang="en-US">
                <a:solidFill>
                  <a:srgbClr val="4B4B4B"/>
                </a:solidFill>
              </a:rPr>
              <a:pPr eaLnBrk="1" hangingPunct="1"/>
              <a:t>45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测试用例设计原则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至少语句覆盖</a:t>
            </a:r>
            <a:endParaRPr lang="en-US" altLang="zh-CN"/>
          </a:p>
          <a:p>
            <a:r>
              <a:rPr lang="zh-CN" altLang="en-US"/>
              <a:t>尽量路径覆盖</a:t>
            </a:r>
            <a:endParaRPr lang="en-US" altLang="zh-CN"/>
          </a:p>
          <a:p>
            <a:r>
              <a:rPr lang="zh-CN" altLang="en-US"/>
              <a:t>最好从句覆盖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B37275-6729-418A-BA26-77BD2E9F2061}" type="slidenum">
              <a:rPr lang="en-US" altLang="en-US">
                <a:solidFill>
                  <a:srgbClr val="4B4B4B"/>
                </a:solidFill>
              </a:rPr>
              <a:pPr eaLnBrk="1" hangingPunct="1"/>
              <a:t>46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例子：求最大元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template&lt;class type&gt;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int Max(type a[], int n)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// Locate the largest element in a[0:n-1].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int pos = 0;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for (int i = 1; i &lt; n; i++)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if (a[pos] &lt; a[i])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      pos = i;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   return pos;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/>
              <a:t>a[0:4]=[2, 4, 6, 8, 9]</a:t>
            </a:r>
            <a:r>
              <a:rPr lang="zh-CN" altLang="en-US" sz="2400"/>
              <a:t>：语句覆盖，但没有分支覆盖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/>
              <a:t>a[0:4]=[4, 2, 6, 8, 9]</a:t>
            </a:r>
            <a:r>
              <a:rPr lang="zh-CN" altLang="en-US" sz="2400"/>
              <a:t>：语句覆盖，且分支覆盖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求最大元流程图</a:t>
            </a:r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3B1598-9F9C-4800-9A15-A9F3145FD9D7}" type="slidenum">
              <a:rPr lang="en-US" altLang="en-US">
                <a:solidFill>
                  <a:srgbClr val="4B4B4B"/>
                </a:solidFill>
              </a:rPr>
              <a:pPr eaLnBrk="1" hangingPunct="1"/>
              <a:t>48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495675" y="1455738"/>
            <a:ext cx="1614488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1: </a:t>
            </a:r>
            <a:r>
              <a:rPr lang="en-US" altLang="zh-CN" sz="2400" dirty="0">
                <a:solidFill>
                  <a:schemeClr val="tx1"/>
                </a:solidFill>
              </a:rPr>
              <a:t>pos=0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 bwMode="auto">
          <a:xfrm>
            <a:off x="3495675" y="2173288"/>
            <a:ext cx="1614488" cy="1076325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ts val="0"/>
              </a:spcBef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2: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++;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&lt;n?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854450" y="379413"/>
            <a:ext cx="896938" cy="717550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033838" y="5761038"/>
            <a:ext cx="896937" cy="717550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决策 8"/>
          <p:cNvSpPr/>
          <p:nvPr/>
        </p:nvSpPr>
        <p:spPr bwMode="auto">
          <a:xfrm>
            <a:off x="2239963" y="3608388"/>
            <a:ext cx="4305300" cy="538162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3: </a:t>
            </a:r>
            <a:r>
              <a:rPr lang="en-US" altLang="zh-CN" sz="2000" dirty="0">
                <a:solidFill>
                  <a:schemeClr val="tx1"/>
                </a:solidFill>
              </a:rPr>
              <a:t>a[pos]&lt;a[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]?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9641" name="直接箭头连接符 9"/>
          <p:cNvCxnSpPr>
            <a:cxnSpLocks noChangeShapeType="1"/>
            <a:stCxn id="5" idx="2"/>
            <a:endCxn id="6" idx="0"/>
          </p:cNvCxnSpPr>
          <p:nvPr/>
        </p:nvCxnSpPr>
        <p:spPr bwMode="auto">
          <a:xfrm rot="5400000">
            <a:off x="4123531" y="1993107"/>
            <a:ext cx="358775" cy="1588"/>
          </a:xfrm>
          <a:prstGeom prst="straightConnector1">
            <a:avLst/>
          </a:prstGeom>
          <a:noFill/>
          <a:ln w="2857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2" name="曲线连接符 11"/>
          <p:cNvCxnSpPr>
            <a:cxnSpLocks noChangeShapeType="1"/>
            <a:stCxn id="6" idx="1"/>
            <a:endCxn id="18" idx="1"/>
          </p:cNvCxnSpPr>
          <p:nvPr/>
        </p:nvCxnSpPr>
        <p:spPr bwMode="auto">
          <a:xfrm rot="10800000" flipV="1">
            <a:off x="1701800" y="2711450"/>
            <a:ext cx="1793875" cy="2152650"/>
          </a:xfrm>
          <a:prstGeom prst="curvedConnector3">
            <a:avLst>
              <a:gd name="adj1" fmla="val 112741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3" name="直接箭头连接符 13"/>
          <p:cNvCxnSpPr>
            <a:cxnSpLocks noChangeShapeType="1"/>
            <a:stCxn id="7" idx="4"/>
            <a:endCxn id="5" idx="0"/>
          </p:cNvCxnSpPr>
          <p:nvPr/>
        </p:nvCxnSpPr>
        <p:spPr bwMode="auto">
          <a:xfrm rot="5400000">
            <a:off x="4123531" y="1275557"/>
            <a:ext cx="358775" cy="1588"/>
          </a:xfrm>
          <a:prstGeom prst="straightConnector1">
            <a:avLst/>
          </a:prstGeom>
          <a:noFill/>
          <a:ln w="2857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4" name="TextBox 14"/>
          <p:cNvSpPr txBox="1">
            <a:spLocks noChangeArrowheads="1"/>
          </p:cNvSpPr>
          <p:nvPr/>
        </p:nvSpPr>
        <p:spPr bwMode="auto">
          <a:xfrm>
            <a:off x="4392613" y="324961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69645" name="曲线连接符 15"/>
          <p:cNvCxnSpPr>
            <a:cxnSpLocks noChangeShapeType="1"/>
            <a:stCxn id="6" idx="2"/>
            <a:endCxn id="9" idx="0"/>
          </p:cNvCxnSpPr>
          <p:nvPr/>
        </p:nvCxnSpPr>
        <p:spPr bwMode="auto">
          <a:xfrm rot="16200000" flipH="1">
            <a:off x="4167981" y="3383757"/>
            <a:ext cx="358775" cy="904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6" name="TextBox 16"/>
          <p:cNvSpPr txBox="1">
            <a:spLocks noChangeArrowheads="1"/>
          </p:cNvSpPr>
          <p:nvPr/>
        </p:nvSpPr>
        <p:spPr bwMode="auto">
          <a:xfrm>
            <a:off x="1343025" y="307022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701800" y="4684713"/>
            <a:ext cx="215265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5: </a:t>
            </a:r>
            <a:r>
              <a:rPr lang="en-US" altLang="zh-CN" sz="2400" dirty="0">
                <a:solidFill>
                  <a:schemeClr val="tx1"/>
                </a:solidFill>
              </a:rPr>
              <a:t>return pos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751388" y="4505325"/>
            <a:ext cx="1614487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4: </a:t>
            </a:r>
            <a:r>
              <a:rPr lang="en-US" altLang="zh-CN" sz="2400" dirty="0">
                <a:solidFill>
                  <a:schemeClr val="tx1"/>
                </a:solidFill>
              </a:rPr>
              <a:t>pos=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69649" name="曲线连接符 19"/>
          <p:cNvCxnSpPr>
            <a:cxnSpLocks noChangeShapeType="1"/>
            <a:stCxn id="9" idx="2"/>
            <a:endCxn id="19" idx="0"/>
          </p:cNvCxnSpPr>
          <p:nvPr/>
        </p:nvCxnSpPr>
        <p:spPr bwMode="auto">
          <a:xfrm rot="16200000" flipH="1">
            <a:off x="4796631" y="3742532"/>
            <a:ext cx="358775" cy="116681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0" name="TextBox 21"/>
          <p:cNvSpPr txBox="1">
            <a:spLocks noChangeArrowheads="1"/>
          </p:cNvSpPr>
          <p:nvPr/>
        </p:nvSpPr>
        <p:spPr bwMode="auto">
          <a:xfrm>
            <a:off x="5110163" y="4135438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69651" name="TextBox 22"/>
          <p:cNvSpPr txBox="1">
            <a:spLocks noChangeArrowheads="1"/>
          </p:cNvSpPr>
          <p:nvPr/>
        </p:nvSpPr>
        <p:spPr bwMode="auto">
          <a:xfrm>
            <a:off x="4751388" y="5043488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  <a:endParaRPr lang="zh-CN" altLang="en-US"/>
          </a:p>
        </p:txBody>
      </p:sp>
      <p:cxnSp>
        <p:nvCxnSpPr>
          <p:cNvPr id="69652" name="曲线连接符 23"/>
          <p:cNvCxnSpPr>
            <a:cxnSpLocks noChangeShapeType="1"/>
            <a:stCxn id="18" idx="2"/>
            <a:endCxn id="8" idx="0"/>
          </p:cNvCxnSpPr>
          <p:nvPr/>
        </p:nvCxnSpPr>
        <p:spPr bwMode="auto">
          <a:xfrm rot="16200000" flipH="1">
            <a:off x="3271044" y="4550569"/>
            <a:ext cx="717550" cy="17033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3" name="曲线连接符 38"/>
          <p:cNvCxnSpPr>
            <a:cxnSpLocks noChangeShapeType="1"/>
            <a:stCxn id="68" idx="2"/>
            <a:endCxn id="6" idx="3"/>
          </p:cNvCxnSpPr>
          <p:nvPr/>
        </p:nvCxnSpPr>
        <p:spPr bwMode="auto">
          <a:xfrm rot="5400000" flipH="1">
            <a:off x="4258469" y="3563144"/>
            <a:ext cx="3049588" cy="1346200"/>
          </a:xfrm>
          <a:prstGeom prst="curvedConnector4">
            <a:avLst>
              <a:gd name="adj1" fmla="val -7495"/>
              <a:gd name="adj2" fmla="val -145231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矩形 67"/>
          <p:cNvSpPr/>
          <p:nvPr/>
        </p:nvSpPr>
        <p:spPr bwMode="auto">
          <a:xfrm>
            <a:off x="5648325" y="5402263"/>
            <a:ext cx="1614488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69655" name="曲线连接符 75"/>
          <p:cNvCxnSpPr>
            <a:cxnSpLocks noChangeShapeType="1"/>
            <a:stCxn id="19" idx="2"/>
            <a:endCxn id="68" idx="0"/>
          </p:cNvCxnSpPr>
          <p:nvPr/>
        </p:nvCxnSpPr>
        <p:spPr bwMode="auto">
          <a:xfrm rot="16200000" flipH="1">
            <a:off x="5738812" y="4684713"/>
            <a:ext cx="538163" cy="89693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6" name="曲线连接符 78"/>
          <p:cNvCxnSpPr>
            <a:cxnSpLocks noChangeShapeType="1"/>
            <a:endCxn id="68" idx="1"/>
          </p:cNvCxnSpPr>
          <p:nvPr/>
        </p:nvCxnSpPr>
        <p:spPr bwMode="auto">
          <a:xfrm rot="16200000" flipH="1">
            <a:off x="4302919" y="4236244"/>
            <a:ext cx="1435100" cy="1255712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794625" cy="4570412"/>
          </a:xfrm>
        </p:spPr>
        <p:txBody>
          <a:bodyPr/>
          <a:lstStyle/>
          <a:p>
            <a:r>
              <a:rPr lang="en-US" altLang="zh-CN"/>
              <a:t>P</a:t>
            </a:r>
            <a:r>
              <a:rPr lang="en-US" altLang="zh-CN" baseline="-25000"/>
              <a:t>34</a:t>
            </a:r>
            <a:r>
              <a:rPr lang="zh-CN" altLang="en-US"/>
              <a:t>例</a:t>
            </a:r>
            <a:r>
              <a:rPr lang="en-US" altLang="zh-CN"/>
              <a:t>1-7</a:t>
            </a:r>
            <a:r>
              <a:rPr lang="zh-CN" altLang="en-US"/>
              <a:t>最后的测试集（</a:t>
            </a:r>
            <a:r>
              <a:rPr lang="en-US" altLang="zh-CN"/>
              <a:t>1,-5,6</a:t>
            </a:r>
            <a:r>
              <a:rPr lang="zh-CN" altLang="en-US"/>
              <a:t>）（</a:t>
            </a:r>
            <a:r>
              <a:rPr lang="en-US" altLang="zh-CN"/>
              <a:t>1,-8,16</a:t>
            </a:r>
            <a:r>
              <a:rPr lang="zh-CN" altLang="en-US"/>
              <a:t>）（</a:t>
            </a:r>
            <a:r>
              <a:rPr lang="en-US" altLang="zh-CN"/>
              <a:t>1,2,5</a:t>
            </a:r>
            <a:r>
              <a:rPr lang="zh-CN" altLang="en-US"/>
              <a:t>）是最好的一组用例吗？为什么？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对于漏写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的错误无法识别；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缺少边界值检查。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74129E-C786-44BA-9DC8-A5B6193D18F2}" type="slidenum">
              <a:rPr lang="en-US" altLang="en-US">
                <a:solidFill>
                  <a:srgbClr val="4B4B4B"/>
                </a:solidFill>
              </a:rPr>
              <a:pPr eaLnBrk="1" hangingPunct="1"/>
              <a:t>49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D82B8A-4A15-4C2C-92A2-F6B9655F89D5}" type="slidenum">
              <a:rPr lang="en-US" altLang="en-US">
                <a:solidFill>
                  <a:srgbClr val="4B4B4B"/>
                </a:solidFill>
              </a:rPr>
              <a:pPr eaLnBrk="1" hangingPunct="1"/>
              <a:t>5</a:t>
            </a:fld>
            <a:endParaRPr lang="en-US" altLang="en-US">
              <a:solidFill>
                <a:srgbClr val="4B4B4B"/>
              </a:solidFill>
            </a:endParaRPr>
          </a:p>
        </p:txBody>
      </p:sp>
      <p:pic>
        <p:nvPicPr>
          <p:cNvPr id="26627" name="Picture 2" descr="C:\Users\ll\Desktop\世界地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46075"/>
            <a:ext cx="8999538" cy="577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椭圆 5"/>
          <p:cNvSpPr>
            <a:spLocks noChangeArrowheads="1"/>
          </p:cNvSpPr>
          <p:nvPr/>
        </p:nvSpPr>
        <p:spPr bwMode="auto">
          <a:xfrm>
            <a:off x="2670175" y="2424113"/>
            <a:ext cx="144463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6629" name="圆角矩形标注 6"/>
          <p:cNvSpPr>
            <a:spLocks noChangeArrowheads="1"/>
          </p:cNvSpPr>
          <p:nvPr/>
        </p:nvSpPr>
        <p:spPr bwMode="auto">
          <a:xfrm>
            <a:off x="2598738" y="2532063"/>
            <a:ext cx="358775" cy="71755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6630" name="TextBox 8"/>
          <p:cNvSpPr txBox="1">
            <a:spLocks noChangeArrowheads="1"/>
          </p:cNvSpPr>
          <p:nvPr/>
        </p:nvSpPr>
        <p:spPr bwMode="auto">
          <a:xfrm>
            <a:off x="1343025" y="2762250"/>
            <a:ext cx="2690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CC"/>
                </a:solidFill>
              </a:rPr>
              <a:t>India Institute of Technology</a:t>
            </a:r>
            <a:endParaRPr lang="zh-CN" altLang="en-US" sz="1400" b="1">
              <a:solidFill>
                <a:srgbClr val="0000CC"/>
              </a:solidFill>
            </a:endParaRPr>
          </a:p>
        </p:txBody>
      </p:sp>
      <p:cxnSp>
        <p:nvCxnSpPr>
          <p:cNvPr id="26631" name="直接连接符 10"/>
          <p:cNvCxnSpPr>
            <a:cxnSpLocks noChangeShapeType="1"/>
            <a:stCxn id="26628" idx="0"/>
          </p:cNvCxnSpPr>
          <p:nvPr/>
        </p:nvCxnSpPr>
        <p:spPr bwMode="auto">
          <a:xfrm rot="16200000" flipH="1">
            <a:off x="2563813" y="2601913"/>
            <a:ext cx="392112" cy="36512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2" name="椭圆 19"/>
          <p:cNvSpPr>
            <a:spLocks noChangeArrowheads="1"/>
          </p:cNvSpPr>
          <p:nvPr/>
        </p:nvSpPr>
        <p:spPr bwMode="auto">
          <a:xfrm>
            <a:off x="7513638" y="2193925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6633" name="圆角矩形标注 20"/>
          <p:cNvSpPr>
            <a:spLocks noChangeArrowheads="1"/>
          </p:cNvSpPr>
          <p:nvPr/>
        </p:nvSpPr>
        <p:spPr bwMode="auto">
          <a:xfrm>
            <a:off x="7442200" y="2301875"/>
            <a:ext cx="358775" cy="71755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6634" name="TextBox 21"/>
          <p:cNvSpPr txBox="1">
            <a:spLocks noChangeArrowheads="1"/>
          </p:cNvSpPr>
          <p:nvPr/>
        </p:nvSpPr>
        <p:spPr bwMode="auto">
          <a:xfrm>
            <a:off x="6186488" y="2532063"/>
            <a:ext cx="2690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CC"/>
                </a:solidFill>
              </a:rPr>
              <a:t>University of Florida</a:t>
            </a:r>
            <a:endParaRPr lang="zh-CN" altLang="en-US" sz="1400" b="1">
              <a:solidFill>
                <a:srgbClr val="0000CC"/>
              </a:solidFill>
            </a:endParaRPr>
          </a:p>
        </p:txBody>
      </p:sp>
      <p:cxnSp>
        <p:nvCxnSpPr>
          <p:cNvPr id="26635" name="直接连接符 22"/>
          <p:cNvCxnSpPr>
            <a:cxnSpLocks noChangeShapeType="1"/>
            <a:stCxn id="26632" idx="0"/>
          </p:cNvCxnSpPr>
          <p:nvPr/>
        </p:nvCxnSpPr>
        <p:spPr bwMode="auto">
          <a:xfrm rot="16200000" flipH="1">
            <a:off x="7407275" y="2371725"/>
            <a:ext cx="392113" cy="3651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6" name="椭圆 23"/>
          <p:cNvSpPr>
            <a:spLocks noChangeArrowheads="1"/>
          </p:cNvSpPr>
          <p:nvPr/>
        </p:nvSpPr>
        <p:spPr bwMode="auto">
          <a:xfrm>
            <a:off x="7334250" y="1655763"/>
            <a:ext cx="144463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6637" name="圆角矩形标注 24"/>
          <p:cNvSpPr>
            <a:spLocks noChangeArrowheads="1"/>
          </p:cNvSpPr>
          <p:nvPr/>
        </p:nvSpPr>
        <p:spPr bwMode="auto">
          <a:xfrm>
            <a:off x="7262813" y="1763713"/>
            <a:ext cx="358775" cy="71755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6638" name="TextBox 25"/>
          <p:cNvSpPr txBox="1">
            <a:spLocks noChangeArrowheads="1"/>
          </p:cNvSpPr>
          <p:nvPr/>
        </p:nvSpPr>
        <p:spPr bwMode="auto">
          <a:xfrm>
            <a:off x="6007100" y="917575"/>
            <a:ext cx="2690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CC"/>
                </a:solidFill>
              </a:rPr>
              <a:t>Cornell University</a:t>
            </a:r>
            <a:endParaRPr lang="zh-CN" altLang="en-US" sz="1400" b="1">
              <a:solidFill>
                <a:srgbClr val="0000CC"/>
              </a:solidFill>
            </a:endParaRPr>
          </a:p>
        </p:txBody>
      </p:sp>
      <p:cxnSp>
        <p:nvCxnSpPr>
          <p:cNvPr id="26639" name="直接连接符 26"/>
          <p:cNvCxnSpPr>
            <a:cxnSpLocks noChangeShapeType="1"/>
            <a:endCxn id="26636" idx="0"/>
          </p:cNvCxnSpPr>
          <p:nvPr/>
        </p:nvCxnSpPr>
        <p:spPr bwMode="auto">
          <a:xfrm rot="5400000">
            <a:off x="7234237" y="1447801"/>
            <a:ext cx="379413" cy="36512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直接箭头连接符 31"/>
          <p:cNvCxnSpPr>
            <a:cxnSpLocks noChangeShapeType="1"/>
            <a:stCxn id="26629" idx="0"/>
            <a:endCxn id="26636" idx="2"/>
          </p:cNvCxnSpPr>
          <p:nvPr/>
        </p:nvCxnSpPr>
        <p:spPr bwMode="auto">
          <a:xfrm rot="5400000" flipH="1" flipV="1">
            <a:off x="4653756" y="-148431"/>
            <a:ext cx="804863" cy="45561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直接箭头连接符 32"/>
          <p:cNvCxnSpPr>
            <a:cxnSpLocks noChangeShapeType="1"/>
            <a:stCxn id="26637" idx="0"/>
            <a:endCxn id="26632" idx="0"/>
          </p:cNvCxnSpPr>
          <p:nvPr/>
        </p:nvCxnSpPr>
        <p:spPr bwMode="auto">
          <a:xfrm rot="16200000" flipH="1">
            <a:off x="7298532" y="1907381"/>
            <a:ext cx="430212" cy="1428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直接箭头连接符 37"/>
          <p:cNvCxnSpPr>
            <a:cxnSpLocks noChangeShapeType="1"/>
            <a:stCxn id="26632" idx="1"/>
          </p:cNvCxnSpPr>
          <p:nvPr/>
        </p:nvCxnSpPr>
        <p:spPr bwMode="auto">
          <a:xfrm rot="16200000" flipV="1">
            <a:off x="5494337" y="174626"/>
            <a:ext cx="220663" cy="385921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回顾了两个</a:t>
            </a:r>
            <a:r>
              <a:rPr lang="en-US" altLang="zh-CN"/>
              <a:t>C++</a:t>
            </a:r>
            <a:r>
              <a:rPr lang="zh-CN" altLang="en-US"/>
              <a:t>知识</a:t>
            </a:r>
            <a:endParaRPr lang="en-US" altLang="zh-CN"/>
          </a:p>
          <a:p>
            <a:pPr lvl="1"/>
            <a:r>
              <a:rPr lang="zh-CN" altLang="en-US"/>
              <a:t>拷贝构造函数</a:t>
            </a:r>
            <a:endParaRPr lang="en-US" altLang="zh-CN"/>
          </a:p>
          <a:p>
            <a:pPr lvl="1"/>
            <a:r>
              <a:rPr lang="zh-CN" altLang="en-US"/>
              <a:t>递归函数</a:t>
            </a:r>
            <a:endParaRPr lang="en-US" altLang="zh-CN"/>
          </a:p>
          <a:p>
            <a:r>
              <a:rPr lang="zh-CN" altLang="en-US"/>
              <a:t>了解了测试的基本流程，尤其是测试用例的设计方法</a:t>
            </a: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236A6C-88DC-42B1-91C8-9DDDF29F91D5}" type="slidenum">
              <a:rPr lang="en-US" altLang="en-US">
                <a:solidFill>
                  <a:srgbClr val="4B4B4B"/>
                </a:solidFill>
              </a:rPr>
              <a:pPr eaLnBrk="1" hangingPunct="1"/>
              <a:t>50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设计一个梭哈游戏的子模块，判断任意</a:t>
            </a:r>
            <a:r>
              <a:rPr lang="en-US" altLang="zh-CN"/>
              <a:t>5</a:t>
            </a:r>
            <a:r>
              <a:rPr lang="zh-CN" altLang="en-US"/>
              <a:t>张牌是否构成“同花顺”？</a:t>
            </a:r>
            <a:endParaRPr lang="en-US" altLang="zh-CN"/>
          </a:p>
          <a:p>
            <a:pPr lvl="1"/>
            <a:r>
              <a:rPr lang="zh-CN" altLang="en-US"/>
              <a:t>合理运用语法知识写出</a:t>
            </a:r>
            <a:r>
              <a:rPr lang="en-US" altLang="zh-CN"/>
              <a:t>C++</a:t>
            </a:r>
            <a:r>
              <a:rPr lang="zh-CN" altLang="en-US"/>
              <a:t>源代码</a:t>
            </a:r>
            <a:endParaRPr lang="en-US" altLang="zh-CN"/>
          </a:p>
          <a:p>
            <a:pPr lvl="1"/>
            <a:r>
              <a:rPr lang="zh-CN" altLang="en-US"/>
              <a:t>设计测试用例以检验代码的正确性</a:t>
            </a:r>
            <a:endParaRPr lang="en-US" altLang="zh-CN"/>
          </a:p>
          <a:p>
            <a:pPr lvl="2"/>
            <a:r>
              <a:rPr lang="zh-CN" altLang="en-US"/>
              <a:t>使用等价类划分的方法</a:t>
            </a:r>
            <a:endParaRPr lang="en-US" altLang="zh-CN"/>
          </a:p>
          <a:p>
            <a:pPr lvl="1"/>
            <a:r>
              <a:rPr lang="zh-CN" altLang="en-US"/>
              <a:t>请说明这组用例是否满足以下准则</a:t>
            </a:r>
            <a:endParaRPr lang="en-US" altLang="zh-CN"/>
          </a:p>
          <a:p>
            <a:pPr lvl="2"/>
            <a:r>
              <a:rPr lang="zh-CN" altLang="en-US"/>
              <a:t>语句覆盖</a:t>
            </a:r>
            <a:endParaRPr lang="en-US" altLang="zh-CN"/>
          </a:p>
          <a:p>
            <a:pPr lvl="2"/>
            <a:r>
              <a:rPr lang="zh-CN" altLang="en-US"/>
              <a:t>分支覆盖</a:t>
            </a:r>
            <a:endParaRPr lang="en-US" altLang="zh-CN"/>
          </a:p>
          <a:p>
            <a:pPr lvl="2"/>
            <a:r>
              <a:rPr lang="zh-CN" altLang="en-US"/>
              <a:t>从句覆盖</a:t>
            </a:r>
            <a:endParaRPr lang="en-US" altLang="zh-CN"/>
          </a:p>
          <a:p>
            <a:pPr lvl="2"/>
            <a:r>
              <a:rPr lang="zh-CN" altLang="en-US"/>
              <a:t>执行路径覆盖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5901B5-49AE-4974-9E12-91207DB3C211}" type="slidenum">
              <a:rPr lang="en-US" altLang="en-US">
                <a:solidFill>
                  <a:srgbClr val="4B4B4B"/>
                </a:solidFill>
              </a:rPr>
              <a:pPr eaLnBrk="1" hangingPunct="1"/>
              <a:t>51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深入思考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你能设法实现一款自动检测和判分程序吗，要求能检验任何人用</a:t>
            </a:r>
            <a:r>
              <a:rPr lang="en-US" altLang="zh-CN"/>
              <a:t>C++</a:t>
            </a:r>
            <a:r>
              <a:rPr lang="zh-CN" altLang="en-US"/>
              <a:t>写的“同花顺”程序？有哪些难点？</a:t>
            </a:r>
            <a:endParaRPr lang="en-US" altLang="zh-CN"/>
          </a:p>
          <a:p>
            <a:r>
              <a:rPr lang="zh-CN" altLang="en-US"/>
              <a:t>你能用最简洁的形式完成一个人机对战的梭哈游戏吗？有哪些关键之处？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954D31-0C84-4BB7-821A-269D4289B1D5}" type="slidenum">
              <a:rPr lang="en-US" altLang="en-US">
                <a:solidFill>
                  <a:srgbClr val="4B4B4B"/>
                </a:solidFill>
              </a:rPr>
              <a:pPr eaLnBrk="1" hangingPunct="1"/>
              <a:t>52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073B34-0EC9-43A9-9BA5-E6C04B54984D}" type="slidenum">
              <a:rPr lang="en-US" altLang="en-US">
                <a:solidFill>
                  <a:srgbClr val="4B4B4B"/>
                </a:solidFill>
              </a:rPr>
              <a:pPr eaLnBrk="1" hangingPunct="1"/>
              <a:t>53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7508" y="217328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本章结束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28" y="51166"/>
            <a:ext cx="4763593" cy="3197811"/>
          </a:xfrm>
          <a:prstGeom prst="rect">
            <a:avLst/>
          </a:prstGeom>
        </p:spPr>
      </p:pic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如何选择参考书？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相关书籍种类繁多</a:t>
            </a:r>
            <a:endParaRPr lang="en-US" altLang="zh-CN" dirty="0"/>
          </a:p>
          <a:p>
            <a:pPr lvl="1"/>
            <a:r>
              <a:rPr lang="zh-CN" altLang="en-US" dirty="0"/>
              <a:t>南开馆藏</a:t>
            </a:r>
            <a:r>
              <a:rPr lang="en-US" altLang="zh-CN" dirty="0"/>
              <a:t>871</a:t>
            </a:r>
            <a:r>
              <a:rPr lang="zh-CN" altLang="en-US" dirty="0"/>
              <a:t>种</a:t>
            </a:r>
            <a:endParaRPr lang="en-US" altLang="zh-CN" dirty="0"/>
          </a:p>
          <a:p>
            <a:pPr lvl="1"/>
            <a:r>
              <a:rPr lang="zh-CN" altLang="en-US" dirty="0"/>
              <a:t>京东销售</a:t>
            </a:r>
            <a:r>
              <a:rPr lang="en-US" altLang="zh-CN" dirty="0"/>
              <a:t>57000</a:t>
            </a:r>
            <a:r>
              <a:rPr lang="zh-CN" altLang="en-US" dirty="0"/>
              <a:t>余种</a:t>
            </a:r>
            <a:endParaRPr lang="en-US" altLang="zh-CN" dirty="0"/>
          </a:p>
          <a:p>
            <a:r>
              <a:rPr lang="zh-CN" altLang="en-US" dirty="0"/>
              <a:t>几条小建议</a:t>
            </a:r>
            <a:endParaRPr lang="en-US" altLang="zh-CN" dirty="0"/>
          </a:p>
          <a:p>
            <a:pPr lvl="1"/>
            <a:r>
              <a:rPr lang="zh-CN" altLang="en-US" dirty="0"/>
              <a:t>最好读一本英文原版书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理解更深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有空找几本习题集做做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益于考试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可以自学严蔚敏的教材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通俗易懂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http://poj.org/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6A6E3C-E65A-486B-A424-5ADDC273F3C8}" type="slidenum">
              <a:rPr lang="en-US" altLang="en-US">
                <a:solidFill>
                  <a:srgbClr val="4B4B4B"/>
                </a:solidFill>
              </a:rPr>
              <a:pPr eaLnBrk="1" hangingPunct="1"/>
              <a:t>6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如何使用教材？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/>
              <a:t>                </a:t>
            </a:r>
            <a:r>
              <a:rPr lang="zh-CN" altLang="en-US" sz="2400">
                <a:solidFill>
                  <a:srgbClr val="FF0000"/>
                </a:solidFill>
              </a:rPr>
              <a:t>交叉部分是重中之重</a:t>
            </a:r>
            <a:endParaRPr lang="en-US" altLang="zh-CN" sz="2400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zh-CN" altLang="en-US" sz="2400"/>
              <a:t>         教材    讲授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7455E9-E601-498E-814E-D08BA16AC93D}" type="slidenum">
              <a:rPr lang="en-US" altLang="en-US">
                <a:solidFill>
                  <a:srgbClr val="4B4B4B"/>
                </a:solidFill>
              </a:rPr>
              <a:pPr eaLnBrk="1" hangingPunct="1"/>
              <a:t>7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701800" y="2711450"/>
            <a:ext cx="2332038" cy="2152650"/>
          </a:xfrm>
          <a:prstGeom prst="ellips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598738" y="2711450"/>
            <a:ext cx="2332037" cy="215265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28679" name="直接箭头连接符 7"/>
          <p:cNvCxnSpPr>
            <a:cxnSpLocks noChangeShapeType="1"/>
          </p:cNvCxnSpPr>
          <p:nvPr/>
        </p:nvCxnSpPr>
        <p:spPr bwMode="auto">
          <a:xfrm rot="5400000" flipH="1" flipV="1">
            <a:off x="3047206" y="2621757"/>
            <a:ext cx="1076325" cy="5381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直接连接符 11"/>
          <p:cNvCxnSpPr>
            <a:cxnSpLocks noChangeShapeType="1"/>
          </p:cNvCxnSpPr>
          <p:nvPr/>
        </p:nvCxnSpPr>
        <p:spPr bwMode="auto">
          <a:xfrm>
            <a:off x="3136900" y="3429000"/>
            <a:ext cx="538163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直接连接符 12"/>
          <p:cNvCxnSpPr>
            <a:cxnSpLocks noChangeShapeType="1"/>
          </p:cNvCxnSpPr>
          <p:nvPr/>
        </p:nvCxnSpPr>
        <p:spPr bwMode="auto">
          <a:xfrm>
            <a:off x="3136900" y="3581400"/>
            <a:ext cx="538163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考核方式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平时成绩占</a:t>
            </a:r>
            <a:r>
              <a:rPr lang="en-US" altLang="zh-CN" dirty="0"/>
              <a:t>30%</a:t>
            </a:r>
          </a:p>
          <a:p>
            <a:pPr lvl="1"/>
            <a:r>
              <a:rPr lang="zh-CN" altLang="en-US" dirty="0"/>
              <a:t>完成</a:t>
            </a:r>
            <a:r>
              <a:rPr lang="en-US" altLang="zh-CN" dirty="0"/>
              <a:t>4-6</a:t>
            </a:r>
            <a:r>
              <a:rPr lang="zh-CN" altLang="en-US" dirty="0"/>
              <a:t>次书面作业</a:t>
            </a:r>
            <a:endParaRPr lang="en-US" altLang="zh-CN" dirty="0"/>
          </a:p>
          <a:p>
            <a:pPr lvl="1"/>
            <a:r>
              <a:rPr lang="zh-CN" altLang="en-US" dirty="0"/>
              <a:t>完成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/>
              <a:t>次上机作业</a:t>
            </a:r>
            <a:endParaRPr lang="en-US" altLang="zh-CN" dirty="0"/>
          </a:p>
          <a:p>
            <a:r>
              <a:rPr lang="zh-CN" altLang="en-US" dirty="0"/>
              <a:t>期末成绩占</a:t>
            </a:r>
            <a:r>
              <a:rPr lang="en-US" altLang="zh-CN" dirty="0"/>
              <a:t>70%</a:t>
            </a:r>
            <a:endParaRPr lang="zh-CN" altLang="en-US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E89FEE-508D-47C9-8B68-02D7B122A06B}" type="slidenum">
              <a:rPr lang="en-US" altLang="en-US">
                <a:solidFill>
                  <a:srgbClr val="4B4B4B"/>
                </a:solidFill>
              </a:rPr>
              <a:pPr eaLnBrk="1" hangingPunct="1"/>
              <a:t>8</a:t>
            </a:fld>
            <a:endParaRPr lang="en-US" altLang="en-US">
              <a:solidFill>
                <a:srgbClr val="4B4B4B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预备知识</a:t>
            </a:r>
            <a:endParaRPr lang="en-US" altLang="zh-CN"/>
          </a:p>
          <a:p>
            <a:pPr lvl="1"/>
            <a:r>
              <a:rPr lang="en-US" altLang="zh-CN"/>
              <a:t>5%</a:t>
            </a:r>
          </a:p>
          <a:p>
            <a:pPr lvl="1"/>
            <a:r>
              <a:rPr lang="zh-CN" altLang="en-US"/>
              <a:t>程序性能分析、</a:t>
            </a:r>
            <a:r>
              <a:rPr lang="zh-CN" altLang="en-US">
                <a:solidFill>
                  <a:srgbClr val="0000CC"/>
                </a:solidFill>
              </a:rPr>
              <a:t>调试测试技术（不考）</a:t>
            </a:r>
            <a:endParaRPr lang="en-US" altLang="zh-CN">
              <a:solidFill>
                <a:srgbClr val="0000CC"/>
              </a:solidFill>
            </a:endParaRPr>
          </a:p>
          <a:p>
            <a:r>
              <a:rPr lang="zh-CN" altLang="en-US"/>
              <a:t>数据结构</a:t>
            </a:r>
            <a:endParaRPr lang="en-US" altLang="zh-CN"/>
          </a:p>
          <a:p>
            <a:pPr lvl="1"/>
            <a:r>
              <a:rPr lang="en-US" altLang="zh-CN"/>
              <a:t>70%</a:t>
            </a:r>
          </a:p>
          <a:p>
            <a:pPr lvl="1"/>
            <a:r>
              <a:rPr lang="zh-CN" altLang="en-US"/>
              <a:t>表（</a:t>
            </a:r>
            <a:r>
              <a:rPr lang="en-US" altLang="zh-CN"/>
              <a:t>1</a:t>
            </a:r>
            <a:r>
              <a:rPr lang="zh-CN" altLang="en-US"/>
              <a:t>维）、树（</a:t>
            </a:r>
            <a:r>
              <a:rPr lang="en-US" altLang="zh-CN"/>
              <a:t>2</a:t>
            </a:r>
            <a:r>
              <a:rPr lang="zh-CN" altLang="en-US"/>
              <a:t>维）、图（</a:t>
            </a:r>
            <a:r>
              <a:rPr lang="en-US" altLang="zh-CN"/>
              <a:t>N</a:t>
            </a:r>
            <a:r>
              <a:rPr lang="zh-CN" altLang="en-US"/>
              <a:t>维）</a:t>
            </a:r>
            <a:endParaRPr lang="en-US" altLang="zh-CN"/>
          </a:p>
          <a:p>
            <a:r>
              <a:rPr lang="zh-CN" altLang="en-US"/>
              <a:t>算法设计</a:t>
            </a:r>
            <a:endParaRPr lang="en-US" altLang="zh-CN"/>
          </a:p>
          <a:p>
            <a:pPr lvl="1"/>
            <a:r>
              <a:rPr lang="en-US" altLang="zh-CN"/>
              <a:t>25%</a:t>
            </a:r>
          </a:p>
          <a:p>
            <a:pPr lvl="1"/>
            <a:r>
              <a:rPr lang="zh-CN" altLang="en-US"/>
              <a:t>查找、排序、</a:t>
            </a:r>
            <a:r>
              <a:rPr lang="en-US" altLang="zh-CN"/>
              <a:t>… …</a:t>
            </a: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80C3CD-D87B-4AF5-97D1-2699857A8049}" type="slidenum">
              <a:rPr lang="en-US" altLang="en-US">
                <a:solidFill>
                  <a:srgbClr val="4B4B4B"/>
                </a:solidFill>
              </a:rPr>
              <a:pPr eaLnBrk="1" hangingPunct="1"/>
              <a:t>9</a:t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804863" y="3070225"/>
            <a:ext cx="5740400" cy="30495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24650" y="4146550"/>
            <a:ext cx="17938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相互融合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22321</TotalTime>
  <Words>2745</Words>
  <Application>Microsoft Office PowerPoint</Application>
  <PresentationFormat>全屏显示(4:3)</PresentationFormat>
  <Paragraphs>448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0" baseType="lpstr">
      <vt:lpstr>仿宋</vt:lpstr>
      <vt:lpstr>黑体</vt:lpstr>
      <vt:lpstr>楷体</vt:lpstr>
      <vt:lpstr>Arial</vt:lpstr>
      <vt:lpstr>Tahoma</vt:lpstr>
      <vt:lpstr>Times New Roman</vt:lpstr>
      <vt:lpstr>Wingdings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Equation</vt:lpstr>
      <vt:lpstr>第1章  预备知识</vt:lpstr>
      <vt:lpstr>主要内容</vt:lpstr>
      <vt:lpstr>基本信息</vt:lpstr>
      <vt:lpstr>萨尼其人</vt:lpstr>
      <vt:lpstr>PowerPoint 演示文稿</vt:lpstr>
      <vt:lpstr>如何选择参考书？</vt:lpstr>
      <vt:lpstr>如何使用教材？</vt:lpstr>
      <vt:lpstr>考核方式</vt:lpstr>
      <vt:lpstr>课程内容</vt:lpstr>
      <vt:lpstr>地位和作用</vt:lpstr>
      <vt:lpstr>课程目的</vt:lpstr>
      <vt:lpstr>课程目的？</vt:lpstr>
      <vt:lpstr>课程目的？</vt:lpstr>
      <vt:lpstr>课程目的？</vt:lpstr>
      <vt:lpstr>PowerPoint 演示文稿</vt:lpstr>
      <vt:lpstr>PowerPoint 演示文稿</vt:lpstr>
      <vt:lpstr>主要内容</vt:lpstr>
      <vt:lpstr>H1.传值过程</vt:lpstr>
      <vt:lpstr>传值过程（cont.）</vt:lpstr>
      <vt:lpstr>传值过程（cont.）</vt:lpstr>
      <vt:lpstr>拷贝构造函数</vt:lpstr>
      <vt:lpstr>拷贝构造函数</vt:lpstr>
      <vt:lpstr>拷贝构造函数</vt:lpstr>
      <vt:lpstr>拷贝构造函数</vt:lpstr>
      <vt:lpstr>拷贝构造函数</vt:lpstr>
      <vt:lpstr>H2.递归函数</vt:lpstr>
      <vt:lpstr>递归函数 VS 数学归纳</vt:lpstr>
      <vt:lpstr>递归函数示例：反序输出</vt:lpstr>
      <vt:lpstr>主要内容</vt:lpstr>
      <vt:lpstr>程序的属性</vt:lpstr>
      <vt:lpstr>程序正确性检验方法</vt:lpstr>
      <vt:lpstr>程序测试</vt:lpstr>
      <vt:lpstr>软件测试的理论体系</vt:lpstr>
      <vt:lpstr>测试的流程（简化）</vt:lpstr>
      <vt:lpstr>设计测试用例</vt:lpstr>
      <vt:lpstr>二次方程求解例</vt:lpstr>
      <vt:lpstr>求二次方程根的函数</vt:lpstr>
      <vt:lpstr>求二次方程根的函数</vt:lpstr>
      <vt:lpstr>流程图</vt:lpstr>
      <vt:lpstr>等价类划分</vt:lpstr>
      <vt:lpstr>语句覆盖</vt:lpstr>
      <vt:lpstr>分支覆盖</vt:lpstr>
      <vt:lpstr>一般从句覆盖</vt:lpstr>
      <vt:lpstr>加强从句覆盖</vt:lpstr>
      <vt:lpstr>执行路径覆盖</vt:lpstr>
      <vt:lpstr>测试用例设计原则</vt:lpstr>
      <vt:lpstr>例子：求最大元</vt:lpstr>
      <vt:lpstr>求最大元流程图</vt:lpstr>
      <vt:lpstr>思考</vt:lpstr>
      <vt:lpstr>小结</vt:lpstr>
      <vt:lpstr>思考</vt:lpstr>
      <vt:lpstr>深入思考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YY</cp:lastModifiedBy>
  <cp:revision>1012</cp:revision>
  <dcterms:created xsi:type="dcterms:W3CDTF">2008-01-10T01:45:22Z</dcterms:created>
  <dcterms:modified xsi:type="dcterms:W3CDTF">2024-09-04T00:13:48Z</dcterms:modified>
</cp:coreProperties>
</file>