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83"/>
  </p:notesMasterIdLst>
  <p:sldIdLst>
    <p:sldId id="256" r:id="rId10"/>
    <p:sldId id="428" r:id="rId11"/>
    <p:sldId id="466" r:id="rId12"/>
    <p:sldId id="467" r:id="rId13"/>
    <p:sldId id="469" r:id="rId14"/>
    <p:sldId id="468" r:id="rId15"/>
    <p:sldId id="463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70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80" r:id="rId49"/>
    <p:sldId id="462" r:id="rId50"/>
    <p:sldId id="471" r:id="rId51"/>
    <p:sldId id="464" r:id="rId52"/>
    <p:sldId id="472" r:id="rId53"/>
    <p:sldId id="473" r:id="rId54"/>
    <p:sldId id="474" r:id="rId55"/>
    <p:sldId id="475" r:id="rId56"/>
    <p:sldId id="476" r:id="rId57"/>
    <p:sldId id="465" r:id="rId58"/>
    <p:sldId id="257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77" r:id="rId72"/>
    <p:sldId id="406" r:id="rId73"/>
    <p:sldId id="407" r:id="rId74"/>
    <p:sldId id="408" r:id="rId75"/>
    <p:sldId id="409" r:id="rId76"/>
    <p:sldId id="410" r:id="rId77"/>
    <p:sldId id="479" r:id="rId78"/>
    <p:sldId id="478" r:id="rId79"/>
    <p:sldId id="418" r:id="rId80"/>
    <p:sldId id="481" r:id="rId81"/>
    <p:sldId id="267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8000"/>
    <a:srgbClr val="009900"/>
    <a:srgbClr val="FFFFCC"/>
    <a:srgbClr val="F8F8F8"/>
    <a:srgbClr val="FFFF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1125" autoAdjust="0"/>
  </p:normalViewPr>
  <p:slideViewPr>
    <p:cSldViewPr>
      <p:cViewPr varScale="1">
        <p:scale>
          <a:sx n="93" d="100"/>
          <a:sy n="93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presProps" Target="presProps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tableStyles" Target="tableStyles.xml"/><Relationship Id="rId61" Type="http://schemas.openxmlformats.org/officeDocument/2006/relationships/slide" Target="slides/slide52.xml"/><Relationship Id="rId82" Type="http://schemas.openxmlformats.org/officeDocument/2006/relationships/slide" Target="slides/slide7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4060334-83D7-4DD0-969F-1D2E6EFB1F5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1894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>
                  <a:latin typeface="Arial" pitchFamily="34" charset="0"/>
                  <a:ea typeface="宋体" pitchFamily="2" charset="-122"/>
                </a:rPr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CBAE2-B2A3-4C3F-A0E9-514AAA8038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7F80F-D5BA-49E3-9008-030D52FB85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1910C-6FEE-489D-8639-C667B105CE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BB355-DBD9-476B-B9CD-50BB09C3C9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E0571-9812-448E-9A14-CAF64B95ED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D973F-95F1-44C0-AC04-E96F47618A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D8B77-F30D-45FB-AFAE-C6306C7488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BFE2F-EA42-412C-BD1E-5B85BBB13CB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D088F-6987-4231-BFE5-231B702141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EEF70-0A1A-41DB-AB12-9E466CA62A4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0160-4EED-462C-8A70-3547AAB786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EC4ED-B353-411B-9B39-2BEDC4ECE9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908C2-2C51-48DF-B972-86C3A86FAE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E2857-ABB9-4083-B9DA-2B5159DF0C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13974-3A16-45B6-87CC-1B53E38165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EB79-9859-4D8F-9571-6B5A8720E61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5F194-89D1-4BA5-8CE6-73C1A21588F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6ECC3-812B-4880-A0B2-B1E1945005E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D2F16-EC42-410C-9C5B-0286A18AB5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2CDF-9239-4447-B2AA-359935BB742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9C8EF-85DB-471F-9FB7-119454ADF7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400B1-D740-4629-A8AC-1AB29821C0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4F185-F1AE-4EA4-B425-D5FBFAE89CD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57440-961B-4771-9746-F6A75EBCE8C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37349-6466-4372-810C-9E9A82AD1DD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09508-34CF-4497-A4BA-4BACDB5DBF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F43F4-F50A-4C1A-942F-D4E7ACB30A5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D0B14-6119-4D8C-A8AD-41CDF297AC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1D11B-76BD-446D-B255-5717D15368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55753-9E60-4B24-9BEE-08A328C474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4C5EB-3C47-45D2-AABE-D6DA170FCD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8166D-3F9C-46E6-850C-B9EBE131764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566E3-4CFE-4369-9DF4-E98C6BF979B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EBAAB-2395-4A46-9393-791603D6984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6AC3D-DB59-43C0-BACE-53310DDC42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7EDA-49C6-4E6C-98DD-2E970E0204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1A627-0EF1-40F3-BA1E-9CA5F5AD780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ACE1-8991-4D6A-8F39-59D67704A49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A28F4-98F7-4399-84C5-BE28DEFF38E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C10DF-6CA9-4CA4-A0CF-80E473BE56E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5872F-C19A-4111-A50D-F123F98390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C7947-74FC-4698-878A-B82C69C7B27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9B255-F756-4851-A81D-287624B28B7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14D3F-5A0A-4B8C-8703-4065532CC3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119EA-B31F-412F-ADC0-5FCE58D858F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B8097-4385-4A42-A4FD-A1D0CE711BD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3EA7B-AD88-4856-A754-53BB8323F6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26AEA-050D-4A8F-A1E6-33CCB551B9F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509B0-B4EB-4A37-9C7F-073A3754AE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A411-1525-4B8D-9CF5-491E7481B7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C86B-9CF6-47B9-9C04-D533DE1CB5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FB932-5902-45ED-8020-CE5AF371761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D0375-588D-4C53-A46F-D5DB20D6407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1FB53-BB54-44E3-91A3-F1177F99B9F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53028-D017-4393-A613-B0B8B7BB5B1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05197-CCB7-43A2-8DE9-10E55E6C2D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B6208-3ED5-47BC-A2BA-47C363DEBCF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98DEF-7520-4F8D-8523-5B00C030C83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AA3AC-7B4A-4CD6-8F28-81FBF61A3A0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16ABA-729B-4522-81C5-1BF9B93FABB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482DD-73B0-43AA-83E2-C46188CED4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7B4C4-EB05-418C-A431-B575E9DE01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A0544-F1AD-4A62-A2E4-309D3806BAC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5BB09-8ECE-4AF7-9C25-0F30C48911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0FCBB-B57A-461A-9743-3D088655961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47A7C-FA46-4607-9F36-2CA6F023B97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DEE51-41C7-4053-B7CA-5A3E9D9A16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47DB-90C8-43AC-B77E-B5D0393CEF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24C36-B8CB-443F-AAB0-9954918917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E98AB-B9BA-4DE1-B9E2-D6529687DD4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A4F2D-AE86-48D7-AC24-96BE632A998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0E5E4-2655-4F55-B0B6-9D18005C18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88539-81EB-4297-9C94-D83026E5682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26B38-1EB4-4E2A-8BF4-885B1009FDB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1758A-2E49-4C85-9B37-08095087C06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884B-604B-4888-B0E4-F7DBB438492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F938-17A8-4E96-B658-19125543ED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64EA2-7390-4409-91DE-DA43CB0C876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01FF-2E58-40C1-8454-AFFD8C70E5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40B8F-2DC6-4972-9CFB-755548AE5F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FC7D0-0883-4236-9DB7-8138329CE1B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BC97A-5B5D-4B54-BF0E-746A1A4FB3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D9CA-39D3-4106-A5C6-5968184092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C68FC-3342-4C72-A3B5-9F4F1C9965C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E609A-717A-4B19-9C37-55F6F348D67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CD7AA-C4AF-4104-B08C-E4B26CADC3F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4062D-3087-431F-B528-B8B8A0EEFC8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78C19-7E32-4B80-9FF9-3AD24CE2DBF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6E749-15A5-4158-912D-4C8B1D52B6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AC237-381C-4F92-8956-52CB768BFC5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5CE6F-3D97-4844-8BBD-A53CAE1B5AC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E4B4503-F639-42E8-B539-25DA174626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</a:endParaRPr>
          </a:p>
        </p:txBody>
      </p:sp>
      <p:grpSp>
        <p:nvGrpSpPr>
          <p:cNvPr id="5128" name="组合 15"/>
          <p:cNvGrpSpPr>
            <a:grpSpLocks/>
          </p:cNvGrpSpPr>
          <p:nvPr userDrawn="1"/>
        </p:nvGrpSpPr>
        <p:grpSpPr bwMode="auto">
          <a:xfrm>
            <a:off x="395288" y="6200775"/>
            <a:ext cx="3097212" cy="541338"/>
            <a:chOff x="4716016" y="5877352"/>
            <a:chExt cx="3095806" cy="540000"/>
          </a:xfrm>
        </p:grpSpPr>
        <p:pic>
          <p:nvPicPr>
            <p:cNvPr id="5129" name="Picture 3" descr="badge-logon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016" y="5970783"/>
              <a:ext cx="2519806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Arial" pitchFamily="34" charset="0"/>
                  <a:ea typeface="宋体" pitchFamily="2" charset="-122"/>
                </a:rPr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8196" r:id="rId1"/>
    <p:sldLayoutId id="2147498106" r:id="rId2"/>
    <p:sldLayoutId id="2147498107" r:id="rId3"/>
    <p:sldLayoutId id="2147498108" r:id="rId4"/>
    <p:sldLayoutId id="2147498109" r:id="rId5"/>
    <p:sldLayoutId id="2147498110" r:id="rId6"/>
    <p:sldLayoutId id="2147498111" r:id="rId7"/>
    <p:sldLayoutId id="2147498112" r:id="rId8"/>
    <p:sldLayoutId id="2147498113" r:id="rId9"/>
    <p:sldLayoutId id="2147498114" r:id="rId10"/>
    <p:sldLayoutId id="2147498115" r:id="rId11"/>
    <p:sldLayoutId id="2147498197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15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7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9F790AA-E119-41D7-8EE6-39F92C038A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2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198" r:id="rId1"/>
    <p:sldLayoutId id="2147498116" r:id="rId2"/>
    <p:sldLayoutId id="2147498117" r:id="rId3"/>
    <p:sldLayoutId id="2147498118" r:id="rId4"/>
    <p:sldLayoutId id="2147498119" r:id="rId5"/>
    <p:sldLayoutId id="2147498120" r:id="rId6"/>
    <p:sldLayoutId id="2147498121" r:id="rId7"/>
    <p:sldLayoutId id="2147498122" r:id="rId8"/>
    <p:sldLayoutId id="2147498123" r:id="rId9"/>
    <p:sldLayoutId id="2147498124" r:id="rId10"/>
    <p:sldLayoutId id="2147498125" r:id="rId11"/>
    <p:sldLayoutId id="2147498199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7178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1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53F0684-736B-43F9-B804-86DD86A9858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4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0" r:id="rId1"/>
    <p:sldLayoutId id="2147498126" r:id="rId2"/>
    <p:sldLayoutId id="2147498127" r:id="rId3"/>
    <p:sldLayoutId id="2147498128" r:id="rId4"/>
    <p:sldLayoutId id="2147498129" r:id="rId5"/>
    <p:sldLayoutId id="2147498130" r:id="rId6"/>
    <p:sldLayoutId id="2147498131" r:id="rId7"/>
    <p:sldLayoutId id="2147498132" r:id="rId8"/>
    <p:sldLayoutId id="2147498133" r:id="rId9"/>
    <p:sldLayoutId id="2147498134" r:id="rId10"/>
    <p:sldLayoutId id="2147498135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8203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195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A98362E-856B-42E8-AFA9-F040E4F2F59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19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8200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1" r:id="rId1"/>
    <p:sldLayoutId id="2147498136" r:id="rId2"/>
    <p:sldLayoutId id="2147498137" r:id="rId3"/>
    <p:sldLayoutId id="2147498138" r:id="rId4"/>
    <p:sldLayoutId id="2147498139" r:id="rId5"/>
    <p:sldLayoutId id="2147498140" r:id="rId6"/>
    <p:sldLayoutId id="2147498141" r:id="rId7"/>
    <p:sldLayoutId id="2147498142" r:id="rId8"/>
    <p:sldLayoutId id="2147498143" r:id="rId9"/>
    <p:sldLayoutId id="2147498144" r:id="rId10"/>
    <p:sldLayoutId id="214749814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9226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219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0202F12-2340-4223-A0DA-D5C8B352F3A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22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2" r:id="rId1"/>
    <p:sldLayoutId id="2147498146" r:id="rId2"/>
    <p:sldLayoutId id="2147498147" r:id="rId3"/>
    <p:sldLayoutId id="2147498148" r:id="rId4"/>
    <p:sldLayoutId id="2147498149" r:id="rId5"/>
    <p:sldLayoutId id="2147498150" r:id="rId6"/>
    <p:sldLayoutId id="2147498151" r:id="rId7"/>
    <p:sldLayoutId id="2147498152" r:id="rId8"/>
    <p:sldLayoutId id="2147498153" r:id="rId9"/>
    <p:sldLayoutId id="2147498154" r:id="rId10"/>
    <p:sldLayoutId id="214749815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F6E9C93-2E02-4F63-9159-2D91D7A03FF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3" r:id="rId1"/>
    <p:sldLayoutId id="2147498156" r:id="rId2"/>
    <p:sldLayoutId id="2147498157" r:id="rId3"/>
    <p:sldLayoutId id="2147498158" r:id="rId4"/>
    <p:sldLayoutId id="2147498159" r:id="rId5"/>
    <p:sldLayoutId id="2147498160" r:id="rId6"/>
    <p:sldLayoutId id="2147498161" r:id="rId7"/>
    <p:sldLayoutId id="2147498162" r:id="rId8"/>
    <p:sldLayoutId id="2147498163" r:id="rId9"/>
    <p:sldLayoutId id="2147498164" r:id="rId10"/>
    <p:sldLayoutId id="214749816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1127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267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BFAE49C-C041-4747-BEBA-1DAA1F3C6DB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126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270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4" r:id="rId1"/>
    <p:sldLayoutId id="2147498166" r:id="rId2"/>
    <p:sldLayoutId id="2147498167" r:id="rId3"/>
    <p:sldLayoutId id="2147498168" r:id="rId4"/>
    <p:sldLayoutId id="2147498169" r:id="rId5"/>
    <p:sldLayoutId id="2147498170" r:id="rId6"/>
    <p:sldLayoutId id="2147498171" r:id="rId7"/>
    <p:sldLayoutId id="2147498172" r:id="rId8"/>
    <p:sldLayoutId id="2147498173" r:id="rId9"/>
    <p:sldLayoutId id="2147498174" r:id="rId10"/>
    <p:sldLayoutId id="214749817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0642E5F-B10A-4A6B-9246-944D3337BD5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229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5" r:id="rId1"/>
    <p:sldLayoutId id="2147498176" r:id="rId2"/>
    <p:sldLayoutId id="2147498177" r:id="rId3"/>
    <p:sldLayoutId id="2147498178" r:id="rId4"/>
    <p:sldLayoutId id="2147498179" r:id="rId5"/>
    <p:sldLayoutId id="2147498180" r:id="rId6"/>
    <p:sldLayoutId id="2147498181" r:id="rId7"/>
    <p:sldLayoutId id="2147498182" r:id="rId8"/>
    <p:sldLayoutId id="2147498183" r:id="rId9"/>
    <p:sldLayoutId id="2147498184" r:id="rId10"/>
    <p:sldLayoutId id="2147498185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13323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315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003DC7E-ACE0-479C-8E05-07A7ACC7207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206" r:id="rId1"/>
    <p:sldLayoutId id="2147498186" r:id="rId2"/>
    <p:sldLayoutId id="2147498187" r:id="rId3"/>
    <p:sldLayoutId id="2147498188" r:id="rId4"/>
    <p:sldLayoutId id="2147498189" r:id="rId5"/>
    <p:sldLayoutId id="2147498190" r:id="rId6"/>
    <p:sldLayoutId id="2147498191" r:id="rId7"/>
    <p:sldLayoutId id="2147498192" r:id="rId8"/>
    <p:sldLayoutId id="2147498193" r:id="rId9"/>
    <p:sldLayoutId id="2147498194" r:id="rId10"/>
    <p:sldLayoutId id="214749819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第</a:t>
            </a:r>
            <a:r>
              <a:rPr lang="en-US" altLang="zh-CN">
                <a:ea typeface="宋体" charset="-122"/>
              </a:rPr>
              <a:t>15</a:t>
            </a:r>
            <a:r>
              <a:rPr lang="zh-CN" altLang="en-US">
                <a:ea typeface="宋体" charset="-122"/>
              </a:rPr>
              <a:t>章  搜索树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二</a:t>
            </a:r>
            <a:r>
              <a:rPr lang="en-US" altLang="zh-CN">
                <a:ea typeface="宋体" charset="-122"/>
              </a:rPr>
              <a:t>)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429000"/>
            <a:ext cx="7772400" cy="2667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插入</a:t>
            </a:r>
            <a:r>
              <a:rPr lang="zh-CN" altLang="en-US"/>
              <a:t>操作</a:t>
            </a:r>
          </a:p>
          <a:p>
            <a:pPr lvl="1"/>
            <a:r>
              <a:rPr lang="zh-CN" altLang="en-US"/>
              <a:t>先进行搜索：成功，插入失败；否则，在失败位置（最后的一个内部节点）进行插入</a:t>
            </a:r>
          </a:p>
          <a:p>
            <a:pPr lvl="1"/>
            <a:r>
              <a:rPr lang="zh-CN" altLang="en-US"/>
              <a:t>元素数</a:t>
            </a:r>
            <a:r>
              <a:rPr lang="en-US" altLang="zh-CN"/>
              <a:t>&lt;m-1</a:t>
            </a:r>
            <a:r>
              <a:rPr lang="zh-CN" altLang="en-US"/>
              <a:t>，直接插入：插入</a:t>
            </a:r>
            <a:r>
              <a:rPr lang="en-US" altLang="zh-CN"/>
              <a:t>31</a:t>
            </a:r>
          </a:p>
          <a:p>
            <a:pPr lvl="1"/>
            <a:r>
              <a:rPr lang="en-US" altLang="zh-CN">
                <a:latin typeface="宋体" charset="-122"/>
              </a:rPr>
              <a:t>≥</a:t>
            </a:r>
            <a:r>
              <a:rPr lang="en-US" altLang="zh-CN"/>
              <a:t>m-1</a:t>
            </a:r>
            <a:r>
              <a:rPr lang="zh-CN" altLang="en-US">
                <a:latin typeface="宋体" charset="-122"/>
              </a:rPr>
              <a:t>，生成新孩子节点：插入</a:t>
            </a:r>
            <a:r>
              <a:rPr lang="en-US" altLang="zh-CN"/>
              <a:t>65</a:t>
            </a:r>
          </a:p>
        </p:txBody>
      </p:sp>
      <p:pic>
        <p:nvPicPr>
          <p:cNvPr id="34820" name="Picture 4" descr="7ary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0638"/>
            <a:ext cx="8158163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F28E6D-E920-4882-B660-19A9A2ADEAB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429000"/>
            <a:ext cx="7772400" cy="2667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删除</a:t>
            </a:r>
            <a:r>
              <a:rPr lang="zh-CN" altLang="en-US"/>
              <a:t>操作</a:t>
            </a:r>
          </a:p>
          <a:p>
            <a:pPr lvl="1"/>
            <a:r>
              <a:rPr lang="zh-CN" altLang="en-US"/>
              <a:t>先进行搜索，找到元素后进行删除</a:t>
            </a:r>
          </a:p>
          <a:p>
            <a:pPr lvl="1"/>
            <a:r>
              <a:rPr lang="zh-CN" altLang="en-US"/>
              <a:t>左右子树均为空，直接进行删除：删除</a:t>
            </a:r>
            <a:r>
              <a:rPr lang="en-US" altLang="zh-CN"/>
              <a:t>20</a:t>
            </a:r>
          </a:p>
          <a:p>
            <a:pPr lvl="1"/>
            <a:r>
              <a:rPr lang="zh-CN" altLang="en-US"/>
              <a:t>不都为空，子树中元素提升，替代被删除元素：删除</a:t>
            </a:r>
            <a:r>
              <a:rPr lang="en-US" altLang="zh-CN"/>
              <a:t>10</a:t>
            </a:r>
          </a:p>
        </p:txBody>
      </p:sp>
      <p:pic>
        <p:nvPicPr>
          <p:cNvPr id="35844" name="Picture 4" descr="7ary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0638"/>
            <a:ext cx="8158163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8293AB-67F7-4AFC-A1E2-E32AD641D0C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zh-CN" altLang="en-US"/>
              <a:t>叉搜索树的高度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高度为</a:t>
            </a:r>
            <a:r>
              <a:rPr lang="en-US" altLang="zh-CN"/>
              <a:t>h</a:t>
            </a:r>
            <a:r>
              <a:rPr lang="zh-CN" altLang="en-US"/>
              <a:t>，最少</a:t>
            </a:r>
            <a:r>
              <a:rPr lang="en-US" altLang="zh-CN"/>
              <a:t>h</a:t>
            </a:r>
            <a:r>
              <a:rPr lang="zh-CN" altLang="en-US"/>
              <a:t>个元素，最多</a:t>
            </a:r>
            <a:r>
              <a:rPr lang="en-US" altLang="zh-CN"/>
              <a:t>m</a:t>
            </a:r>
            <a:r>
              <a:rPr lang="en-US" altLang="zh-CN" baseline="30000"/>
              <a:t>h </a:t>
            </a:r>
            <a:r>
              <a:rPr lang="en-US" altLang="zh-CN"/>
              <a:t>- 1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层～</a:t>
            </a:r>
            <a:r>
              <a:rPr lang="en-US" altLang="zh-CN"/>
              <a:t>h-1</a:t>
            </a:r>
            <a:r>
              <a:rPr lang="zh-CN" altLang="en-US"/>
              <a:t>层的每个节点孩子数都是</a:t>
            </a:r>
            <a:r>
              <a:rPr lang="en-US" altLang="zh-CN"/>
              <a:t>m</a:t>
            </a:r>
            <a:br>
              <a:rPr lang="en-US" altLang="zh-CN"/>
            </a:br>
            <a:r>
              <a:rPr lang="en-US" altLang="zh-CN"/>
              <a:t>h</a:t>
            </a:r>
            <a:r>
              <a:rPr lang="zh-CN" altLang="en-US"/>
              <a:t>层节点无孩子，节点总数</a:t>
            </a:r>
            <a:br>
              <a:rPr lang="zh-CN" altLang="en-US"/>
            </a:br>
            <a:r>
              <a:rPr lang="zh-CN" altLang="en-US"/>
              <a:t>每个节点</a:t>
            </a:r>
            <a:r>
              <a:rPr lang="en-US" altLang="zh-CN"/>
              <a:t>m-1</a:t>
            </a:r>
            <a:r>
              <a:rPr lang="zh-CN" altLang="en-US"/>
              <a:t>个元素</a:t>
            </a:r>
            <a:br>
              <a:rPr lang="zh-CN" altLang="en-US"/>
            </a:br>
            <a:r>
              <a:rPr lang="zh-CN" altLang="en-US"/>
              <a:t>元素总数</a:t>
            </a:r>
            <a:r>
              <a:rPr lang="en-US" altLang="zh-CN"/>
              <a:t>m</a:t>
            </a:r>
            <a:r>
              <a:rPr lang="en-US" altLang="zh-CN" baseline="30000"/>
              <a:t>h</a:t>
            </a:r>
            <a:r>
              <a:rPr lang="en-US" altLang="zh-CN"/>
              <a:t>-1</a:t>
            </a:r>
          </a:p>
          <a:p>
            <a:r>
              <a:rPr lang="en-US" altLang="zh-CN"/>
              <a:t>n</a:t>
            </a:r>
            <a:r>
              <a:rPr lang="zh-CN" altLang="en-US"/>
              <a:t>个元素，高度</a:t>
            </a:r>
            <a:r>
              <a:rPr lang="en-US" altLang="zh-CN"/>
              <a:t>n</a:t>
            </a:r>
            <a:r>
              <a:rPr lang="zh-CN" altLang="en-US"/>
              <a:t>～</a:t>
            </a:r>
            <a:r>
              <a:rPr lang="en-US" altLang="zh-CN"/>
              <a:t>log</a:t>
            </a:r>
            <a:r>
              <a:rPr lang="en-US" altLang="zh-CN" baseline="-25000"/>
              <a:t>m</a:t>
            </a:r>
            <a:r>
              <a:rPr lang="en-US" altLang="zh-CN"/>
              <a:t>(n+1)</a:t>
            </a:r>
          </a:p>
          <a:p>
            <a:r>
              <a:rPr lang="zh-CN" altLang="en-US"/>
              <a:t>与二叉搜索树类似，最坏情况很差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en-US" altLang="zh-CN">
                <a:solidFill>
                  <a:srgbClr val="0000CC"/>
                </a:solidFill>
              </a:rPr>
              <a:t>m</a:t>
            </a:r>
            <a:r>
              <a:rPr lang="zh-CN" altLang="en-US">
                <a:solidFill>
                  <a:srgbClr val="0000CC"/>
                </a:solidFill>
              </a:rPr>
              <a:t>叉平衡搜索树，保证总有对数的复杂性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96000" y="2286000"/>
          <a:ext cx="2819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31640" progId="Equation.3">
                  <p:embed/>
                </p:oleObj>
              </mc:Choice>
              <mc:Fallback>
                <p:oleObj name="Equation" r:id="rId2" imgW="14983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0"/>
                        <a:ext cx="2819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058369-51AC-47CD-B03D-F9A3986DCF15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H1.m</a:t>
            </a:r>
            <a:r>
              <a:rPr lang="zh-CN" altLang="en-US" dirty="0"/>
              <a:t>阶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 dirty="0">
                <a:solidFill>
                  <a:srgbClr val="0000FF"/>
                </a:solidFill>
              </a:rPr>
              <a:t>定义</a:t>
            </a:r>
            <a:r>
              <a:rPr lang="zh-CN" altLang="en-US" dirty="0"/>
              <a:t>：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zh-CN" altLang="en-US" dirty="0">
                <a:solidFill>
                  <a:srgbClr val="0000FF"/>
                </a:solidFill>
              </a:rPr>
              <a:t>阶</a:t>
            </a:r>
            <a:r>
              <a:rPr lang="en-US" altLang="zh-CN" i="1" dirty="0">
                <a:solidFill>
                  <a:srgbClr val="0000FF"/>
                </a:solidFill>
              </a:rPr>
              <a:t>B</a:t>
            </a:r>
            <a:r>
              <a:rPr lang="zh-CN" altLang="en-US" dirty="0">
                <a:solidFill>
                  <a:srgbClr val="0000FF"/>
                </a:solidFill>
              </a:rPr>
              <a:t>树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chemeClr val="hlink"/>
                </a:solidFill>
              </a:rPr>
              <a:t>B-Tree of order m</a:t>
            </a:r>
            <a:r>
              <a:rPr lang="zh-CN" altLang="en-US" dirty="0"/>
              <a:t>）是一棵</a:t>
            </a:r>
            <a:r>
              <a:rPr lang="en-US" altLang="zh-CN" i="1" dirty="0"/>
              <a:t>m</a:t>
            </a:r>
            <a:r>
              <a:rPr lang="zh-CN" altLang="en-US" dirty="0"/>
              <a:t>叉搜索树，如果</a:t>
            </a:r>
            <a:r>
              <a:rPr lang="en-US" altLang="zh-CN" dirty="0"/>
              <a:t>B</a:t>
            </a:r>
            <a:r>
              <a:rPr lang="zh-CN" altLang="en-US" dirty="0"/>
              <a:t>树非空，那么相应的扩充树满足下列特征：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根节点至少有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个孩子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除根节点外，所有内部节点至少有           个孩子</a:t>
            </a:r>
          </a:p>
          <a:p>
            <a:pPr marL="990600" lvl="1" indent="-533400">
              <a:buFont typeface="Wingdings" pitchFamily="2" charset="2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所有外部节点位于同一层上</a:t>
            </a:r>
          </a:p>
          <a:p>
            <a:pPr marL="609600" indent="-609600"/>
            <a:endParaRPr lang="en-US" altLang="zh-CN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545263" y="3262313"/>
          <a:ext cx="9906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228600" progId="Equation.3">
                  <p:embed/>
                </p:oleObj>
              </mc:Choice>
              <mc:Fallback>
                <p:oleObj name="Equation" r:id="rId2" imgW="431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3262313"/>
                        <a:ext cx="9906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97DD8C-2F63-40A6-B56A-A2DD8844E56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阶</a:t>
            </a:r>
            <a:r>
              <a:rPr lang="en-US" altLang="zh-CN" dirty="0"/>
              <a:t>B</a:t>
            </a:r>
            <a:r>
              <a:rPr lang="zh-CN" altLang="en-US" dirty="0"/>
              <a:t>树例</a:t>
            </a:r>
          </a:p>
        </p:txBody>
      </p:sp>
      <p:pic>
        <p:nvPicPr>
          <p:cNvPr id="3076" name="Picture 5" descr="b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1635125"/>
            <a:ext cx="8918575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5289550" y="3967163"/>
            <a:ext cx="340836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根节点至少有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个孩子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除根节点外，所有内部节点至少有           个孩子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>
                <a:solidFill>
                  <a:srgbClr val="FF0000"/>
                </a:solidFill>
              </a:rPr>
              <a:t>所有外部节点位于同一层上</a:t>
            </a:r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904038" y="4518025"/>
          <a:ext cx="6524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40" imgH="228600" progId="Equation.3">
                  <p:embed/>
                </p:oleObj>
              </mc:Choice>
              <mc:Fallback>
                <p:oleObj name="Equation" r:id="rId3" imgW="431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4518025"/>
                        <a:ext cx="652462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5475" y="3967163"/>
            <a:ext cx="3587750" cy="2586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）在扩充搜索树中，每个内部节点最多可以有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m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个子女及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1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～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m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-1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个元素</a:t>
            </a:r>
            <a:endParaRPr lang="en-US" altLang="zh-CN" dirty="0">
              <a:solidFill>
                <a:srgbClr val="0000CC"/>
              </a:solidFill>
              <a:ea typeface="宋体" pitchFamily="2" charset="-122"/>
            </a:endParaRPr>
          </a:p>
          <a:p>
            <a:pPr marL="609600" indent="-609600">
              <a:defRPr/>
            </a:pP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）每个含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p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个元素的节点，有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p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+1</a:t>
            </a:r>
          </a:p>
          <a:p>
            <a:pPr marL="609600" indent="-609600">
              <a:defRPr/>
            </a:pP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个子女</a:t>
            </a:r>
          </a:p>
          <a:p>
            <a:pPr marL="609600" indent="-609600">
              <a:defRPr/>
            </a:pP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3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）考察含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p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个元素的任意节点以</a:t>
            </a:r>
            <a:r>
              <a:rPr lang="en-US" altLang="zh-CN" i="1" dirty="0" err="1">
                <a:solidFill>
                  <a:srgbClr val="0000CC"/>
                </a:solidFill>
                <a:ea typeface="宋体" pitchFamily="2" charset="-122"/>
              </a:rPr>
              <a:t>c</a:t>
            </a:r>
            <a:r>
              <a:rPr lang="en-US" altLang="zh-CN" i="1" baseline="-25000" dirty="0" err="1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i="1" baseline="-25000" dirty="0">
              <a:solidFill>
                <a:srgbClr val="0000CC"/>
              </a:solidFill>
              <a:ea typeface="宋体" pitchFamily="2" charset="-122"/>
            </a:endParaRPr>
          </a:p>
          <a:p>
            <a:pPr marL="609600" indent="-609600">
              <a:defRPr/>
            </a:pP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为根的子树中的元素关键值会大</a:t>
            </a:r>
            <a:endParaRPr lang="en-US" altLang="zh-CN" dirty="0">
              <a:solidFill>
                <a:srgbClr val="0000CC"/>
              </a:solidFill>
              <a:ea typeface="宋体" pitchFamily="2" charset="-122"/>
            </a:endParaRPr>
          </a:p>
          <a:p>
            <a:pPr marL="609600" indent="-609600">
              <a:defRPr/>
            </a:pP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于</a:t>
            </a:r>
            <a:r>
              <a:rPr lang="en-US" altLang="zh-CN" i="1" dirty="0" err="1">
                <a:solidFill>
                  <a:srgbClr val="0000CC"/>
                </a:solidFill>
                <a:ea typeface="宋体" pitchFamily="2" charset="-122"/>
              </a:rPr>
              <a:t>k</a:t>
            </a:r>
            <a:r>
              <a:rPr lang="en-US" altLang="zh-CN" baseline="-25000" dirty="0" err="1">
                <a:solidFill>
                  <a:srgbClr val="0000CC"/>
                </a:solidFill>
                <a:ea typeface="宋体" pitchFamily="2" charset="-122"/>
              </a:rPr>
              <a:t>i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而小于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k</a:t>
            </a:r>
            <a:r>
              <a:rPr lang="en-US" altLang="zh-CN" baseline="-25000" dirty="0">
                <a:solidFill>
                  <a:srgbClr val="0000CC"/>
                </a:solidFill>
                <a:ea typeface="宋体" pitchFamily="2" charset="-122"/>
              </a:rPr>
              <a:t>i+1</a:t>
            </a:r>
            <a:r>
              <a:rPr lang="zh-CN" altLang="en-US" dirty="0">
                <a:solidFill>
                  <a:srgbClr val="0000CC"/>
                </a:solidFill>
                <a:ea typeface="宋体" pitchFamily="2" charset="-122"/>
              </a:rPr>
              <a:t>，其中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1≤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≤</a:t>
            </a:r>
            <a:r>
              <a:rPr lang="en-US" altLang="zh-CN" i="1" dirty="0">
                <a:solidFill>
                  <a:srgbClr val="0000CC"/>
                </a:solidFill>
                <a:ea typeface="宋体" pitchFamily="2" charset="-122"/>
              </a:rPr>
              <a:t>p</a:t>
            </a:r>
            <a:endParaRPr lang="zh-CN" altLang="en-US" dirty="0">
              <a:solidFill>
                <a:srgbClr val="0000CC"/>
              </a:solidFill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307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6824DCC-EB56-43FD-A053-6CCCEFEEA00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二阶</a:t>
            </a:r>
            <a:r>
              <a:rPr lang="en-US" altLang="zh-CN" dirty="0"/>
              <a:t>B</a:t>
            </a:r>
            <a:r>
              <a:rPr lang="zh-CN" altLang="en-US" dirty="0"/>
              <a:t>树：满二叉树</a:t>
            </a:r>
          </a:p>
          <a:p>
            <a:r>
              <a:rPr lang="zh-CN" altLang="en-US" dirty="0">
                <a:solidFill>
                  <a:srgbClr val="0000CC"/>
                </a:solidFill>
              </a:rPr>
              <a:t>三阶</a:t>
            </a:r>
            <a:r>
              <a:rPr lang="en-US" altLang="zh-CN" dirty="0">
                <a:solidFill>
                  <a:srgbClr val="0000CC"/>
                </a:solidFill>
              </a:rPr>
              <a:t>B</a:t>
            </a:r>
            <a:r>
              <a:rPr lang="zh-CN" altLang="en-US" dirty="0">
                <a:solidFill>
                  <a:srgbClr val="0000CC"/>
                </a:solidFill>
              </a:rPr>
              <a:t>树：</a:t>
            </a:r>
            <a:r>
              <a:rPr lang="en-US" altLang="zh-CN" dirty="0">
                <a:solidFill>
                  <a:srgbClr val="0000CC"/>
                </a:solidFill>
              </a:rPr>
              <a:t>2-3</a:t>
            </a:r>
            <a:r>
              <a:rPr lang="zh-CN" altLang="en-US" dirty="0">
                <a:solidFill>
                  <a:srgbClr val="0000CC"/>
                </a:solidFill>
              </a:rPr>
              <a:t>树</a:t>
            </a:r>
          </a:p>
          <a:p>
            <a:r>
              <a:rPr lang="zh-CN" altLang="en-US" dirty="0"/>
              <a:t>四阶</a:t>
            </a:r>
            <a:r>
              <a:rPr lang="en-US" altLang="zh-CN" dirty="0"/>
              <a:t>B</a:t>
            </a:r>
            <a:r>
              <a:rPr lang="zh-CN" altLang="en-US" dirty="0"/>
              <a:t>树：</a:t>
            </a:r>
            <a:r>
              <a:rPr lang="en-US" altLang="zh-CN" dirty="0">
                <a:solidFill>
                  <a:srgbClr val="FF0000"/>
                </a:solidFill>
              </a:rPr>
              <a:t>2-3-4</a:t>
            </a:r>
            <a:r>
              <a:rPr lang="zh-CN" altLang="en-US" dirty="0">
                <a:solidFill>
                  <a:srgbClr val="FF0000"/>
                </a:solidFill>
              </a:rPr>
              <a:t>树</a:t>
            </a:r>
          </a:p>
        </p:txBody>
      </p:sp>
      <p:pic>
        <p:nvPicPr>
          <p:cNvPr id="36868" name="Picture 4" descr="2-3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27400"/>
            <a:ext cx="83566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869" name="直接箭头连接符 5"/>
          <p:cNvCxnSpPr>
            <a:cxnSpLocks noChangeShapeType="1"/>
          </p:cNvCxnSpPr>
          <p:nvPr/>
        </p:nvCxnSpPr>
        <p:spPr bwMode="auto">
          <a:xfrm rot="10800000" flipV="1">
            <a:off x="4213225" y="2532063"/>
            <a:ext cx="1076325" cy="538162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5468938" y="2352675"/>
            <a:ext cx="3587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2-3-4</a:t>
            </a:r>
            <a:r>
              <a:rPr lang="zh-CN" altLang="en-US">
                <a:solidFill>
                  <a:srgbClr val="FF0000"/>
                </a:solidFill>
              </a:rPr>
              <a:t>树中有几种节点？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问题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：这些节点如何存储？</a:t>
            </a:r>
          </a:p>
        </p:txBody>
      </p:sp>
      <p:sp>
        <p:nvSpPr>
          <p:cNvPr id="3687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04BF8E-24BE-471B-A6E4-68CBE3B3676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重新整理</a:t>
            </a:r>
            <a:r>
              <a:rPr lang="en-US" altLang="zh-CN"/>
              <a:t>m</a:t>
            </a:r>
            <a:r>
              <a:rPr lang="zh-CN" altLang="en-US"/>
              <a:t>阶</a:t>
            </a:r>
            <a:r>
              <a:rPr lang="en-US" altLang="zh-CN"/>
              <a:t>B</a:t>
            </a:r>
            <a:r>
              <a:rPr lang="zh-CN" altLang="en-US"/>
              <a:t>树特征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6345238" cy="4570412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en-US"/>
              <a:t>每个节点至多有</a:t>
            </a:r>
            <a:r>
              <a:rPr lang="en-US" altLang="zh-CN"/>
              <a:t>m</a:t>
            </a:r>
            <a:r>
              <a:rPr lang="zh-CN" altLang="en-US"/>
              <a:t>棵子树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若根节点有子树，则至少有</a:t>
            </a:r>
            <a:r>
              <a:rPr lang="en-US" altLang="zh-CN"/>
              <a:t>2</a:t>
            </a:r>
            <a:r>
              <a:rPr lang="zh-CN" altLang="en-US"/>
              <a:t>棵子树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除根节点外，每个节点至少有</a:t>
            </a:r>
            <a:r>
              <a:rPr lang="en-US" altLang="zh-CN"/>
              <a:t>ceil(m/2)</a:t>
            </a:r>
            <a:r>
              <a:rPr lang="zh-CN" altLang="en-US"/>
              <a:t>棵子树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子树与它的索引有确定的大小关系</a:t>
            </a:r>
            <a:endParaRPr lang="en-US" altLang="zh-CN"/>
          </a:p>
          <a:p>
            <a:pPr marL="514350" indent="-514350">
              <a:buFontTx/>
              <a:buAutoNum type="arabicPeriod"/>
            </a:pPr>
            <a:r>
              <a:rPr lang="zh-CN" altLang="en-US"/>
              <a:t>所有叶节点在同一层上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D6414E-7367-488E-82FE-7F98D1B8ED92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7893" name="右大括号 4"/>
          <p:cNvSpPr>
            <a:spLocks/>
          </p:cNvSpPr>
          <p:nvPr/>
        </p:nvSpPr>
        <p:spPr bwMode="auto">
          <a:xfrm>
            <a:off x="7083425" y="1635125"/>
            <a:ext cx="358775" cy="1973263"/>
          </a:xfrm>
          <a:prstGeom prst="rightBrace">
            <a:avLst>
              <a:gd name="adj1" fmla="val 8326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37894" name="右大括号 5"/>
          <p:cNvSpPr>
            <a:spLocks/>
          </p:cNvSpPr>
          <p:nvPr/>
        </p:nvSpPr>
        <p:spPr bwMode="auto">
          <a:xfrm>
            <a:off x="7083425" y="3787775"/>
            <a:ext cx="358775" cy="538163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37895" name="右大括号 6"/>
          <p:cNvSpPr>
            <a:spLocks/>
          </p:cNvSpPr>
          <p:nvPr/>
        </p:nvSpPr>
        <p:spPr bwMode="auto">
          <a:xfrm>
            <a:off x="7083425" y="4505325"/>
            <a:ext cx="358775" cy="538163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37896" name="TextBox 7"/>
          <p:cNvSpPr txBox="1">
            <a:spLocks noChangeArrowheads="1"/>
          </p:cNvSpPr>
          <p:nvPr/>
        </p:nvSpPr>
        <p:spPr bwMode="auto">
          <a:xfrm>
            <a:off x="7621588" y="2352675"/>
            <a:ext cx="1255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个数要求</a:t>
            </a:r>
          </a:p>
        </p:txBody>
      </p:sp>
      <p:sp>
        <p:nvSpPr>
          <p:cNvPr id="37897" name="TextBox 8"/>
          <p:cNvSpPr txBox="1">
            <a:spLocks noChangeArrowheads="1"/>
          </p:cNvSpPr>
          <p:nvPr/>
        </p:nvSpPr>
        <p:spPr bwMode="auto">
          <a:xfrm>
            <a:off x="7621588" y="3776663"/>
            <a:ext cx="1255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大小要求</a:t>
            </a: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1588" y="4505325"/>
            <a:ext cx="1255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层次要求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树的高度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533400" indent="-533400"/>
            <a:r>
              <a:rPr lang="zh-CN" altLang="en-US" dirty="0"/>
              <a:t>定理</a:t>
            </a:r>
            <a:r>
              <a:rPr lang="en-US" altLang="zh-CN" dirty="0"/>
              <a:t>11-3  </a:t>
            </a:r>
            <a:br>
              <a:rPr lang="en-US" altLang="zh-CN" dirty="0"/>
            </a:br>
            <a:r>
              <a:rPr lang="zh-CN" altLang="en-US" dirty="0"/>
              <a:t>设</a:t>
            </a:r>
            <a:r>
              <a:rPr lang="en-US" altLang="zh-CN" i="1" dirty="0"/>
              <a:t>T</a:t>
            </a:r>
            <a:r>
              <a:rPr lang="zh-CN" altLang="en-US" dirty="0"/>
              <a:t>是一棵高度为</a:t>
            </a:r>
            <a:r>
              <a:rPr lang="en-US" altLang="zh-CN" i="1" dirty="0"/>
              <a:t>h</a:t>
            </a:r>
            <a:r>
              <a:rPr lang="zh-CN" altLang="en-US" dirty="0"/>
              <a:t>的</a:t>
            </a:r>
            <a:r>
              <a:rPr lang="en-US" altLang="zh-CN" i="1" dirty="0"/>
              <a:t>m</a:t>
            </a:r>
            <a:r>
              <a:rPr lang="zh-CN" altLang="en-US" dirty="0"/>
              <a:t>阶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  <a:br>
              <a:rPr lang="zh-CN" altLang="en-US" dirty="0"/>
            </a:br>
            <a:r>
              <a:rPr lang="en-US" altLang="zh-CN" i="1" dirty="0"/>
              <a:t>d</a:t>
            </a:r>
            <a:r>
              <a:rPr lang="en-US" altLang="zh-CN" dirty="0"/>
              <a:t>=          </a:t>
            </a:r>
            <a:r>
              <a:rPr lang="zh-CN" altLang="en-US" dirty="0"/>
              <a:t>且</a:t>
            </a:r>
            <a:r>
              <a:rPr lang="en-US" altLang="zh-CN" i="1" dirty="0"/>
              <a:t>n</a:t>
            </a:r>
            <a:r>
              <a:rPr lang="zh-CN" altLang="en-US" dirty="0"/>
              <a:t>是</a:t>
            </a:r>
            <a:r>
              <a:rPr lang="en-US" altLang="zh-CN" i="1" dirty="0"/>
              <a:t>T</a:t>
            </a:r>
            <a:r>
              <a:rPr lang="zh-CN" altLang="en-US" dirty="0"/>
              <a:t>中的元素个数，则</a:t>
            </a:r>
          </a:p>
          <a:p>
            <a:pPr marL="914400" lvl="1" indent="-457200">
              <a:buFont typeface="Wingdings" pitchFamily="2" charset="2"/>
              <a:buAutoNum type="arabicParenR"/>
            </a:pPr>
            <a:r>
              <a:rPr lang="en-US" altLang="zh-CN" dirty="0"/>
              <a:t>2</a:t>
            </a:r>
            <a:r>
              <a:rPr lang="en-US" altLang="zh-CN" i="1" dirty="0"/>
              <a:t>d</a:t>
            </a:r>
            <a:r>
              <a:rPr lang="en-US" altLang="zh-CN" i="1" baseline="30000" dirty="0"/>
              <a:t>h</a:t>
            </a:r>
            <a:r>
              <a:rPr lang="en-US" altLang="zh-CN" baseline="30000" dirty="0"/>
              <a:t>-1</a:t>
            </a:r>
            <a:r>
              <a:rPr lang="en-US" altLang="zh-CN" dirty="0"/>
              <a:t>-1≤</a:t>
            </a:r>
            <a:r>
              <a:rPr lang="en-US" altLang="zh-CN" i="1" dirty="0"/>
              <a:t>n</a:t>
            </a:r>
            <a:r>
              <a:rPr lang="en-US" altLang="zh-CN" dirty="0"/>
              <a:t>≤</a:t>
            </a:r>
            <a:r>
              <a:rPr lang="en-US" altLang="zh-CN" i="1" dirty="0"/>
              <a:t>m</a:t>
            </a:r>
            <a:r>
              <a:rPr lang="en-US" altLang="zh-CN" i="1" baseline="30000" dirty="0"/>
              <a:t>h</a:t>
            </a:r>
            <a:r>
              <a:rPr lang="en-US" altLang="zh-CN" dirty="0"/>
              <a:t>-1</a:t>
            </a:r>
          </a:p>
          <a:p>
            <a:pPr marL="914400" lvl="1" indent="-457200">
              <a:buFont typeface="Wingdings" pitchFamily="2" charset="2"/>
              <a:buAutoNum type="arabicParenR"/>
            </a:pPr>
            <a:r>
              <a:rPr lang="en-US" altLang="zh-CN" dirty="0" err="1"/>
              <a:t>log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+1)≤</a:t>
            </a:r>
            <a:r>
              <a:rPr lang="en-US" altLang="zh-CN" i="1" dirty="0" err="1"/>
              <a:t>h</a:t>
            </a:r>
            <a:r>
              <a:rPr lang="en-US" altLang="zh-CN" dirty="0" err="1"/>
              <a:t>≤log</a:t>
            </a:r>
            <a:r>
              <a:rPr lang="en-US" altLang="zh-CN" i="1" baseline="-25000" dirty="0" err="1"/>
              <a:t>d</a:t>
            </a:r>
            <a:r>
              <a:rPr lang="en-US" altLang="zh-CN" dirty="0"/>
              <a:t>((</a:t>
            </a:r>
            <a:r>
              <a:rPr lang="en-US" altLang="zh-CN" i="1" dirty="0"/>
              <a:t>n</a:t>
            </a:r>
            <a:r>
              <a:rPr lang="en-US" altLang="zh-CN" dirty="0"/>
              <a:t>+1)/2)+1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09800" y="2173288"/>
          <a:ext cx="1066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228600" progId="Equation.3">
                  <p:embed/>
                </p:oleObj>
              </mc:Choice>
              <mc:Fallback>
                <p:oleObj name="Equation" r:id="rId2" imgW="43164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73288"/>
                        <a:ext cx="10668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136063F-2CA9-44A2-A548-986FA338A70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证明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i="1" dirty="0"/>
              <a:t>	n</a:t>
            </a:r>
            <a:r>
              <a:rPr lang="zh-CN" altLang="en-US" dirty="0"/>
              <a:t>的上限，由</a:t>
            </a:r>
            <a:r>
              <a:rPr lang="en-US" altLang="zh-CN" i="1" dirty="0"/>
              <a:t>T</a:t>
            </a:r>
            <a:r>
              <a:rPr lang="zh-CN" altLang="en-US" dirty="0"/>
              <a:t>是一棵</a:t>
            </a:r>
            <a:r>
              <a:rPr lang="en-US" altLang="zh-CN" i="1" dirty="0"/>
              <a:t>m</a:t>
            </a:r>
            <a:r>
              <a:rPr lang="zh-CN" altLang="en-US" dirty="0"/>
              <a:t>叉搜索树，得证</a:t>
            </a:r>
            <a:br>
              <a:rPr lang="zh-CN" altLang="en-US" dirty="0"/>
            </a:br>
            <a:r>
              <a:rPr lang="zh-CN" altLang="en-US" dirty="0"/>
              <a:t>对于下限，扩充</a:t>
            </a:r>
            <a:r>
              <a:rPr lang="en-US" altLang="zh-CN" dirty="0"/>
              <a:t>B</a:t>
            </a:r>
            <a:r>
              <a:rPr lang="zh-CN" altLang="en-US" dirty="0"/>
              <a:t>树的外部节点都在</a:t>
            </a:r>
            <a:r>
              <a:rPr lang="en-US" altLang="zh-CN" i="1" dirty="0"/>
              <a:t>h</a:t>
            </a:r>
            <a:r>
              <a:rPr lang="en-US" altLang="zh-CN" dirty="0"/>
              <a:t>+1</a:t>
            </a:r>
            <a:r>
              <a:rPr lang="zh-CN" altLang="en-US" dirty="0"/>
              <a:t>层。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dirty="0"/>
              <a:t>+1</a:t>
            </a:r>
            <a:r>
              <a:rPr lang="zh-CN" altLang="en-US" dirty="0"/>
              <a:t>层的节点最小数目是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i="1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i="1" dirty="0"/>
              <a:t>d</a:t>
            </a:r>
            <a:r>
              <a:rPr lang="en-US" altLang="zh-CN" baseline="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...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i="1" dirty="0"/>
              <a:t>d</a:t>
            </a:r>
            <a:r>
              <a:rPr lang="en-US" altLang="zh-CN" i="1" baseline="30000" dirty="0"/>
              <a:t>h</a:t>
            </a:r>
            <a:r>
              <a:rPr lang="en-US" altLang="zh-CN" baseline="30000" dirty="0"/>
              <a:t>-1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>
                <a:sym typeface="Wingdings" pitchFamily="2" charset="2"/>
              </a:rPr>
              <a:t></a:t>
            </a:r>
            <a:r>
              <a:rPr lang="en-US" altLang="zh-CN" dirty="0"/>
              <a:t>B</a:t>
            </a:r>
            <a:r>
              <a:rPr lang="zh-CN" altLang="en-US" dirty="0"/>
              <a:t>树中外部节点的最小数是</a:t>
            </a:r>
            <a:r>
              <a:rPr lang="en-US" altLang="zh-CN" dirty="0"/>
              <a:t>2</a:t>
            </a:r>
            <a:r>
              <a:rPr lang="en-US" altLang="zh-CN" i="1" dirty="0"/>
              <a:t>d</a:t>
            </a:r>
            <a:r>
              <a:rPr lang="en-US" altLang="zh-CN" i="1" baseline="30000" dirty="0"/>
              <a:t>h</a:t>
            </a:r>
            <a:r>
              <a:rPr lang="en-US" altLang="zh-CN" baseline="30000" dirty="0"/>
              <a:t>-1</a:t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>外部节点的数量比元素的个数多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br>
              <a:rPr lang="en-US" altLang="zh-CN" dirty="0"/>
            </a:br>
            <a:r>
              <a:rPr lang="en-US" altLang="zh-CN" dirty="0">
                <a:sym typeface="Wingdings" pitchFamily="2" charset="2"/>
              </a:rPr>
              <a:t></a:t>
            </a:r>
            <a:r>
              <a:rPr lang="en-US" altLang="zh-CN" i="1" dirty="0"/>
              <a:t>n</a:t>
            </a:r>
            <a:r>
              <a:rPr lang="en-US" altLang="zh-CN" dirty="0"/>
              <a:t>≥2</a:t>
            </a:r>
            <a:r>
              <a:rPr lang="en-US" altLang="zh-CN" i="1" dirty="0"/>
              <a:t>d</a:t>
            </a:r>
            <a:r>
              <a:rPr lang="en-US" altLang="zh-CN" i="1" baseline="30000" dirty="0"/>
              <a:t>h</a:t>
            </a:r>
            <a:r>
              <a:rPr lang="en-US" altLang="zh-CN" baseline="30000" dirty="0"/>
              <a:t>-1</a:t>
            </a:r>
            <a:r>
              <a:rPr lang="en-US" altLang="zh-CN" dirty="0"/>
              <a:t>-1</a:t>
            </a:r>
            <a:r>
              <a:rPr lang="zh-CN" altLang="en-US" dirty="0"/>
              <a:t>从</a:t>
            </a:r>
            <a:r>
              <a:rPr lang="en-US" altLang="zh-CN" dirty="0"/>
              <a:t>1)</a:t>
            </a:r>
            <a:r>
              <a:rPr lang="zh-CN" altLang="en-US" dirty="0"/>
              <a:t>直接可以得到</a:t>
            </a:r>
            <a:r>
              <a:rPr lang="en-US" altLang="zh-CN" dirty="0"/>
              <a:t>2 )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4E943F-06B7-4160-954B-AFACF475FFA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  <a:r>
              <a:rPr lang="en-US" altLang="zh-CN"/>
              <a:t>——</a:t>
            </a:r>
            <a:r>
              <a:rPr lang="zh-CN" altLang="en-US"/>
              <a:t>简单情况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插入节点的元素数</a:t>
            </a:r>
            <a:r>
              <a:rPr lang="en-US" altLang="zh-CN"/>
              <a:t>&lt;m-1</a:t>
            </a:r>
            <a:r>
              <a:rPr lang="zh-CN" altLang="en-US"/>
              <a:t>，直接插入</a:t>
            </a:r>
          </a:p>
        </p:txBody>
      </p:sp>
      <p:pic>
        <p:nvPicPr>
          <p:cNvPr id="39940" name="Picture 4" descr="b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935788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 descr="btreein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962400"/>
            <a:ext cx="7129463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Text Box 6"/>
          <p:cNvSpPr txBox="1">
            <a:spLocks noChangeArrowheads="1"/>
          </p:cNvSpPr>
          <p:nvPr/>
        </p:nvSpPr>
        <p:spPr bwMode="ltGray">
          <a:xfrm>
            <a:off x="1752600" y="350520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插入</a:t>
            </a:r>
            <a:r>
              <a:rPr lang="en-US" altLang="zh-CN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ltGray">
          <a:xfrm flipH="1">
            <a:off x="4572000" y="34290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3F3169-D84D-4AEC-96A4-85802A543F4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定义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搜索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插入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删除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 baseline="30000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红</a:t>
            </a:r>
            <a:r>
              <a:rPr lang="en-US" altLang="zh-CN"/>
              <a:t>-</a:t>
            </a:r>
            <a:r>
              <a:rPr lang="zh-CN" altLang="en-US"/>
              <a:t>黑树</a:t>
            </a:r>
            <a:endParaRPr lang="en-US" altLang="zh-CN"/>
          </a:p>
          <a:p>
            <a:pPr lvl="1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BBF725-15DD-4923-9A4E-083F7D660D2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  <a:r>
              <a:rPr lang="en-US" altLang="zh-CN"/>
              <a:t>——</a:t>
            </a:r>
            <a:r>
              <a:rPr lang="zh-CN" altLang="en-US"/>
              <a:t>分裂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3581400"/>
          </a:xfrm>
        </p:spPr>
        <p:txBody>
          <a:bodyPr/>
          <a:lstStyle/>
          <a:p>
            <a:r>
              <a:rPr lang="zh-CN" altLang="en-US"/>
              <a:t>插入节点的元素数</a:t>
            </a:r>
            <a:r>
              <a:rPr lang="zh-CN" altLang="en-US">
                <a:latin typeface="宋体" charset="-122"/>
              </a:rPr>
              <a:t>＝</a:t>
            </a:r>
            <a:r>
              <a:rPr lang="en-US" altLang="zh-CN"/>
              <a:t>m-1</a:t>
            </a:r>
            <a:r>
              <a:rPr lang="zh-CN" altLang="en-US"/>
              <a:t>，再添加新的元素，必然超出限制，怎么办？分裂！</a:t>
            </a:r>
          </a:p>
          <a:p>
            <a:r>
              <a:rPr lang="zh-CN" altLang="en-US"/>
              <a:t>带空指针的新元素</a:t>
            </a:r>
            <a:r>
              <a:rPr lang="en-US" altLang="zh-CN"/>
              <a:t>e</a:t>
            </a:r>
            <a:r>
              <a:rPr lang="zh-CN" altLang="en-US"/>
              <a:t>插入饱和节点</a:t>
            </a:r>
            <a:r>
              <a:rPr lang="en-US" altLang="zh-CN"/>
              <a:t>P</a:t>
            </a:r>
            <a:br>
              <a:rPr lang="en-US" altLang="zh-CN"/>
            </a:br>
            <a:r>
              <a:rPr lang="en-US" altLang="zh-CN">
                <a:sym typeface="Wingdings" pitchFamily="2" charset="2"/>
              </a:rPr>
              <a:t></a:t>
            </a:r>
            <a:r>
              <a:rPr lang="zh-CN" altLang="en-US">
                <a:sym typeface="Wingdings" pitchFamily="2" charset="2"/>
              </a:rPr>
              <a:t>成为溢出节点</a:t>
            </a:r>
            <a:br>
              <a:rPr lang="zh-CN" altLang="en-US">
                <a:sym typeface="Wingdings" pitchFamily="2" charset="2"/>
              </a:rPr>
            </a:br>
            <a:r>
              <a:rPr lang="en-US" altLang="zh-CN" i="1"/>
              <a:t>m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>
                <a:ea typeface="仿宋_GB2312" pitchFamily="49" charset="-122"/>
              </a:rPr>
              <a:t>, </a:t>
            </a:r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>
                <a:ea typeface="仿宋_GB2312" pitchFamily="49" charset="-122"/>
              </a:rPr>
              <a:t>, </a:t>
            </a:r>
            <a:r>
              <a:rPr lang="en-US" altLang="zh-CN"/>
              <a:t>...</a:t>
            </a:r>
            <a:r>
              <a:rPr lang="en-US" altLang="zh-CN">
                <a:ea typeface="仿宋_GB2312" pitchFamily="49" charset="-122"/>
              </a:rPr>
              <a:t>, </a:t>
            </a:r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 i="1" baseline="-25000"/>
              <a:t>m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en-US" altLang="zh-CN"/>
              <a:t>)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1EF3A7-9C47-4192-A341-FA5DF4104FB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  <a:r>
              <a:rPr lang="en-US" altLang="zh-CN"/>
              <a:t>——</a:t>
            </a:r>
            <a:r>
              <a:rPr lang="zh-CN" altLang="en-US"/>
              <a:t>分裂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3581400"/>
          </a:xfrm>
        </p:spPr>
        <p:txBody>
          <a:bodyPr/>
          <a:lstStyle/>
          <a:p>
            <a:r>
              <a:rPr lang="zh-CN" altLang="en-US"/>
              <a:t>从</a:t>
            </a:r>
            <a:r>
              <a:rPr lang="en-US" altLang="zh-CN" i="1"/>
              <a:t>e</a:t>
            </a:r>
            <a:r>
              <a:rPr lang="en-US" altLang="zh-CN" i="1" baseline="-25000"/>
              <a:t>d</a:t>
            </a:r>
            <a:r>
              <a:rPr lang="zh-CN" altLang="en-US"/>
              <a:t>处分裂出新节点</a:t>
            </a:r>
            <a:r>
              <a:rPr lang="en-US" altLang="zh-CN" i="1"/>
              <a:t>Q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 i="1"/>
              <a:t>P</a:t>
            </a:r>
            <a:r>
              <a:rPr lang="zh-CN" altLang="en-US"/>
              <a:t>：</a:t>
            </a:r>
            <a:r>
              <a:rPr lang="en-US" altLang="zh-CN" i="1"/>
              <a:t>d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, (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), ..., (</a:t>
            </a:r>
            <a:r>
              <a:rPr lang="en-US" altLang="zh-CN" i="1"/>
              <a:t>e</a:t>
            </a:r>
            <a:r>
              <a:rPr lang="en-US" altLang="zh-CN" i="1" baseline="-25000"/>
              <a:t>d</a:t>
            </a:r>
            <a:r>
              <a:rPr lang="en-US" altLang="zh-CN" baseline="-25000"/>
              <a:t>-1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i="1" baseline="-25000"/>
              <a:t>d</a:t>
            </a:r>
            <a:r>
              <a:rPr lang="en-US" altLang="zh-CN" baseline="-25000"/>
              <a:t>-1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 i="1"/>
              <a:t>Q</a:t>
            </a:r>
            <a:r>
              <a:rPr lang="zh-CN" altLang="en-US"/>
              <a:t>：</a:t>
            </a:r>
            <a:r>
              <a:rPr lang="en-US" altLang="zh-CN" i="1"/>
              <a:t>m</a:t>
            </a:r>
            <a:r>
              <a:rPr lang="en-US" altLang="zh-CN"/>
              <a:t>-</a:t>
            </a:r>
            <a:r>
              <a:rPr lang="en-US" altLang="zh-CN" i="1"/>
              <a:t>d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en-US" altLang="zh-CN" i="1" baseline="-25000"/>
              <a:t>d</a:t>
            </a:r>
            <a:r>
              <a:rPr lang="en-US" altLang="zh-CN"/>
              <a:t>, (</a:t>
            </a:r>
            <a:r>
              <a:rPr lang="en-US" altLang="zh-CN" i="1"/>
              <a:t>e</a:t>
            </a:r>
            <a:r>
              <a:rPr lang="en-US" altLang="zh-CN" i="1" baseline="-25000"/>
              <a:t>d</a:t>
            </a:r>
            <a:r>
              <a:rPr lang="en-US" altLang="zh-CN" baseline="-25000"/>
              <a:t>+1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i="1" baseline="-25000"/>
              <a:t>d</a:t>
            </a:r>
            <a:r>
              <a:rPr lang="en-US" altLang="zh-CN" baseline="-25000"/>
              <a:t>+1</a:t>
            </a:r>
            <a:r>
              <a:rPr lang="en-US" altLang="zh-CN"/>
              <a:t>), ..., (</a:t>
            </a:r>
            <a:r>
              <a:rPr lang="en-US" altLang="zh-CN" i="1"/>
              <a:t>e</a:t>
            </a:r>
            <a:r>
              <a:rPr lang="en-US" altLang="zh-CN" i="1" baseline="-25000"/>
              <a:t>m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i="1" baseline="-25000"/>
              <a:t>m</a:t>
            </a:r>
            <a:r>
              <a:rPr lang="en-US" altLang="zh-CN"/>
              <a:t>)</a:t>
            </a:r>
          </a:p>
          <a:p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 i="1" baseline="-25000"/>
              <a:t>d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)</a:t>
            </a:r>
            <a:r>
              <a:rPr lang="zh-CN" altLang="en-US"/>
              <a:t>提升到</a:t>
            </a:r>
            <a:r>
              <a:rPr lang="en-US" altLang="zh-CN" i="1"/>
              <a:t>P</a:t>
            </a:r>
            <a:r>
              <a:rPr lang="zh-CN" altLang="en-US"/>
              <a:t>的父节点中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B3482E1-554E-4F19-AD6F-49D9476C26D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分裂例</a:t>
            </a:r>
          </a:p>
        </p:txBody>
      </p:sp>
      <p:pic>
        <p:nvPicPr>
          <p:cNvPr id="43011" name="Picture 4" descr="btreein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768725"/>
            <a:ext cx="89154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 Box 5"/>
          <p:cNvSpPr txBox="1">
            <a:spLocks noChangeArrowheads="1"/>
          </p:cNvSpPr>
          <p:nvPr/>
        </p:nvSpPr>
        <p:spPr bwMode="ltGray">
          <a:xfrm>
            <a:off x="914400" y="3421063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插入</a:t>
            </a:r>
            <a:r>
              <a:rPr lang="en-US" altLang="zh-CN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43013" name="Line 6"/>
          <p:cNvSpPr>
            <a:spLocks noChangeShapeType="1"/>
          </p:cNvSpPr>
          <p:nvPr/>
        </p:nvSpPr>
        <p:spPr bwMode="ltGray">
          <a:xfrm flipV="1">
            <a:off x="2133600" y="3878263"/>
            <a:ext cx="1828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3014" name="Picture 8" descr="b-tre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392238"/>
            <a:ext cx="7916863" cy="18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18F0F6-B66E-4FF9-8301-1226517A96B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  <a:r>
              <a:rPr lang="en-US" altLang="zh-CN"/>
              <a:t>——</a:t>
            </a:r>
            <a:r>
              <a:rPr lang="zh-CN" altLang="en-US"/>
              <a:t>分裂回溯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分裂后，中心节点提升至父节点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可能导致父节点溢出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继续分裂，</a:t>
            </a:r>
            <a:r>
              <a:rPr lang="en-US" altLang="zh-CN"/>
              <a:t>...</a:t>
            </a:r>
            <a:r>
              <a:rPr lang="zh-CN" altLang="en-US"/>
              <a:t>，直至根节点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E64D081-C570-439F-A924-AE06A7136FD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分裂回溯例</a:t>
            </a:r>
            <a:r>
              <a:rPr lang="en-US" altLang="zh-CN" dirty="0"/>
              <a:t>——</a:t>
            </a:r>
            <a:r>
              <a:rPr lang="zh-CN" altLang="en-US" dirty="0"/>
              <a:t>三阶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pic>
        <p:nvPicPr>
          <p:cNvPr id="45059" name="Picture 4" descr="2-3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3566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5"/>
          <p:cNvSpPr txBox="1">
            <a:spLocks noChangeArrowheads="1"/>
          </p:cNvSpPr>
          <p:nvPr/>
        </p:nvSpPr>
        <p:spPr bwMode="ltGray">
          <a:xfrm>
            <a:off x="2057400" y="4343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插入</a:t>
            </a:r>
            <a:r>
              <a:rPr lang="en-US" altLang="zh-CN">
                <a:solidFill>
                  <a:schemeClr val="hlink"/>
                </a:solidFill>
              </a:rPr>
              <a:t>44</a:t>
            </a:r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ltGray">
          <a:xfrm flipH="1">
            <a:off x="4876800" y="4267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E5D615-5764-426F-9C21-F7F339681967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分裂回溯例（续）</a:t>
            </a:r>
          </a:p>
        </p:txBody>
      </p:sp>
      <p:pic>
        <p:nvPicPr>
          <p:cNvPr id="46083" name="Picture 4" descr="btreeins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662988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A49CFC5-5948-4586-AA37-461414A0DEE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arenR"/>
            </a:pPr>
            <a:r>
              <a:rPr lang="zh-CN" altLang="en-US"/>
              <a:t>删除叶节点中元素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zh-CN" altLang="en-US"/>
              <a:t>删除非叶节点元素，类似</a:t>
            </a:r>
            <a:r>
              <a:rPr lang="en-US" altLang="zh-CN"/>
              <a:t>AVL</a:t>
            </a:r>
            <a:r>
              <a:rPr lang="zh-CN" altLang="en-US"/>
              <a:t>树，子树叶节点元素与之交换，转换为</a:t>
            </a:r>
            <a:r>
              <a:rPr lang="en-US" altLang="zh-CN"/>
              <a:t>1)</a:t>
            </a:r>
          </a:p>
          <a:p>
            <a:pPr marL="609600" indent="-609600"/>
            <a:r>
              <a:rPr lang="zh-CN" altLang="en-US"/>
              <a:t>元素数目</a:t>
            </a:r>
            <a:r>
              <a:rPr lang="en-US" altLang="zh-CN"/>
              <a:t>&gt;d-1</a:t>
            </a:r>
            <a:r>
              <a:rPr lang="zh-CN" altLang="en-US"/>
              <a:t>，直接删除即可</a:t>
            </a:r>
          </a:p>
          <a:p>
            <a:pPr marL="609600" indent="-609600"/>
            <a:r>
              <a:rPr lang="zh-CN" altLang="en-US"/>
              <a:t>元素数目</a:t>
            </a:r>
            <a:r>
              <a:rPr lang="en-US" altLang="zh-CN">
                <a:latin typeface="宋体" charset="-122"/>
              </a:rPr>
              <a:t>=</a:t>
            </a:r>
            <a:r>
              <a:rPr lang="en-US" altLang="zh-CN"/>
              <a:t>d-1</a:t>
            </a:r>
            <a:r>
              <a:rPr lang="zh-CN" altLang="en-US"/>
              <a:t>，删除后小于限制值</a:t>
            </a:r>
          </a:p>
          <a:p>
            <a:pPr marL="990600" lvl="1" indent="-533400"/>
            <a:r>
              <a:rPr lang="zh-CN" altLang="en-US"/>
              <a:t>借用兄弟节点“多余”的元素</a:t>
            </a:r>
          </a:p>
          <a:p>
            <a:pPr marL="990600" lvl="1" indent="-533400"/>
            <a:r>
              <a:rPr lang="zh-CN" altLang="en-US"/>
              <a:t>兄弟节点也无多余元素，合并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45E374-3DB4-4908-92BF-356062CABC95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借用兄弟节点</a:t>
            </a:r>
            <a:r>
              <a:rPr lang="en-US" altLang="zh-CN"/>
              <a:t>m=7</a:t>
            </a:r>
            <a:endParaRPr lang="zh-CN" altLang="en-US"/>
          </a:p>
        </p:txBody>
      </p:sp>
      <p:pic>
        <p:nvPicPr>
          <p:cNvPr id="48131" name="Picture 4" descr="btreein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81113"/>
            <a:ext cx="8015288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5" descr="btreedel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405188"/>
            <a:ext cx="7913688" cy="185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6"/>
          <p:cNvSpPr txBox="1">
            <a:spLocks noChangeArrowheads="1"/>
          </p:cNvSpPr>
          <p:nvPr/>
        </p:nvSpPr>
        <p:spPr bwMode="ltGray">
          <a:xfrm>
            <a:off x="228600" y="3200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删除</a:t>
            </a:r>
            <a:r>
              <a:rPr lang="en-US" altLang="zh-CN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ltGray">
          <a:xfrm flipH="1">
            <a:off x="3048000" y="3124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0BE8E9-1355-4C97-8893-0A78EFD06E28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借用兄弟节点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609600" indent="-609600"/>
            <a:r>
              <a:rPr lang="zh-CN" altLang="en-US" dirty="0"/>
              <a:t>左（右）兄弟节点元素数</a:t>
            </a:r>
            <a:r>
              <a:rPr lang="en-US" altLang="zh-CN" dirty="0"/>
              <a:t>&gt;d-1</a:t>
            </a:r>
          </a:p>
          <a:p>
            <a:pPr marL="609600" indent="-609600"/>
            <a:r>
              <a:rPr lang="zh-CN" altLang="en-US" dirty="0"/>
              <a:t>将其最右（左）元素</a:t>
            </a:r>
            <a:r>
              <a:rPr lang="zh-CN" altLang="en-US" dirty="0">
                <a:sym typeface="Wingdings" pitchFamily="2" charset="2"/>
              </a:rPr>
              <a:t>提升至父节点，</a:t>
            </a:r>
            <a:br>
              <a:rPr lang="zh-CN" altLang="en-US" dirty="0">
                <a:sym typeface="Wingdings" pitchFamily="2" charset="2"/>
              </a:rPr>
            </a:br>
            <a:r>
              <a:rPr lang="zh-CN" altLang="en-US" dirty="0">
                <a:sym typeface="Wingdings" pitchFamily="2" charset="2"/>
              </a:rPr>
              <a:t>父节点相应元素下降到删除节点</a:t>
            </a:r>
            <a:br>
              <a:rPr lang="zh-CN" altLang="en-US" dirty="0">
                <a:sym typeface="Wingdings" pitchFamily="2" charset="2"/>
              </a:rPr>
            </a:br>
            <a:r>
              <a:rPr lang="zh-CN" altLang="en-US" dirty="0">
                <a:sym typeface="Wingdings" pitchFamily="2" charset="2"/>
              </a:rPr>
              <a:t>元素数目</a:t>
            </a:r>
            <a:r>
              <a:rPr lang="en-US" altLang="zh-CN" dirty="0">
                <a:sym typeface="Wingdings" pitchFamily="2" charset="2"/>
              </a:rPr>
              <a:t>&gt;=d-1</a:t>
            </a: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95BE95-9520-4D7C-A080-E9023D1E3465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506413"/>
            <a:ext cx="7780338" cy="836612"/>
          </a:xfrm>
        </p:spPr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与兄弟节点合并</a:t>
            </a:r>
            <a:r>
              <a:rPr lang="en-US" altLang="zh-CN"/>
              <a:t>m=7</a:t>
            </a:r>
            <a:endParaRPr lang="zh-CN" altLang="en-US"/>
          </a:p>
        </p:txBody>
      </p:sp>
      <p:pic>
        <p:nvPicPr>
          <p:cNvPr id="50179" name="Picture 4" descr="btreein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33513"/>
            <a:ext cx="8015288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5" descr="btreeins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425" y="3787775"/>
            <a:ext cx="80295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 Box 6"/>
          <p:cNvSpPr txBox="1">
            <a:spLocks noChangeArrowheads="1"/>
          </p:cNvSpPr>
          <p:nvPr/>
        </p:nvSpPr>
        <p:spPr bwMode="ltGray">
          <a:xfrm>
            <a:off x="1447800" y="33528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删除</a:t>
            </a:r>
            <a:r>
              <a:rPr lang="en-US" altLang="zh-CN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ltGray">
          <a:xfrm flipH="1">
            <a:off x="4267200" y="32766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35702C5-48D7-4300-B4A9-E5C8548AF10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动机：建立索引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当数据</a:t>
            </a:r>
            <a:r>
              <a:rPr lang="zh-CN" altLang="en-US">
                <a:solidFill>
                  <a:srgbClr val="0000CC"/>
                </a:solidFill>
              </a:rPr>
              <a:t>元素数目较大</a:t>
            </a:r>
            <a:r>
              <a:rPr lang="zh-CN" altLang="en-US"/>
              <a:t>时，不能一次读入内存，可以把所有</a:t>
            </a:r>
            <a:r>
              <a:rPr lang="en-US" altLang="zh-CN"/>
              <a:t>n</a:t>
            </a:r>
            <a:r>
              <a:rPr lang="zh-CN" altLang="en-US"/>
              <a:t>个元素分为</a:t>
            </a:r>
            <a:r>
              <a:rPr lang="en-US" altLang="zh-CN"/>
              <a:t>b</a:t>
            </a:r>
            <a:r>
              <a:rPr lang="zh-CN" altLang="en-US"/>
              <a:t>个子块存放</a:t>
            </a:r>
            <a:endParaRPr lang="en-US" altLang="zh-CN"/>
          </a:p>
          <a:p>
            <a:r>
              <a:rPr lang="zh-CN" altLang="en-US"/>
              <a:t>建立索引表，其中每一项是索引项，记录了各子块中最大的关键值</a:t>
            </a:r>
            <a:endParaRPr lang="en-US" altLang="zh-CN"/>
          </a:p>
          <a:p>
            <a:r>
              <a:rPr lang="zh-CN" altLang="en-US"/>
              <a:t>此时，索引项与子块一一对应，</a:t>
            </a:r>
            <a:r>
              <a:rPr lang="zh-CN" altLang="en-US">
                <a:solidFill>
                  <a:srgbClr val="FF0000"/>
                </a:solidFill>
              </a:rPr>
              <a:t>便于查找</a:t>
            </a:r>
            <a:r>
              <a:rPr lang="zh-CN" altLang="en-US"/>
              <a:t>！</a:t>
            </a:r>
            <a:endParaRPr lang="en-US" altLang="zh-CN"/>
          </a:p>
          <a:p>
            <a:r>
              <a:rPr lang="zh-CN" altLang="en-US"/>
              <a:t>当</a:t>
            </a:r>
            <a:r>
              <a:rPr lang="zh-CN" altLang="en-US">
                <a:solidFill>
                  <a:srgbClr val="0000CC"/>
                </a:solidFill>
              </a:rPr>
              <a:t>元素数目特别大</a:t>
            </a:r>
            <a:r>
              <a:rPr lang="zh-CN" altLang="en-US"/>
              <a:t>时，索引也不能一次读入内存，可以建立索引的索引（</a:t>
            </a:r>
            <a:r>
              <a:rPr lang="zh-CN" altLang="en-US">
                <a:solidFill>
                  <a:srgbClr val="FF0000"/>
                </a:solidFill>
              </a:rPr>
              <a:t>多级索引</a:t>
            </a:r>
            <a:r>
              <a:rPr lang="zh-CN" altLang="en-US"/>
              <a:t>）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A02298-08B7-4CE1-BDE0-9FF56F65C36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与兄弟节点合并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本节点元素数：</a:t>
            </a:r>
            <a:r>
              <a:rPr lang="en-US" altLang="zh-CN" dirty="0"/>
              <a:t>d-2</a:t>
            </a:r>
            <a:r>
              <a:rPr lang="zh-CN" altLang="en-US" dirty="0"/>
              <a:t>＋</a:t>
            </a:r>
            <a:br>
              <a:rPr lang="zh-CN" altLang="en-US" dirty="0"/>
            </a:br>
            <a:r>
              <a:rPr lang="zh-CN" altLang="en-US" dirty="0"/>
              <a:t>兄弟节点元素数：</a:t>
            </a:r>
            <a:r>
              <a:rPr lang="en-US" altLang="zh-CN" dirty="0"/>
              <a:t>d-1</a:t>
            </a:r>
            <a:r>
              <a:rPr lang="zh-CN" altLang="en-US" dirty="0"/>
              <a:t>＋</a:t>
            </a:r>
            <a:br>
              <a:rPr lang="zh-CN" altLang="en-US" dirty="0"/>
            </a:br>
            <a:r>
              <a:rPr lang="zh-CN" altLang="en-US" dirty="0"/>
              <a:t>父节点中介于两者之间的元素：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 = 2d – 2</a:t>
            </a:r>
            <a:r>
              <a:rPr lang="en-US" altLang="zh-CN" dirty="0">
                <a:latin typeface="宋体" charset="-122"/>
              </a:rPr>
              <a:t>≤</a:t>
            </a:r>
            <a:r>
              <a:rPr lang="en-US" altLang="zh-CN" dirty="0"/>
              <a:t>m – 1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E736A1E-7813-4D40-BCA0-893FAC255D2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合并的回溯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合并：父节点元素数减少，可能</a:t>
            </a:r>
            <a:r>
              <a:rPr lang="en-US" altLang="zh-CN"/>
              <a:t>&lt;d-1</a:t>
            </a:r>
          </a:p>
          <a:p>
            <a:r>
              <a:rPr lang="zh-CN" altLang="en-US"/>
              <a:t>继续前面所述的处理方法</a:t>
            </a:r>
          </a:p>
          <a:p>
            <a:r>
              <a:rPr lang="zh-CN" altLang="en-US"/>
              <a:t>可能需合并</a:t>
            </a:r>
            <a:r>
              <a:rPr lang="en-US" altLang="zh-CN"/>
              <a:t>——</a:t>
            </a:r>
            <a:r>
              <a:rPr lang="zh-CN" altLang="en-US"/>
              <a:t>涉及祖父节点</a:t>
            </a:r>
            <a:r>
              <a:rPr lang="en-US" altLang="zh-CN"/>
              <a:t>...</a:t>
            </a:r>
          </a:p>
          <a:p>
            <a:r>
              <a:rPr lang="zh-CN" altLang="en-US"/>
              <a:t>最坏情况回溯到根节点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C630108-7EB7-4275-B1A4-EC4AC1EA496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合并的回溯</a:t>
            </a:r>
            <a:r>
              <a:rPr lang="en-US" altLang="zh-CN"/>
              <a:t>m=3</a:t>
            </a:r>
            <a:endParaRPr lang="zh-CN" altLang="en-US"/>
          </a:p>
        </p:txBody>
      </p:sp>
      <p:pic>
        <p:nvPicPr>
          <p:cNvPr id="53251" name="Picture 4" descr="2-3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83566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Text Box 5"/>
          <p:cNvSpPr txBox="1">
            <a:spLocks noChangeArrowheads="1"/>
          </p:cNvSpPr>
          <p:nvPr/>
        </p:nvSpPr>
        <p:spPr bwMode="ltGray">
          <a:xfrm>
            <a:off x="2133600" y="41910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删除</a:t>
            </a:r>
            <a:r>
              <a:rPr lang="en-US" altLang="zh-CN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53253" name="Line 6"/>
          <p:cNvSpPr>
            <a:spLocks noChangeShapeType="1"/>
          </p:cNvSpPr>
          <p:nvPr/>
        </p:nvSpPr>
        <p:spPr bwMode="ltGray">
          <a:xfrm flipH="1">
            <a:off x="4953000" y="4114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FE2E88-2039-4C4A-A46B-B5C6D53A0227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pic>
        <p:nvPicPr>
          <p:cNvPr id="54275" name="Picture 4" descr="btreedel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71588"/>
            <a:ext cx="7856538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ext Box 6"/>
          <p:cNvSpPr txBox="1">
            <a:spLocks noChangeArrowheads="1"/>
          </p:cNvSpPr>
          <p:nvPr/>
        </p:nvSpPr>
        <p:spPr bwMode="ltGray">
          <a:xfrm>
            <a:off x="1371600" y="3810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父节点采取“借用法”</a:t>
            </a:r>
          </a:p>
        </p:txBody>
      </p:sp>
      <p:sp>
        <p:nvSpPr>
          <p:cNvPr id="54277" name="Line 7"/>
          <p:cNvSpPr>
            <a:spLocks noChangeShapeType="1"/>
          </p:cNvSpPr>
          <p:nvPr/>
        </p:nvSpPr>
        <p:spPr bwMode="ltGray">
          <a:xfrm flipH="1">
            <a:off x="4572000" y="3733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F860E5-816B-4CC7-8950-3F80EE91123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pic>
        <p:nvPicPr>
          <p:cNvPr id="55299" name="Picture 4" descr="btreedel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7550"/>
            <a:ext cx="822325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B8E5B4-9046-4CC9-AE81-0A1EFD0776B4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pic>
        <p:nvPicPr>
          <p:cNvPr id="56323" name="Picture 7" descr="btreeins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5" y="1289050"/>
            <a:ext cx="8093075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Text Box 5"/>
          <p:cNvSpPr txBox="1">
            <a:spLocks noChangeArrowheads="1"/>
          </p:cNvSpPr>
          <p:nvPr/>
        </p:nvSpPr>
        <p:spPr bwMode="ltGray">
          <a:xfrm>
            <a:off x="1295400" y="4572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删除</a:t>
            </a:r>
            <a:r>
              <a:rPr lang="en-US" altLang="zh-CN">
                <a:solidFill>
                  <a:schemeClr val="hlink"/>
                </a:solidFill>
              </a:rPr>
              <a:t>44</a:t>
            </a:r>
          </a:p>
        </p:txBody>
      </p:sp>
      <p:sp>
        <p:nvSpPr>
          <p:cNvPr id="56325" name="Line 6"/>
          <p:cNvSpPr>
            <a:spLocks noChangeShapeType="1"/>
          </p:cNvSpPr>
          <p:nvPr/>
        </p:nvSpPr>
        <p:spPr bwMode="ltGray">
          <a:xfrm flipH="1">
            <a:off x="4495800" y="44958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4C649C2-F37B-4AEF-96D7-9865B6C4B99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pic>
        <p:nvPicPr>
          <p:cNvPr id="57347" name="Picture 4" descr="btreedel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802563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Text Box 7"/>
          <p:cNvSpPr txBox="1">
            <a:spLocks noChangeArrowheads="1"/>
          </p:cNvSpPr>
          <p:nvPr/>
        </p:nvSpPr>
        <p:spPr bwMode="ltGray">
          <a:xfrm>
            <a:off x="1219200" y="4724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>
                <a:solidFill>
                  <a:schemeClr val="hlink"/>
                </a:solidFill>
              </a:rPr>
              <a:t>20</a:t>
            </a:r>
            <a:r>
              <a:rPr lang="zh-CN" altLang="en-US">
                <a:solidFill>
                  <a:schemeClr val="hlink"/>
                </a:solidFill>
              </a:rPr>
              <a:t>、</a:t>
            </a:r>
            <a:r>
              <a:rPr lang="en-US" altLang="zh-CN">
                <a:solidFill>
                  <a:schemeClr val="hlink"/>
                </a:solidFill>
              </a:rPr>
              <a:t>30</a:t>
            </a:r>
            <a:r>
              <a:rPr lang="zh-CN" altLang="en-US">
                <a:solidFill>
                  <a:schemeClr val="hlink"/>
                </a:solidFill>
              </a:rPr>
              <a:t>合并</a:t>
            </a:r>
          </a:p>
        </p:txBody>
      </p:sp>
      <p:sp>
        <p:nvSpPr>
          <p:cNvPr id="57349" name="Line 8"/>
          <p:cNvSpPr>
            <a:spLocks noChangeShapeType="1"/>
          </p:cNvSpPr>
          <p:nvPr/>
        </p:nvSpPr>
        <p:spPr bwMode="ltGray">
          <a:xfrm flipH="1">
            <a:off x="4419600" y="4648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B94634-13AF-41C8-B83F-5FBC040A4FCA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pic>
        <p:nvPicPr>
          <p:cNvPr id="58371" name="Picture 7" descr="btreedel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1323975"/>
            <a:ext cx="81153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Text Box 5"/>
          <p:cNvSpPr txBox="1">
            <a:spLocks noChangeArrowheads="1"/>
          </p:cNvSpPr>
          <p:nvPr/>
        </p:nvSpPr>
        <p:spPr bwMode="ltGray">
          <a:xfrm>
            <a:off x="914400" y="4724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继续合并，根节点变空</a:t>
            </a:r>
          </a:p>
        </p:txBody>
      </p:sp>
      <p:sp>
        <p:nvSpPr>
          <p:cNvPr id="58373" name="Line 6"/>
          <p:cNvSpPr>
            <a:spLocks noChangeShapeType="1"/>
          </p:cNvSpPr>
          <p:nvPr/>
        </p:nvSpPr>
        <p:spPr bwMode="ltGray">
          <a:xfrm flipH="1">
            <a:off x="4572000" y="4648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6EE0A3-445B-498C-96FC-E12167157E7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btreedel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6989763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7850D2-C93A-4595-BBB7-CD2C3EFB94F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  <a:r>
              <a:rPr lang="en-US" altLang="zh-CN"/>
              <a:t>——</a:t>
            </a:r>
            <a:r>
              <a:rPr lang="zh-CN" altLang="en-US"/>
              <a:t>例</a:t>
            </a:r>
          </a:p>
        </p:txBody>
      </p:sp>
      <p:sp>
        <p:nvSpPr>
          <p:cNvPr id="60419" name="Text Box 7"/>
          <p:cNvSpPr txBox="1">
            <a:spLocks noChangeArrowheads="1"/>
          </p:cNvSpPr>
          <p:nvPr/>
        </p:nvSpPr>
        <p:spPr bwMode="ltGray">
          <a:xfrm>
            <a:off x="3200400" y="1295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丢弃根节点，最终结果</a:t>
            </a:r>
          </a:p>
        </p:txBody>
      </p:sp>
      <p:pic>
        <p:nvPicPr>
          <p:cNvPr id="60420" name="Picture 9" descr="btreedel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7075488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389DCD9-B242-46F8-BA3A-DC530760FAAA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索引示例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E39247-45A5-49E4-B0E8-5BAA84524F04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8676" name="Picture 2" descr="http://pic6.nipic.com/20100329/4351132_104048009087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1388" y="558800"/>
            <a:ext cx="3767137" cy="602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6" descr="http://pic1a.nipic.com/2008-12-11/2008121110367833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3638" y="1455738"/>
            <a:ext cx="28702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H1</a:t>
            </a:r>
            <a:r>
              <a:rPr lang="zh-CN" altLang="en-US"/>
              <a:t>小结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</a:t>
            </a:r>
            <a:r>
              <a:rPr lang="zh-CN" altLang="en-US"/>
              <a:t>阶</a:t>
            </a:r>
            <a:r>
              <a:rPr lang="en-US" altLang="zh-CN"/>
              <a:t>B</a:t>
            </a:r>
            <a:r>
              <a:rPr lang="zh-CN" altLang="en-US"/>
              <a:t>树的插入</a:t>
            </a:r>
            <a:endParaRPr lang="en-US" altLang="zh-CN"/>
          </a:p>
          <a:p>
            <a:pPr lvl="1"/>
            <a:r>
              <a:rPr lang="zh-CN" altLang="en-US"/>
              <a:t>需考虑违背</a:t>
            </a:r>
            <a:r>
              <a:rPr lang="en-US" altLang="zh-CN"/>
              <a:t>n</a:t>
            </a:r>
            <a:r>
              <a:rPr lang="zh-CN" altLang="en-US"/>
              <a:t>阶上限的情况</a:t>
            </a:r>
            <a:endParaRPr lang="en-US" altLang="zh-CN"/>
          </a:p>
          <a:p>
            <a:pPr lvl="1"/>
            <a:r>
              <a:rPr lang="zh-CN" altLang="en-US"/>
              <a:t>处理方法：</a:t>
            </a:r>
            <a:r>
              <a:rPr lang="zh-CN" altLang="en-US">
                <a:solidFill>
                  <a:srgbClr val="0000CC"/>
                </a:solidFill>
              </a:rPr>
              <a:t>分裂</a:t>
            </a:r>
            <a:endParaRPr lang="en-US" altLang="zh-CN">
              <a:solidFill>
                <a:srgbClr val="0000CC"/>
              </a:solidFill>
            </a:endParaRPr>
          </a:p>
          <a:p>
            <a:r>
              <a:rPr lang="en-US" altLang="zh-CN"/>
              <a:t>n</a:t>
            </a:r>
            <a:r>
              <a:rPr lang="zh-CN" altLang="en-US"/>
              <a:t>阶</a:t>
            </a:r>
            <a:r>
              <a:rPr lang="en-US" altLang="zh-CN"/>
              <a:t>B</a:t>
            </a:r>
            <a:r>
              <a:rPr lang="zh-CN" altLang="en-US"/>
              <a:t>树的删除</a:t>
            </a:r>
            <a:endParaRPr lang="en-US" altLang="zh-CN"/>
          </a:p>
          <a:p>
            <a:pPr lvl="1"/>
            <a:r>
              <a:rPr lang="zh-CN" altLang="en-US"/>
              <a:t>需考虑违背</a:t>
            </a:r>
            <a:r>
              <a:rPr lang="en-US" altLang="zh-CN"/>
              <a:t>n</a:t>
            </a:r>
            <a:r>
              <a:rPr lang="zh-CN" altLang="en-US"/>
              <a:t>阶下限的情况</a:t>
            </a:r>
            <a:endParaRPr lang="en-US" altLang="zh-CN"/>
          </a:p>
          <a:p>
            <a:pPr lvl="1"/>
            <a:r>
              <a:rPr lang="zh-CN" altLang="en-US"/>
              <a:t>处理方法：</a:t>
            </a:r>
            <a:r>
              <a:rPr lang="zh-CN" altLang="en-US">
                <a:solidFill>
                  <a:srgbClr val="0000CC"/>
                </a:solidFill>
              </a:rPr>
              <a:t>能借就借，不能借合并</a:t>
            </a: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21D9A6-2D4D-422B-A46F-BC0A4F3DF29E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baseline="30000"/>
              <a:t>+</a:t>
            </a:r>
            <a:r>
              <a:rPr lang="zh-CN" altLang="en-US"/>
              <a:t>树定义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树与</a:t>
            </a:r>
            <a:r>
              <a:rPr lang="en-US" altLang="zh-CN"/>
              <a:t>B</a:t>
            </a:r>
            <a:r>
              <a:rPr lang="zh-CN" altLang="en-US"/>
              <a:t>树的区别</a:t>
            </a:r>
            <a:endParaRPr lang="en-US" altLang="zh-CN"/>
          </a:p>
          <a:p>
            <a:pPr lvl="1"/>
            <a:r>
              <a:rPr lang="zh-CN" altLang="en-US"/>
              <a:t>所有关键字都放在叶节点中，上层的非叶结点的关键字是其子树中最大关键字的复写</a:t>
            </a:r>
            <a:endParaRPr lang="en-US" altLang="zh-CN"/>
          </a:p>
          <a:p>
            <a:pPr lvl="1"/>
            <a:r>
              <a:rPr lang="zh-CN" altLang="en-US"/>
              <a:t>叶节点包含了全部关键字，且叶节点本身按关键字值从小到大链接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B70EF7-66DD-489C-8EC4-2EEB2F09A5A5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树示例</a:t>
            </a: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1B725E-1C46-4637-8923-2E1BC161CA4E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5" name="圆角矩形 4"/>
          <p:cNvSpPr/>
          <p:nvPr/>
        </p:nvSpPr>
        <p:spPr bwMode="auto">
          <a:xfrm>
            <a:off x="3316288" y="1455738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67  84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701800" y="25320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15  34  47  67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007100" y="25320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78  84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46088" y="3967163"/>
            <a:ext cx="89693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10  15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522413" y="3967163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18  22  27  34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316288" y="3967163"/>
            <a:ext cx="10763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40 44 47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572000" y="3967163"/>
            <a:ext cx="89693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54  67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007100" y="3967163"/>
            <a:ext cx="10763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72 74  78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262813" y="3967163"/>
            <a:ext cx="89693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81  84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3501" name="直接连接符 16"/>
          <p:cNvCxnSpPr>
            <a:cxnSpLocks noChangeShapeType="1"/>
          </p:cNvCxnSpPr>
          <p:nvPr/>
        </p:nvCxnSpPr>
        <p:spPr bwMode="auto">
          <a:xfrm rot="5400000">
            <a:off x="804862" y="3070226"/>
            <a:ext cx="1076325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2" name="直接连接符 19"/>
          <p:cNvCxnSpPr>
            <a:cxnSpLocks noChangeShapeType="1"/>
          </p:cNvCxnSpPr>
          <p:nvPr/>
        </p:nvCxnSpPr>
        <p:spPr bwMode="auto">
          <a:xfrm rot="16200000" flipH="1">
            <a:off x="1791494" y="3159919"/>
            <a:ext cx="1076325" cy="538163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3" name="直接连接符 22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2732881" y="2666207"/>
            <a:ext cx="1076325" cy="152558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4" name="直接连接符 25"/>
          <p:cNvCxnSpPr>
            <a:cxnSpLocks noChangeShapeType="1"/>
            <a:endCxn id="11" idx="0"/>
          </p:cNvCxnSpPr>
          <p:nvPr/>
        </p:nvCxnSpPr>
        <p:spPr bwMode="auto">
          <a:xfrm>
            <a:off x="2778125" y="2890838"/>
            <a:ext cx="2243138" cy="107632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5" name="直接连接符 28"/>
          <p:cNvCxnSpPr>
            <a:cxnSpLocks noChangeShapeType="1"/>
          </p:cNvCxnSpPr>
          <p:nvPr/>
        </p:nvCxnSpPr>
        <p:spPr bwMode="auto">
          <a:xfrm rot="16200000" flipH="1">
            <a:off x="5917406" y="3159920"/>
            <a:ext cx="1076325" cy="5381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6" name="直接连接符 31"/>
          <p:cNvCxnSpPr>
            <a:cxnSpLocks noChangeShapeType="1"/>
            <a:endCxn id="13" idx="0"/>
          </p:cNvCxnSpPr>
          <p:nvPr/>
        </p:nvCxnSpPr>
        <p:spPr bwMode="auto">
          <a:xfrm>
            <a:off x="6545263" y="2890838"/>
            <a:ext cx="1166812" cy="107632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7" name="直接连接符 34"/>
          <p:cNvCxnSpPr>
            <a:cxnSpLocks noChangeShapeType="1"/>
          </p:cNvCxnSpPr>
          <p:nvPr/>
        </p:nvCxnSpPr>
        <p:spPr bwMode="auto">
          <a:xfrm>
            <a:off x="3854450" y="1814513"/>
            <a:ext cx="2511425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8" name="直接连接符 37"/>
          <p:cNvCxnSpPr>
            <a:cxnSpLocks noChangeShapeType="1"/>
          </p:cNvCxnSpPr>
          <p:nvPr/>
        </p:nvCxnSpPr>
        <p:spPr bwMode="auto">
          <a:xfrm rot="5400000">
            <a:off x="2867819" y="1904207"/>
            <a:ext cx="717550" cy="5381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3509" name="直接箭头连接符 41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343025" y="414655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3510" name="直接箭头连接符 43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3136900" y="414655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3511" name="直接箭头连接符 44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4392613" y="4146550"/>
            <a:ext cx="17938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3512" name="直接箭头连接符 47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5468938" y="4146550"/>
            <a:ext cx="538162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3513" name="直接箭头连接符 50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7083425" y="414655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3514" name="直接箭头连接符 53"/>
          <p:cNvCxnSpPr>
            <a:cxnSpLocks noChangeShapeType="1"/>
          </p:cNvCxnSpPr>
          <p:nvPr/>
        </p:nvCxnSpPr>
        <p:spPr bwMode="auto">
          <a:xfrm>
            <a:off x="266700" y="414655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baseline="30000"/>
              <a:t>+</a:t>
            </a:r>
            <a:r>
              <a:rPr lang="zh-CN" altLang="en-US"/>
              <a:t>树插入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通过查找，在叶节点的适当位置插入元素</a:t>
            </a:r>
            <a:endParaRPr lang="en-US" altLang="zh-CN"/>
          </a:p>
          <a:p>
            <a:r>
              <a:rPr lang="zh-CN" altLang="en-US"/>
              <a:t>如果插入后合法，结束</a:t>
            </a:r>
            <a:endParaRPr lang="en-US" altLang="zh-CN"/>
          </a:p>
          <a:p>
            <a:r>
              <a:rPr lang="zh-CN" altLang="en-US"/>
              <a:t>如果插入后非法，将该叶节点均匀分裂，更新其父节点</a:t>
            </a:r>
            <a:endParaRPr lang="en-US" altLang="zh-CN"/>
          </a:p>
          <a:p>
            <a:r>
              <a:rPr lang="zh-CN" altLang="en-US"/>
              <a:t>递归检查其父节点在更新后是否合法，直至结束。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11017A-AB3A-412A-BA57-E052A84830CA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树插入示例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要求：连续插入十三个数，形成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en-US" altLang="zh-CN"/>
              <a:t>24,72,1,39,53,63,90,88,15,10,44,68,18</a:t>
            </a:r>
            <a:endParaRPr lang="zh-CN" altLang="en-US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4E9A4E-9FA4-46A1-8024-6A11C306BA46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" name="圆角矩形 4"/>
          <p:cNvSpPr/>
          <p:nvPr/>
        </p:nvSpPr>
        <p:spPr bwMode="auto">
          <a:xfrm>
            <a:off x="2778125" y="39671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1  24  39  72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542" name="直接箭头连接符 5"/>
          <p:cNvCxnSpPr>
            <a:cxnSpLocks noChangeShapeType="1"/>
          </p:cNvCxnSpPr>
          <p:nvPr/>
        </p:nvCxnSpPr>
        <p:spPr bwMode="auto">
          <a:xfrm>
            <a:off x="2598738" y="4146550"/>
            <a:ext cx="17938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65543" name="TextBox 6"/>
          <p:cNvSpPr txBox="1">
            <a:spLocks noChangeArrowheads="1"/>
          </p:cNvSpPr>
          <p:nvPr/>
        </p:nvSpPr>
        <p:spPr bwMode="auto">
          <a:xfrm>
            <a:off x="1522413" y="3070225"/>
            <a:ext cx="3408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步：插入</a:t>
            </a:r>
            <a:r>
              <a:rPr lang="en-US" altLang="zh-CN" b="1">
                <a:solidFill>
                  <a:srgbClr val="FF0000"/>
                </a:solidFill>
              </a:rPr>
              <a:t>24,72,1,39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树插入示例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要求：连续插入十三个数，形成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en-US" altLang="zh-CN"/>
              <a:t>24,72,1,39,53,63,90,88,15,10,44,68,18</a:t>
            </a:r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9F3FF9A-C626-424A-B629-EA9991C251BD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5" name="圆角矩形 4"/>
          <p:cNvSpPr/>
          <p:nvPr/>
        </p:nvSpPr>
        <p:spPr bwMode="auto">
          <a:xfrm>
            <a:off x="984250" y="39671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1  24  39  72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566" name="直接箭头连接符 5"/>
          <p:cNvCxnSpPr>
            <a:cxnSpLocks noChangeShapeType="1"/>
          </p:cNvCxnSpPr>
          <p:nvPr/>
        </p:nvCxnSpPr>
        <p:spPr bwMode="auto">
          <a:xfrm>
            <a:off x="804863" y="4146550"/>
            <a:ext cx="17938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66567" name="TextBox 6"/>
          <p:cNvSpPr txBox="1">
            <a:spLocks noChangeArrowheads="1"/>
          </p:cNvSpPr>
          <p:nvPr/>
        </p:nvSpPr>
        <p:spPr bwMode="auto">
          <a:xfrm>
            <a:off x="3495675" y="2890838"/>
            <a:ext cx="3408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步：插入</a:t>
            </a:r>
            <a:r>
              <a:rPr lang="en-US" altLang="zh-CN" b="1">
                <a:solidFill>
                  <a:srgbClr val="FF0000"/>
                </a:solidFill>
              </a:rPr>
              <a:t>53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033838" y="4864100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569" name="直接箭头连接符 8"/>
          <p:cNvCxnSpPr>
            <a:cxnSpLocks noChangeShapeType="1"/>
          </p:cNvCxnSpPr>
          <p:nvPr/>
        </p:nvCxnSpPr>
        <p:spPr bwMode="auto">
          <a:xfrm>
            <a:off x="3854450" y="5043488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0" name="圆角矩形 9"/>
          <p:cNvSpPr/>
          <p:nvPr/>
        </p:nvSpPr>
        <p:spPr bwMode="auto">
          <a:xfrm>
            <a:off x="6545263" y="4864100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571" name="直接箭头连接符 10"/>
          <p:cNvCxnSpPr>
            <a:cxnSpLocks noChangeShapeType="1"/>
            <a:stCxn id="8" idx="3"/>
          </p:cNvCxnSpPr>
          <p:nvPr/>
        </p:nvCxnSpPr>
        <p:spPr bwMode="auto">
          <a:xfrm>
            <a:off x="5648325" y="5043488"/>
            <a:ext cx="89693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3" name="圆角矩形 12"/>
          <p:cNvSpPr/>
          <p:nvPr/>
        </p:nvSpPr>
        <p:spPr bwMode="auto">
          <a:xfrm>
            <a:off x="5289550" y="3608388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39  72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6573" name="直接连接符 15"/>
          <p:cNvCxnSpPr>
            <a:cxnSpLocks noChangeShapeType="1"/>
          </p:cNvCxnSpPr>
          <p:nvPr/>
        </p:nvCxnSpPr>
        <p:spPr bwMode="auto">
          <a:xfrm rot="5400000">
            <a:off x="4661694" y="4056857"/>
            <a:ext cx="896937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6574" name="直接连接符 16"/>
          <p:cNvCxnSpPr>
            <a:cxnSpLocks noChangeShapeType="1"/>
          </p:cNvCxnSpPr>
          <p:nvPr/>
        </p:nvCxnSpPr>
        <p:spPr bwMode="auto">
          <a:xfrm>
            <a:off x="5827713" y="3967163"/>
            <a:ext cx="1076325" cy="89693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树插入示例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要求：连续插入十三个数，形成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en-US" altLang="zh-CN"/>
              <a:t>24,72,1,39,53,63,90,88,15,10,44,68,18</a:t>
            </a:r>
            <a:endParaRPr lang="zh-CN" altLang="en-US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416A547-DCCA-4592-99FC-38F6B27465E7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7589" name="TextBox 6"/>
          <p:cNvSpPr txBox="1">
            <a:spLocks noChangeArrowheads="1"/>
          </p:cNvSpPr>
          <p:nvPr/>
        </p:nvSpPr>
        <p:spPr bwMode="auto">
          <a:xfrm>
            <a:off x="3495675" y="2890838"/>
            <a:ext cx="3408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步：插入</a:t>
            </a:r>
            <a:r>
              <a:rPr lang="en-US" altLang="zh-CN" b="1">
                <a:solidFill>
                  <a:srgbClr val="FF0000"/>
                </a:solidFill>
              </a:rPr>
              <a:t>63,90,88,15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66700" y="39671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591" name="直接箭头连接符 8"/>
          <p:cNvCxnSpPr>
            <a:cxnSpLocks noChangeShapeType="1"/>
          </p:cNvCxnSpPr>
          <p:nvPr/>
        </p:nvCxnSpPr>
        <p:spPr bwMode="auto">
          <a:xfrm>
            <a:off x="87313" y="4146550"/>
            <a:ext cx="17938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0" name="圆角矩形 9"/>
          <p:cNvSpPr/>
          <p:nvPr/>
        </p:nvSpPr>
        <p:spPr bwMode="auto">
          <a:xfrm>
            <a:off x="2778125" y="39671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593" name="直接箭头连接符 10"/>
          <p:cNvCxnSpPr>
            <a:cxnSpLocks noChangeShapeType="1"/>
            <a:stCxn id="8" idx="3"/>
          </p:cNvCxnSpPr>
          <p:nvPr/>
        </p:nvCxnSpPr>
        <p:spPr bwMode="auto">
          <a:xfrm>
            <a:off x="1881188" y="4146550"/>
            <a:ext cx="89693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3" name="圆角矩形 12"/>
          <p:cNvSpPr/>
          <p:nvPr/>
        </p:nvSpPr>
        <p:spPr bwMode="auto">
          <a:xfrm>
            <a:off x="1522413" y="2711450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39  72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595" name="直接连接符 15"/>
          <p:cNvCxnSpPr>
            <a:cxnSpLocks noChangeShapeType="1"/>
          </p:cNvCxnSpPr>
          <p:nvPr/>
        </p:nvCxnSpPr>
        <p:spPr bwMode="auto">
          <a:xfrm rot="5400000">
            <a:off x="894556" y="3159919"/>
            <a:ext cx="896938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7596" name="直接连接符 16"/>
          <p:cNvCxnSpPr>
            <a:cxnSpLocks noChangeShapeType="1"/>
          </p:cNvCxnSpPr>
          <p:nvPr/>
        </p:nvCxnSpPr>
        <p:spPr bwMode="auto">
          <a:xfrm>
            <a:off x="2060575" y="3070225"/>
            <a:ext cx="1076325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5" name="圆角矩形 14"/>
          <p:cNvSpPr/>
          <p:nvPr/>
        </p:nvSpPr>
        <p:spPr bwMode="auto">
          <a:xfrm>
            <a:off x="4033838" y="4864100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1  15  24  39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598" name="直接箭头连接符 17"/>
          <p:cNvCxnSpPr>
            <a:cxnSpLocks noChangeShapeType="1"/>
          </p:cNvCxnSpPr>
          <p:nvPr/>
        </p:nvCxnSpPr>
        <p:spPr bwMode="auto">
          <a:xfrm>
            <a:off x="3854450" y="5043488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9" name="圆角矩形 18"/>
          <p:cNvSpPr/>
          <p:nvPr/>
        </p:nvSpPr>
        <p:spPr bwMode="auto">
          <a:xfrm>
            <a:off x="5827713" y="4864100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53  63  72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600" name="直接箭头连接符 19"/>
          <p:cNvCxnSpPr>
            <a:cxnSpLocks noChangeShapeType="1"/>
            <a:stCxn id="15" idx="3"/>
            <a:endCxn id="19" idx="1"/>
          </p:cNvCxnSpPr>
          <p:nvPr/>
        </p:nvCxnSpPr>
        <p:spPr bwMode="auto">
          <a:xfrm>
            <a:off x="5648325" y="5043488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21" name="圆角矩形 20"/>
          <p:cNvSpPr/>
          <p:nvPr/>
        </p:nvSpPr>
        <p:spPr bwMode="auto">
          <a:xfrm>
            <a:off x="5289550" y="3608388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39  72  90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602" name="直接连接符 21"/>
          <p:cNvCxnSpPr>
            <a:cxnSpLocks noChangeShapeType="1"/>
          </p:cNvCxnSpPr>
          <p:nvPr/>
        </p:nvCxnSpPr>
        <p:spPr bwMode="auto">
          <a:xfrm rot="5400000">
            <a:off x="4841082" y="4236244"/>
            <a:ext cx="896937" cy="35877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7603" name="直接连接符 22"/>
          <p:cNvCxnSpPr>
            <a:cxnSpLocks noChangeShapeType="1"/>
          </p:cNvCxnSpPr>
          <p:nvPr/>
        </p:nvCxnSpPr>
        <p:spPr bwMode="auto">
          <a:xfrm rot="16200000" flipH="1">
            <a:off x="5738019" y="4056857"/>
            <a:ext cx="896937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0" name="圆角矩形 29"/>
          <p:cNvSpPr/>
          <p:nvPr/>
        </p:nvSpPr>
        <p:spPr bwMode="auto">
          <a:xfrm>
            <a:off x="7262813" y="4864100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88  90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7605" name="直接连接符 30"/>
          <p:cNvCxnSpPr>
            <a:cxnSpLocks noChangeShapeType="1"/>
            <a:stCxn id="21" idx="2"/>
          </p:cNvCxnSpPr>
          <p:nvPr/>
        </p:nvCxnSpPr>
        <p:spPr bwMode="auto">
          <a:xfrm rot="16200000" flipH="1">
            <a:off x="6411119" y="3653632"/>
            <a:ext cx="896937" cy="1524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7606" name="直接箭头连接符 33"/>
          <p:cNvCxnSpPr>
            <a:cxnSpLocks noChangeShapeType="1"/>
          </p:cNvCxnSpPr>
          <p:nvPr/>
        </p:nvCxnSpPr>
        <p:spPr bwMode="auto">
          <a:xfrm>
            <a:off x="7083425" y="5043488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树插入示例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要求：连续插入十三个数，形成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en-US" altLang="zh-CN"/>
              <a:t>24,72,1,39,53,63,90,88,15,10,44,68,18</a:t>
            </a:r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7C335A-A34C-4383-A6AE-A1E391D15062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68613" name="TextBox 6"/>
          <p:cNvSpPr txBox="1">
            <a:spLocks noChangeArrowheads="1"/>
          </p:cNvSpPr>
          <p:nvPr/>
        </p:nvSpPr>
        <p:spPr bwMode="auto">
          <a:xfrm>
            <a:off x="3495675" y="2890838"/>
            <a:ext cx="3408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 b="1">
                <a:solidFill>
                  <a:srgbClr val="FF0000"/>
                </a:solidFill>
              </a:rPr>
              <a:t>步：插入</a:t>
            </a:r>
            <a:r>
              <a:rPr lang="en-US" altLang="zh-CN" b="1">
                <a:solidFill>
                  <a:srgbClr val="FF0000"/>
                </a:solidFill>
              </a:rPr>
              <a:t>10,44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79388" y="3787775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1  15  24  39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15" name="直接箭头连接符 17"/>
          <p:cNvCxnSpPr>
            <a:cxnSpLocks noChangeShapeType="1"/>
          </p:cNvCxnSpPr>
          <p:nvPr/>
        </p:nvCxnSpPr>
        <p:spPr bwMode="auto">
          <a:xfrm>
            <a:off x="0" y="3967163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9" name="圆角矩形 18"/>
          <p:cNvSpPr/>
          <p:nvPr/>
        </p:nvSpPr>
        <p:spPr bwMode="auto">
          <a:xfrm>
            <a:off x="1973263" y="3787775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53  63  72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17" name="直接箭头连接符 19"/>
          <p:cNvCxnSpPr>
            <a:cxnSpLocks noChangeShapeType="1"/>
            <a:stCxn id="15" idx="3"/>
            <a:endCxn id="19" idx="1"/>
          </p:cNvCxnSpPr>
          <p:nvPr/>
        </p:nvCxnSpPr>
        <p:spPr bwMode="auto">
          <a:xfrm>
            <a:off x="1793875" y="3967163"/>
            <a:ext cx="179388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21" name="圆角矩形 20"/>
          <p:cNvSpPr/>
          <p:nvPr/>
        </p:nvSpPr>
        <p:spPr bwMode="auto">
          <a:xfrm>
            <a:off x="1435100" y="25320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39  72  90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19" name="直接连接符 21"/>
          <p:cNvCxnSpPr>
            <a:cxnSpLocks noChangeShapeType="1"/>
          </p:cNvCxnSpPr>
          <p:nvPr/>
        </p:nvCxnSpPr>
        <p:spPr bwMode="auto">
          <a:xfrm rot="5400000">
            <a:off x="986632" y="3159919"/>
            <a:ext cx="896937" cy="35877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8620" name="直接连接符 22"/>
          <p:cNvCxnSpPr>
            <a:cxnSpLocks noChangeShapeType="1"/>
          </p:cNvCxnSpPr>
          <p:nvPr/>
        </p:nvCxnSpPr>
        <p:spPr bwMode="auto">
          <a:xfrm rot="16200000" flipH="1">
            <a:off x="1883569" y="2980532"/>
            <a:ext cx="896937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0" name="圆角矩形 29"/>
          <p:cNvSpPr/>
          <p:nvPr/>
        </p:nvSpPr>
        <p:spPr bwMode="auto">
          <a:xfrm>
            <a:off x="3408363" y="3787775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88  90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22" name="直接连接符 30"/>
          <p:cNvCxnSpPr>
            <a:cxnSpLocks noChangeShapeType="1"/>
            <a:stCxn id="21" idx="2"/>
          </p:cNvCxnSpPr>
          <p:nvPr/>
        </p:nvCxnSpPr>
        <p:spPr bwMode="auto">
          <a:xfrm rot="16200000" flipH="1">
            <a:off x="2556669" y="2577307"/>
            <a:ext cx="896937" cy="1524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8623" name="直接箭头连接符 23"/>
          <p:cNvCxnSpPr>
            <a:cxnSpLocks noChangeShapeType="1"/>
            <a:stCxn id="19" idx="3"/>
            <a:endCxn id="30" idx="1"/>
          </p:cNvCxnSpPr>
          <p:nvPr/>
        </p:nvCxnSpPr>
        <p:spPr bwMode="auto">
          <a:xfrm>
            <a:off x="3228975" y="3967163"/>
            <a:ext cx="179388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27" name="圆角矩形 26"/>
          <p:cNvSpPr/>
          <p:nvPr/>
        </p:nvSpPr>
        <p:spPr bwMode="auto">
          <a:xfrm>
            <a:off x="5110163" y="5761038"/>
            <a:ext cx="89693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25" name="直接箭头连接符 27"/>
          <p:cNvCxnSpPr>
            <a:cxnSpLocks noChangeShapeType="1"/>
          </p:cNvCxnSpPr>
          <p:nvPr/>
        </p:nvCxnSpPr>
        <p:spPr bwMode="auto">
          <a:xfrm>
            <a:off x="4930775" y="5940425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29" name="圆角矩形 28"/>
          <p:cNvSpPr/>
          <p:nvPr/>
        </p:nvSpPr>
        <p:spPr bwMode="auto">
          <a:xfrm>
            <a:off x="6186488" y="5761038"/>
            <a:ext cx="14351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44 53  63  72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27" name="直接箭头连接符 31"/>
          <p:cNvCxnSpPr>
            <a:cxnSpLocks noChangeShapeType="1"/>
            <a:stCxn id="27" idx="3"/>
            <a:endCxn id="29" idx="1"/>
          </p:cNvCxnSpPr>
          <p:nvPr/>
        </p:nvCxnSpPr>
        <p:spPr bwMode="auto">
          <a:xfrm>
            <a:off x="6007100" y="5940425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3" name="圆角矩形 32"/>
          <p:cNvSpPr/>
          <p:nvPr/>
        </p:nvSpPr>
        <p:spPr bwMode="auto">
          <a:xfrm>
            <a:off x="5468938" y="4505325"/>
            <a:ext cx="161448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15  39  72  90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29" name="直接连接符 33"/>
          <p:cNvCxnSpPr>
            <a:cxnSpLocks noChangeShapeType="1"/>
          </p:cNvCxnSpPr>
          <p:nvPr/>
        </p:nvCxnSpPr>
        <p:spPr bwMode="auto">
          <a:xfrm rot="5400000">
            <a:off x="5379244" y="5133181"/>
            <a:ext cx="896938" cy="35877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8630" name="直接连接符 34"/>
          <p:cNvCxnSpPr>
            <a:cxnSpLocks noChangeShapeType="1"/>
          </p:cNvCxnSpPr>
          <p:nvPr/>
        </p:nvCxnSpPr>
        <p:spPr bwMode="auto">
          <a:xfrm rot="16200000" flipH="1">
            <a:off x="6276181" y="4953794"/>
            <a:ext cx="896938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6" name="圆角矩形 35"/>
          <p:cNvSpPr/>
          <p:nvPr/>
        </p:nvSpPr>
        <p:spPr bwMode="auto">
          <a:xfrm>
            <a:off x="7800975" y="5761038"/>
            <a:ext cx="89693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88  90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32" name="直接连接符 36"/>
          <p:cNvCxnSpPr>
            <a:cxnSpLocks noChangeShapeType="1"/>
          </p:cNvCxnSpPr>
          <p:nvPr/>
        </p:nvCxnSpPr>
        <p:spPr bwMode="auto">
          <a:xfrm>
            <a:off x="6724650" y="4864100"/>
            <a:ext cx="1435100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8633" name="直接箭头连接符 37"/>
          <p:cNvCxnSpPr>
            <a:cxnSpLocks noChangeShapeType="1"/>
            <a:stCxn id="29" idx="3"/>
            <a:endCxn id="36" idx="1"/>
          </p:cNvCxnSpPr>
          <p:nvPr/>
        </p:nvCxnSpPr>
        <p:spPr bwMode="auto">
          <a:xfrm>
            <a:off x="7621588" y="5940425"/>
            <a:ext cx="179387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46" name="圆角矩形 45"/>
          <p:cNvSpPr/>
          <p:nvPr/>
        </p:nvSpPr>
        <p:spPr bwMode="auto">
          <a:xfrm>
            <a:off x="3675063" y="5761038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1  10  15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8635" name="直接箭头连接符 46"/>
          <p:cNvCxnSpPr>
            <a:cxnSpLocks noChangeShapeType="1"/>
          </p:cNvCxnSpPr>
          <p:nvPr/>
        </p:nvCxnSpPr>
        <p:spPr bwMode="auto">
          <a:xfrm>
            <a:off x="3495675" y="5940425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8636" name="直接连接符 47"/>
          <p:cNvCxnSpPr>
            <a:cxnSpLocks noChangeShapeType="1"/>
          </p:cNvCxnSpPr>
          <p:nvPr/>
        </p:nvCxnSpPr>
        <p:spPr bwMode="auto">
          <a:xfrm rot="10800000" flipV="1">
            <a:off x="4392613" y="4864100"/>
            <a:ext cx="1255712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树插入示例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要求：连续插入十三个数，形成</a:t>
            </a:r>
            <a:r>
              <a:rPr lang="en-US" altLang="zh-CN"/>
              <a:t>4</a:t>
            </a:r>
            <a:r>
              <a:rPr lang="zh-CN" altLang="en-US"/>
              <a:t>阶</a:t>
            </a:r>
            <a:r>
              <a:rPr lang="en-US" altLang="zh-CN"/>
              <a:t>B+</a:t>
            </a:r>
            <a:r>
              <a:rPr lang="zh-CN" altLang="en-US"/>
              <a:t>树</a:t>
            </a:r>
            <a:r>
              <a:rPr lang="en-US" altLang="zh-CN"/>
              <a:t>24,72,1,39,53,63,90,88,15,10,44,68,18</a:t>
            </a:r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07E6E0-CB6B-4938-9C2A-E3E5D59DE91E}" type="slidenum">
              <a:rPr lang="en-US" altLang="en-US" smtClean="0"/>
              <a:pPr/>
              <a:t>48</a:t>
            </a:fld>
            <a:endParaRPr lang="en-US" altLang="en-US"/>
          </a:p>
        </p:txBody>
      </p:sp>
      <p:sp>
        <p:nvSpPr>
          <p:cNvPr id="69637" name="TextBox 6"/>
          <p:cNvSpPr txBox="1">
            <a:spLocks noChangeArrowheads="1"/>
          </p:cNvSpPr>
          <p:nvPr/>
        </p:nvSpPr>
        <p:spPr bwMode="auto">
          <a:xfrm>
            <a:off x="3495675" y="2890838"/>
            <a:ext cx="3408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第</a:t>
            </a:r>
            <a:r>
              <a:rPr lang="en-US" altLang="zh-CN" b="1">
                <a:solidFill>
                  <a:srgbClr val="FF0000"/>
                </a:solidFill>
              </a:rPr>
              <a:t>5</a:t>
            </a:r>
            <a:r>
              <a:rPr lang="zh-CN" altLang="en-US" b="1">
                <a:solidFill>
                  <a:srgbClr val="FF0000"/>
                </a:solidFill>
              </a:rPr>
              <a:t>步：插入</a:t>
            </a:r>
            <a:r>
              <a:rPr lang="en-US" altLang="zh-CN" b="1">
                <a:solidFill>
                  <a:srgbClr val="FF0000"/>
                </a:solidFill>
              </a:rPr>
              <a:t>68,18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1701800" y="3787775"/>
            <a:ext cx="89693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39" name="直接箭头连接符 27"/>
          <p:cNvCxnSpPr>
            <a:cxnSpLocks noChangeShapeType="1"/>
          </p:cNvCxnSpPr>
          <p:nvPr/>
        </p:nvCxnSpPr>
        <p:spPr bwMode="auto">
          <a:xfrm>
            <a:off x="1522413" y="3967163"/>
            <a:ext cx="179387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29" name="圆角矩形 28"/>
          <p:cNvSpPr/>
          <p:nvPr/>
        </p:nvSpPr>
        <p:spPr bwMode="auto">
          <a:xfrm>
            <a:off x="2778125" y="3787775"/>
            <a:ext cx="1435100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44 53  63  72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41" name="直接箭头连接符 31"/>
          <p:cNvCxnSpPr>
            <a:cxnSpLocks noChangeShapeType="1"/>
            <a:stCxn id="27" idx="3"/>
            <a:endCxn id="29" idx="1"/>
          </p:cNvCxnSpPr>
          <p:nvPr/>
        </p:nvCxnSpPr>
        <p:spPr bwMode="auto">
          <a:xfrm>
            <a:off x="2598738" y="3967163"/>
            <a:ext cx="179387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33" name="圆角矩形 32"/>
          <p:cNvSpPr/>
          <p:nvPr/>
        </p:nvSpPr>
        <p:spPr bwMode="auto">
          <a:xfrm>
            <a:off x="2060575" y="2532063"/>
            <a:ext cx="161448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15  39  72  90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43" name="直接连接符 33"/>
          <p:cNvCxnSpPr>
            <a:cxnSpLocks noChangeShapeType="1"/>
          </p:cNvCxnSpPr>
          <p:nvPr/>
        </p:nvCxnSpPr>
        <p:spPr bwMode="auto">
          <a:xfrm rot="5400000">
            <a:off x="1970882" y="3159919"/>
            <a:ext cx="896937" cy="358775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44" name="直接连接符 34"/>
          <p:cNvCxnSpPr>
            <a:cxnSpLocks noChangeShapeType="1"/>
          </p:cNvCxnSpPr>
          <p:nvPr/>
        </p:nvCxnSpPr>
        <p:spPr bwMode="auto">
          <a:xfrm rot="16200000" flipH="1">
            <a:off x="2867819" y="2980532"/>
            <a:ext cx="896937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6" name="圆角矩形 35"/>
          <p:cNvSpPr/>
          <p:nvPr/>
        </p:nvSpPr>
        <p:spPr bwMode="auto">
          <a:xfrm>
            <a:off x="4392613" y="3787775"/>
            <a:ext cx="896937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88  90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46" name="直接连接符 36"/>
          <p:cNvCxnSpPr>
            <a:cxnSpLocks noChangeShapeType="1"/>
          </p:cNvCxnSpPr>
          <p:nvPr/>
        </p:nvCxnSpPr>
        <p:spPr bwMode="auto">
          <a:xfrm>
            <a:off x="3316288" y="2890838"/>
            <a:ext cx="1435100" cy="89693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47" name="直接箭头连接符 37"/>
          <p:cNvCxnSpPr>
            <a:cxnSpLocks noChangeShapeType="1"/>
            <a:stCxn id="29" idx="3"/>
            <a:endCxn id="36" idx="1"/>
          </p:cNvCxnSpPr>
          <p:nvPr/>
        </p:nvCxnSpPr>
        <p:spPr bwMode="auto">
          <a:xfrm>
            <a:off x="4213225" y="3967163"/>
            <a:ext cx="179388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46" name="圆角矩形 45"/>
          <p:cNvSpPr/>
          <p:nvPr/>
        </p:nvSpPr>
        <p:spPr bwMode="auto">
          <a:xfrm>
            <a:off x="266700" y="3787775"/>
            <a:ext cx="12557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1  10  15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49" name="直接箭头连接符 46"/>
          <p:cNvCxnSpPr>
            <a:cxnSpLocks noChangeShapeType="1"/>
          </p:cNvCxnSpPr>
          <p:nvPr/>
        </p:nvCxnSpPr>
        <p:spPr bwMode="auto">
          <a:xfrm>
            <a:off x="87313" y="3967163"/>
            <a:ext cx="179387" cy="1587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9650" name="直接连接符 47"/>
          <p:cNvCxnSpPr>
            <a:cxnSpLocks noChangeShapeType="1"/>
          </p:cNvCxnSpPr>
          <p:nvPr/>
        </p:nvCxnSpPr>
        <p:spPr bwMode="auto">
          <a:xfrm rot="10800000" flipV="1">
            <a:off x="984250" y="2890838"/>
            <a:ext cx="1255713" cy="89693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39" name="圆角矩形 38"/>
          <p:cNvSpPr/>
          <p:nvPr/>
        </p:nvSpPr>
        <p:spPr bwMode="auto">
          <a:xfrm>
            <a:off x="4033838" y="6119813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18  24  39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52" name="直接箭头连接符 39"/>
          <p:cNvCxnSpPr>
            <a:cxnSpLocks noChangeShapeType="1"/>
          </p:cNvCxnSpPr>
          <p:nvPr/>
        </p:nvCxnSpPr>
        <p:spPr bwMode="auto">
          <a:xfrm>
            <a:off x="3854450" y="629920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41" name="圆角矩形 40"/>
          <p:cNvSpPr/>
          <p:nvPr/>
        </p:nvSpPr>
        <p:spPr bwMode="auto">
          <a:xfrm>
            <a:off x="5468938" y="6119813"/>
            <a:ext cx="10763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44 53  63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54" name="直接箭头连接符 41"/>
          <p:cNvCxnSpPr>
            <a:cxnSpLocks noChangeShapeType="1"/>
            <a:stCxn id="39" idx="3"/>
            <a:endCxn id="41" idx="1"/>
          </p:cNvCxnSpPr>
          <p:nvPr/>
        </p:nvCxnSpPr>
        <p:spPr bwMode="auto">
          <a:xfrm>
            <a:off x="5289550" y="6299200"/>
            <a:ext cx="179388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43" name="圆角矩形 42"/>
          <p:cNvSpPr/>
          <p:nvPr/>
        </p:nvSpPr>
        <p:spPr bwMode="auto">
          <a:xfrm>
            <a:off x="4572000" y="4864100"/>
            <a:ext cx="12557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15  39  63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56" name="直接连接符 43"/>
          <p:cNvCxnSpPr>
            <a:cxnSpLocks noChangeShapeType="1"/>
          </p:cNvCxnSpPr>
          <p:nvPr/>
        </p:nvCxnSpPr>
        <p:spPr bwMode="auto">
          <a:xfrm rot="5400000">
            <a:off x="4572000" y="5581650"/>
            <a:ext cx="896938" cy="17938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57" name="直接连接符 44"/>
          <p:cNvCxnSpPr>
            <a:cxnSpLocks noChangeShapeType="1"/>
          </p:cNvCxnSpPr>
          <p:nvPr/>
        </p:nvCxnSpPr>
        <p:spPr bwMode="auto">
          <a:xfrm rot="16200000" flipH="1">
            <a:off x="6545263" y="5581650"/>
            <a:ext cx="896938" cy="17938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49" name="圆角矩形 48"/>
          <p:cNvSpPr/>
          <p:nvPr/>
        </p:nvSpPr>
        <p:spPr bwMode="auto">
          <a:xfrm>
            <a:off x="7800975" y="6119813"/>
            <a:ext cx="89693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88  90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59" name="直接连接符 49"/>
          <p:cNvCxnSpPr>
            <a:cxnSpLocks noChangeShapeType="1"/>
          </p:cNvCxnSpPr>
          <p:nvPr/>
        </p:nvCxnSpPr>
        <p:spPr bwMode="auto">
          <a:xfrm rot="16200000" flipH="1">
            <a:off x="7262813" y="5222875"/>
            <a:ext cx="896938" cy="896937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60" name="直接箭头连接符 50"/>
          <p:cNvCxnSpPr>
            <a:cxnSpLocks noChangeShapeType="1"/>
            <a:endCxn id="49" idx="1"/>
          </p:cNvCxnSpPr>
          <p:nvPr/>
        </p:nvCxnSpPr>
        <p:spPr bwMode="auto">
          <a:xfrm>
            <a:off x="7621588" y="6299200"/>
            <a:ext cx="179387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52" name="圆角矩形 51"/>
          <p:cNvSpPr/>
          <p:nvPr/>
        </p:nvSpPr>
        <p:spPr bwMode="auto">
          <a:xfrm>
            <a:off x="2778125" y="6119813"/>
            <a:ext cx="1076325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1  10  15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62" name="直接箭头连接符 52"/>
          <p:cNvCxnSpPr>
            <a:cxnSpLocks noChangeShapeType="1"/>
          </p:cNvCxnSpPr>
          <p:nvPr/>
        </p:nvCxnSpPr>
        <p:spPr bwMode="auto">
          <a:xfrm>
            <a:off x="2598738" y="6299200"/>
            <a:ext cx="179387" cy="1588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cxnSp>
        <p:nvCxnSpPr>
          <p:cNvPr id="69663" name="直接连接符 53"/>
          <p:cNvCxnSpPr>
            <a:cxnSpLocks noChangeShapeType="1"/>
          </p:cNvCxnSpPr>
          <p:nvPr/>
        </p:nvCxnSpPr>
        <p:spPr bwMode="auto">
          <a:xfrm rot="10800000" flipV="1">
            <a:off x="3495675" y="5222875"/>
            <a:ext cx="1255713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61" name="圆角矩形 60"/>
          <p:cNvSpPr/>
          <p:nvPr/>
        </p:nvSpPr>
        <p:spPr bwMode="auto">
          <a:xfrm>
            <a:off x="6724650" y="6119813"/>
            <a:ext cx="896938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68  72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65" name="直接箭头连接符 61"/>
          <p:cNvCxnSpPr>
            <a:cxnSpLocks noChangeShapeType="1"/>
          </p:cNvCxnSpPr>
          <p:nvPr/>
        </p:nvCxnSpPr>
        <p:spPr bwMode="auto">
          <a:xfrm>
            <a:off x="6545263" y="6299200"/>
            <a:ext cx="179387" cy="0"/>
          </a:xfrm>
          <a:prstGeom prst="straightConnector1">
            <a:avLst/>
          </a:prstGeom>
          <a:noFill/>
          <a:ln w="9525" algn="ctr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63" name="圆角矩形 62"/>
          <p:cNvSpPr/>
          <p:nvPr/>
        </p:nvSpPr>
        <p:spPr bwMode="auto">
          <a:xfrm>
            <a:off x="6724650" y="4864100"/>
            <a:ext cx="1255713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72  90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5827713" y="3967163"/>
            <a:ext cx="1255712" cy="35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182880" bIns="0" anchor="ctr"/>
          <a:lstStyle/>
          <a:p>
            <a:pPr>
              <a:spcBef>
                <a:spcPct val="5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63  90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9668" name="直接连接符 71"/>
          <p:cNvCxnSpPr>
            <a:cxnSpLocks noChangeShapeType="1"/>
          </p:cNvCxnSpPr>
          <p:nvPr/>
        </p:nvCxnSpPr>
        <p:spPr bwMode="auto">
          <a:xfrm rot="16200000" flipH="1">
            <a:off x="5379244" y="5312569"/>
            <a:ext cx="896938" cy="71755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69" name="直接连接符 74"/>
          <p:cNvCxnSpPr>
            <a:cxnSpLocks noChangeShapeType="1"/>
          </p:cNvCxnSpPr>
          <p:nvPr/>
        </p:nvCxnSpPr>
        <p:spPr bwMode="auto">
          <a:xfrm>
            <a:off x="6365875" y="4325938"/>
            <a:ext cx="717550" cy="5381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69670" name="直接连接符 77"/>
          <p:cNvCxnSpPr>
            <a:cxnSpLocks noChangeShapeType="1"/>
          </p:cNvCxnSpPr>
          <p:nvPr/>
        </p:nvCxnSpPr>
        <p:spPr bwMode="auto">
          <a:xfrm rot="5400000">
            <a:off x="5468938" y="4325938"/>
            <a:ext cx="538162" cy="5381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en-US" altLang="zh-CN" baseline="30000"/>
              <a:t>+</a:t>
            </a:r>
            <a:r>
              <a:rPr lang="zh-CN" altLang="en-US"/>
              <a:t>树删除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首先在叶节点上进行删除</a:t>
            </a:r>
            <a:endParaRPr lang="en-US" altLang="zh-CN"/>
          </a:p>
          <a:p>
            <a:r>
              <a:rPr lang="zh-CN" altLang="en-US"/>
              <a:t>如果删除后该节点仍满足最小元素数要求，停止</a:t>
            </a:r>
            <a:endParaRPr lang="en-US" altLang="zh-CN"/>
          </a:p>
          <a:p>
            <a:r>
              <a:rPr lang="zh-CN" altLang="en-US"/>
              <a:t>如果不满足了，从兄弟节点借元素</a:t>
            </a:r>
            <a:endParaRPr lang="en-US" altLang="zh-CN"/>
          </a:p>
          <a:p>
            <a:r>
              <a:rPr lang="zh-CN" altLang="en-US"/>
              <a:t>如果没法借，则合并兄弟节点</a:t>
            </a:r>
            <a:endParaRPr lang="en-US" altLang="zh-CN"/>
          </a:p>
          <a:p>
            <a:r>
              <a:rPr lang="zh-CN" altLang="en-US"/>
              <a:t>递归考察父节点，直至结束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098849-5EA9-4696-BD78-4DB6A25FEAEA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索引示例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ECAB6F-B913-45B3-89F5-53D6EFC9733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29701" name="Picture 2" descr="http://www.neb-china.com/nebsite/userFiles/10%287%29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558800"/>
            <a:ext cx="5988050" cy="609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树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红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黑树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定义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搜索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插入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删除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4C2534-D8BF-4F76-9495-6F9F5D4DE900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红－黑树定义</a:t>
            </a:r>
            <a:endParaRPr lang="en-US" altLang="zh-CN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812088" cy="5029200"/>
          </a:xfrm>
        </p:spPr>
        <p:txBody>
          <a:bodyPr/>
          <a:lstStyle/>
          <a:p>
            <a:r>
              <a:rPr lang="zh-CN" altLang="en-US"/>
              <a:t>特殊的二叉搜索树，对扩充（外部节点）的二叉搜索树，满足以下条件</a:t>
            </a:r>
          </a:p>
          <a:p>
            <a:pPr lvl="1"/>
            <a:r>
              <a:rPr lang="en-US" altLang="zh-CN"/>
              <a:t>RB1</a:t>
            </a:r>
            <a:r>
              <a:rPr lang="zh-CN" altLang="en-US"/>
              <a:t>：根节点和所有外部节点的颜色是黑的</a:t>
            </a:r>
          </a:p>
          <a:p>
            <a:pPr lvl="1"/>
            <a:r>
              <a:rPr lang="en-US" altLang="zh-CN"/>
              <a:t>RB2</a:t>
            </a:r>
            <a:r>
              <a:rPr lang="zh-CN" altLang="en-US"/>
              <a:t>：根至外部节点的路径上没有连续红节点</a:t>
            </a:r>
          </a:p>
          <a:p>
            <a:pPr lvl="1"/>
            <a:r>
              <a:rPr lang="en-US" altLang="zh-CN"/>
              <a:t>RB3</a:t>
            </a:r>
            <a:r>
              <a:rPr lang="zh-CN" altLang="en-US"/>
              <a:t>：所有根至外部节点的路径具有相同数目的黑节点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C054EB-5D8E-405F-8B68-63679E48C4D1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另一种定义方式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边（指针）的颜色</a:t>
            </a:r>
          </a:p>
          <a:p>
            <a:pPr lvl="1"/>
            <a:r>
              <a:rPr lang="en-US" altLang="zh-CN"/>
              <a:t>RB1’</a:t>
            </a:r>
            <a:r>
              <a:rPr lang="zh-CN" altLang="en-US"/>
              <a:t>：从内部节点指向外部节点的指针是黑的</a:t>
            </a:r>
          </a:p>
          <a:p>
            <a:pPr lvl="1"/>
            <a:r>
              <a:rPr lang="en-US" altLang="zh-CN"/>
              <a:t>RB2’</a:t>
            </a:r>
            <a:r>
              <a:rPr lang="zh-CN" altLang="en-US"/>
              <a:t>：从根至外部节点的路径上没有连续红指针</a:t>
            </a:r>
          </a:p>
          <a:p>
            <a:pPr lvl="1"/>
            <a:r>
              <a:rPr lang="en-US" altLang="zh-CN"/>
              <a:t>RB3’</a:t>
            </a:r>
            <a:r>
              <a:rPr lang="zh-CN" altLang="en-US"/>
              <a:t>：所有根至外部节点的路径具有相同数目的黑指针</a:t>
            </a:r>
          </a:p>
          <a:p>
            <a:r>
              <a:rPr lang="zh-CN" altLang="en-US"/>
              <a:t>黑指针指向的孩子节点是黑的</a:t>
            </a:r>
            <a:br>
              <a:rPr lang="zh-CN" altLang="en-US"/>
            </a:br>
            <a:r>
              <a:rPr lang="zh-CN" altLang="en-US"/>
              <a:t>红指针指向的孩子节点是红的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D0F911-059B-4B8F-BB30-AA72DE27C410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红－黑树例</a:t>
            </a:r>
          </a:p>
        </p:txBody>
      </p:sp>
      <p:pic>
        <p:nvPicPr>
          <p:cNvPr id="74755" name="Picture 3" descr="redb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580072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节点的</a:t>
            </a:r>
            <a:r>
              <a:rPr lang="zh-CN" altLang="en-US">
                <a:solidFill>
                  <a:schemeClr val="accent2"/>
                </a:solidFill>
              </a:rPr>
              <a:t>阶</a:t>
            </a:r>
            <a:r>
              <a:rPr lang="zh-CN" altLang="en-US"/>
              <a:t>（</a:t>
            </a:r>
            <a:r>
              <a:rPr lang="en-US" altLang="zh-CN">
                <a:solidFill>
                  <a:schemeClr val="hlink"/>
                </a:solidFill>
              </a:rPr>
              <a:t>rank</a:t>
            </a:r>
            <a:r>
              <a:rPr lang="zh-CN" altLang="en-US"/>
              <a:t>）：从该节点到其子树中任一外部节点的路径上的黑色指针数目</a:t>
            </a:r>
          </a:p>
          <a:p>
            <a:endParaRPr lang="en-US" altLang="zh-CN"/>
          </a:p>
        </p:txBody>
      </p:sp>
      <p:sp>
        <p:nvSpPr>
          <p:cNvPr id="7475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BC70D0-3773-457B-BB57-CEF57BA45960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红－黑树是怎么来的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实际上因为</a:t>
            </a:r>
            <a:r>
              <a:rPr lang="en-US" altLang="zh-CN" dirty="0"/>
              <a:t>2-3-4</a:t>
            </a:r>
            <a:r>
              <a:rPr lang="zh-CN" altLang="en-US" dirty="0"/>
              <a:t>树实现比较复杂，仍然想通过二叉树结构描述</a:t>
            </a:r>
            <a:r>
              <a:rPr lang="en-US" altLang="zh-CN" dirty="0"/>
              <a:t>2-3-4</a:t>
            </a:r>
            <a:r>
              <a:rPr lang="zh-CN" altLang="en-US" dirty="0"/>
              <a:t>树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节点（一个关键字，两个孩子）用二叉树结构表示当然没问题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节点、</a:t>
            </a:r>
            <a:r>
              <a:rPr lang="en-US" altLang="zh-CN" dirty="0"/>
              <a:t>4</a:t>
            </a:r>
            <a:r>
              <a:rPr lang="zh-CN" altLang="en-US" dirty="0"/>
              <a:t>节点怎么办？多个关键字在二叉树中只能形成多个节点</a:t>
            </a:r>
          </a:p>
          <a:p>
            <a:pPr lvl="1"/>
            <a:r>
              <a:rPr lang="zh-CN" altLang="en-US" dirty="0"/>
              <a:t>用红边描述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红边连接的节点中的关键字，在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－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树中是一个节点内的</a:t>
            </a: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0B5B6E-1415-4E79-B0CD-EB6E250B75BD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2-3-4</a:t>
            </a:r>
            <a:r>
              <a:rPr lang="zh-CN" altLang="en-US"/>
              <a:t>树的红－黑树表示</a:t>
            </a:r>
          </a:p>
        </p:txBody>
      </p:sp>
      <p:pic>
        <p:nvPicPr>
          <p:cNvPr id="76803" name="Picture 5" descr="b-rb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48799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Text Box 6"/>
          <p:cNvSpPr txBox="1">
            <a:spLocks noChangeArrowheads="1"/>
          </p:cNvSpPr>
          <p:nvPr/>
        </p:nvSpPr>
        <p:spPr bwMode="ltGray">
          <a:xfrm>
            <a:off x="6858000" y="2133600"/>
            <a:ext cx="152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四节点的转换</a:t>
            </a:r>
          </a:p>
        </p:txBody>
      </p:sp>
      <p:sp>
        <p:nvSpPr>
          <p:cNvPr id="7680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A22769-AD87-4B6C-A479-4DD0E1386E36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2-3-4</a:t>
            </a:r>
            <a:r>
              <a:rPr lang="zh-CN" altLang="en-US"/>
              <a:t>树的红－黑树表示</a:t>
            </a:r>
          </a:p>
        </p:txBody>
      </p:sp>
      <p:pic>
        <p:nvPicPr>
          <p:cNvPr id="77827" name="Picture 5" descr="b-rb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95475"/>
            <a:ext cx="70389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 Box 6"/>
          <p:cNvSpPr txBox="1">
            <a:spLocks noChangeArrowheads="1"/>
          </p:cNvSpPr>
          <p:nvPr/>
        </p:nvSpPr>
        <p:spPr bwMode="ltGray">
          <a:xfrm>
            <a:off x="7162800" y="1600200"/>
            <a:ext cx="152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三节点的转换</a:t>
            </a:r>
          </a:p>
        </p:txBody>
      </p:sp>
      <p:sp>
        <p:nvSpPr>
          <p:cNvPr id="77829" name="Text Box 7"/>
          <p:cNvSpPr txBox="1">
            <a:spLocks noChangeArrowheads="1"/>
          </p:cNvSpPr>
          <p:nvPr/>
        </p:nvSpPr>
        <p:spPr bwMode="ltGray">
          <a:xfrm>
            <a:off x="1676400" y="4100513"/>
            <a:ext cx="64008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即：红边实际上表示的是</a:t>
            </a:r>
            <a:r>
              <a:rPr lang="en-US" altLang="zh-CN">
                <a:solidFill>
                  <a:schemeClr val="hlink"/>
                </a:solidFill>
              </a:rPr>
              <a:t>2-3-4</a:t>
            </a:r>
            <a:r>
              <a:rPr lang="zh-CN" altLang="en-US">
                <a:solidFill>
                  <a:schemeClr val="hlink"/>
                </a:solidFill>
              </a:rPr>
              <a:t>树的同节点关系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黑边表示父子关系</a:t>
            </a:r>
          </a:p>
        </p:txBody>
      </p:sp>
      <p:sp>
        <p:nvSpPr>
          <p:cNvPr id="7783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112962-3491-4916-AC97-ABFF78D32DEB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4" descr="redb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905000"/>
            <a:ext cx="5800725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2-3-4</a:t>
            </a:r>
            <a:r>
              <a:rPr lang="zh-CN" altLang="en-US"/>
              <a:t>树的红－黑树表示</a:t>
            </a:r>
          </a:p>
        </p:txBody>
      </p:sp>
      <p:sp>
        <p:nvSpPr>
          <p:cNvPr id="1465349" name="AutoShape 5"/>
          <p:cNvSpPr>
            <a:spLocks noChangeArrowheads="1"/>
          </p:cNvSpPr>
          <p:nvPr/>
        </p:nvSpPr>
        <p:spPr bwMode="ltGray">
          <a:xfrm>
            <a:off x="1524000" y="1524000"/>
            <a:ext cx="16002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50	65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28600" y="1981200"/>
            <a:ext cx="1371600" cy="1066800"/>
            <a:chOff x="144" y="1248"/>
            <a:chExt cx="864" cy="672"/>
          </a:xfrm>
        </p:grpSpPr>
        <p:sp>
          <p:nvSpPr>
            <p:cNvPr id="78861" name="AutoShape 7"/>
            <p:cNvSpPr>
              <a:spLocks noChangeArrowheads="1"/>
            </p:cNvSpPr>
            <p:nvPr/>
          </p:nvSpPr>
          <p:spPr bwMode="ltGray">
            <a:xfrm>
              <a:off x="144" y="1632"/>
              <a:ext cx="76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5   10</a:t>
              </a:r>
            </a:p>
          </p:txBody>
        </p:sp>
        <p:sp>
          <p:nvSpPr>
            <p:cNvPr id="78862" name="Line 8"/>
            <p:cNvSpPr>
              <a:spLocks noChangeShapeType="1"/>
            </p:cNvSpPr>
            <p:nvPr/>
          </p:nvSpPr>
          <p:spPr bwMode="ltGray">
            <a:xfrm flipH="1">
              <a:off x="528" y="1248"/>
              <a:ext cx="48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76400" y="1981200"/>
            <a:ext cx="1219200" cy="1066800"/>
            <a:chOff x="1056" y="1248"/>
            <a:chExt cx="768" cy="672"/>
          </a:xfrm>
        </p:grpSpPr>
        <p:sp>
          <p:nvSpPr>
            <p:cNvPr id="78859" name="AutoShape 9"/>
            <p:cNvSpPr>
              <a:spLocks noChangeArrowheads="1"/>
            </p:cNvSpPr>
            <p:nvPr/>
          </p:nvSpPr>
          <p:spPr bwMode="ltGray">
            <a:xfrm>
              <a:off x="1056" y="1632"/>
              <a:ext cx="76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60   62</a:t>
              </a:r>
            </a:p>
          </p:txBody>
        </p:sp>
        <p:sp>
          <p:nvSpPr>
            <p:cNvPr id="78860" name="Line 10"/>
            <p:cNvSpPr>
              <a:spLocks noChangeShapeType="1"/>
            </p:cNvSpPr>
            <p:nvPr/>
          </p:nvSpPr>
          <p:spPr bwMode="ltGray">
            <a:xfrm flipH="1">
              <a:off x="1488" y="1248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048000" y="1981200"/>
            <a:ext cx="1219200" cy="1066800"/>
            <a:chOff x="1920" y="1248"/>
            <a:chExt cx="768" cy="672"/>
          </a:xfrm>
        </p:grpSpPr>
        <p:sp>
          <p:nvSpPr>
            <p:cNvPr id="78857" name="AutoShape 11"/>
            <p:cNvSpPr>
              <a:spLocks noChangeArrowheads="1"/>
            </p:cNvSpPr>
            <p:nvPr/>
          </p:nvSpPr>
          <p:spPr bwMode="ltGray">
            <a:xfrm>
              <a:off x="1920" y="1632"/>
              <a:ext cx="76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70   80</a:t>
              </a:r>
            </a:p>
          </p:txBody>
        </p:sp>
        <p:sp>
          <p:nvSpPr>
            <p:cNvPr id="78858" name="Line 12"/>
            <p:cNvSpPr>
              <a:spLocks noChangeShapeType="1"/>
            </p:cNvSpPr>
            <p:nvPr/>
          </p:nvSpPr>
          <p:spPr bwMode="ltGray">
            <a:xfrm>
              <a:off x="1920" y="1248"/>
              <a:ext cx="384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88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F5AC4C-1593-4C56-8E2B-0303F4F688E6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49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几个问题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为什么用节点和边的颜色表示是等价的？</a:t>
            </a:r>
          </a:p>
          <a:p>
            <a:r>
              <a:rPr lang="zh-CN" altLang="en-US"/>
              <a:t>为什么根和外部节点都是黑的？</a:t>
            </a:r>
          </a:p>
          <a:p>
            <a:r>
              <a:rPr lang="zh-CN" altLang="en-US"/>
              <a:t>为什么路径上没有连续红节点？</a:t>
            </a:r>
          </a:p>
          <a:p>
            <a:r>
              <a:rPr lang="zh-CN" altLang="en-US"/>
              <a:t>为什么每条路径上具有相同数量的黑指针？</a:t>
            </a:r>
          </a:p>
          <a:p>
            <a:r>
              <a:rPr lang="zh-CN" altLang="en-US"/>
              <a:t>了解了红－黑树的来历就一清二楚了</a:t>
            </a: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A8AD64-EB86-49D4-A307-0CE358DD0035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红－黑树特性</a:t>
            </a:r>
            <a:r>
              <a:rPr lang="en-US" altLang="zh-CN"/>
              <a:t>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11-1</a:t>
            </a:r>
            <a:r>
              <a:rPr lang="zh-CN" altLang="en-US"/>
              <a:t>：设从根到外部节点的路径的长度（</a:t>
            </a:r>
            <a:r>
              <a:rPr lang="en-US" altLang="zh-CN"/>
              <a:t>length</a:t>
            </a:r>
            <a:r>
              <a:rPr lang="zh-CN" altLang="en-US"/>
              <a:t>）是该路径中指针的数量，若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是红－黑树中两条从根至外部节点的路径，那么</a:t>
            </a:r>
            <a:r>
              <a:rPr lang="en-US" altLang="zh-CN"/>
              <a:t>length(P) </a:t>
            </a:r>
            <a:r>
              <a:rPr lang="en-US" altLang="zh-CN">
                <a:latin typeface="宋体" charset="-122"/>
              </a:rPr>
              <a:t>≤</a:t>
            </a:r>
            <a:r>
              <a:rPr lang="en-US" altLang="zh-CN"/>
              <a:t>2length(Q)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证明：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设根的阶为</a:t>
            </a:r>
            <a:r>
              <a:rPr lang="en-US" altLang="zh-CN"/>
              <a:t>r——</a:t>
            </a:r>
            <a:r>
              <a:rPr lang="zh-CN" altLang="en-US"/>
              <a:t>黑指针数为</a:t>
            </a:r>
            <a:r>
              <a:rPr lang="en-US" altLang="zh-CN"/>
              <a:t>r</a:t>
            </a: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044C63-F665-4329-B1C8-F5ACF296C7BD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倒排索引示例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F88B73-7CD8-40B4-82C5-81C4B0F2D1F2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30725" name="Picture 2" descr="http://images.51cto.com/files/uploadimg/20100831/1245073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3838" y="738188"/>
            <a:ext cx="5062537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红－黑树特性</a:t>
            </a:r>
            <a:r>
              <a:rPr lang="en-US" altLang="zh-CN"/>
              <a:t>1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由</a:t>
            </a:r>
            <a:r>
              <a:rPr lang="en-US" altLang="zh-CN"/>
              <a:t>RB1’</a:t>
            </a:r>
            <a:r>
              <a:rPr lang="zh-CN" altLang="en-US"/>
              <a:t>知：每条路径最后一个指针为黑色的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由</a:t>
            </a:r>
            <a:r>
              <a:rPr lang="en-US" altLang="zh-CN"/>
              <a:t>RB2’</a:t>
            </a:r>
            <a:r>
              <a:rPr lang="zh-CN" altLang="en-US"/>
              <a:t>知：所有路径都不包含连续红指针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ym typeface="Wingdings" pitchFamily="2" charset="2"/>
              </a:rPr>
              <a:t>每个红指针后面都会紧跟一个黑指针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ym typeface="Wingdings" pitchFamily="2" charset="2"/>
              </a:rPr>
              <a:t>红指针数目最多为</a:t>
            </a:r>
            <a:r>
              <a:rPr lang="en-US" altLang="zh-CN">
                <a:sym typeface="Wingdings" pitchFamily="2" charset="2"/>
              </a:rPr>
              <a:t>r</a:t>
            </a:r>
            <a:r>
              <a:rPr lang="zh-CN" altLang="en-US">
                <a:sym typeface="Wingdings" pitchFamily="2" charset="2"/>
              </a:rPr>
              <a:t>指针总数在</a:t>
            </a:r>
            <a:r>
              <a:rPr lang="en-US" altLang="zh-CN">
                <a:sym typeface="Wingdings" pitchFamily="2" charset="2"/>
              </a:rPr>
              <a:t>r~2r</a:t>
            </a:r>
            <a:r>
              <a:rPr lang="zh-CN" altLang="en-US">
                <a:sym typeface="Wingdings" pitchFamily="2" charset="2"/>
              </a:rPr>
              <a:t>之间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ym typeface="Wingdings" pitchFamily="2" charset="2"/>
              </a:rPr>
              <a:t>定理得证</a:t>
            </a:r>
            <a:endParaRPr lang="zh-CN" altLang="en-US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5A38DA-F706-4409-9124-3E6ADE64F4BB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红－黑树特性</a:t>
            </a:r>
            <a:r>
              <a:rPr lang="en-US" altLang="zh-CN"/>
              <a:t>2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zh-CN" altLang="en-US"/>
              <a:t>定理</a:t>
            </a:r>
            <a:r>
              <a:rPr lang="en-US" altLang="zh-CN"/>
              <a:t>11-2</a:t>
            </a:r>
            <a:r>
              <a:rPr lang="zh-CN" altLang="en-US"/>
              <a:t>：设</a:t>
            </a:r>
            <a:r>
              <a:rPr lang="en-US" altLang="zh-CN"/>
              <a:t>h</a:t>
            </a:r>
            <a:r>
              <a:rPr lang="zh-CN" altLang="en-US"/>
              <a:t>是一棵红－黑树的高度（不包括外部节点），</a:t>
            </a:r>
            <a:r>
              <a:rPr lang="en-US" altLang="zh-CN"/>
              <a:t>n</a:t>
            </a:r>
            <a:r>
              <a:rPr lang="zh-CN" altLang="en-US"/>
              <a:t>是树中内部节点的数目，而</a:t>
            </a:r>
            <a:r>
              <a:rPr lang="en-US" altLang="zh-CN"/>
              <a:t>r</a:t>
            </a:r>
            <a:r>
              <a:rPr lang="zh-CN" altLang="en-US"/>
              <a:t>是根节点的阶，则有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en-US" altLang="zh-CN"/>
              <a:t>h≤2r——</a:t>
            </a:r>
            <a:r>
              <a:rPr lang="zh-CN" altLang="en-US"/>
              <a:t>由定理</a:t>
            </a:r>
            <a:r>
              <a:rPr lang="en-US" altLang="zh-CN"/>
              <a:t>11-1</a:t>
            </a:r>
            <a:r>
              <a:rPr lang="zh-CN" altLang="en-US"/>
              <a:t>显然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en-US" altLang="zh-CN"/>
              <a:t>n</a:t>
            </a:r>
            <a:r>
              <a:rPr lang="en-US" altLang="zh-CN">
                <a:latin typeface="宋体" charset="-122"/>
              </a:rPr>
              <a:t>≥</a:t>
            </a:r>
            <a:r>
              <a:rPr lang="en-US" altLang="zh-CN"/>
              <a:t>2</a:t>
            </a:r>
            <a:r>
              <a:rPr lang="en-US" altLang="zh-CN" baseline="30000"/>
              <a:t>r</a:t>
            </a:r>
            <a:r>
              <a:rPr lang="en-US" altLang="zh-CN"/>
              <a:t> – 1</a:t>
            </a:r>
          </a:p>
          <a:p>
            <a:pPr marL="609600" indent="-609600">
              <a:buFont typeface="Wingdings" pitchFamily="2" charset="2"/>
              <a:buAutoNum type="arabicParenR"/>
            </a:pPr>
            <a:r>
              <a:rPr lang="en-US" altLang="zh-CN"/>
              <a:t>h≤2log</a:t>
            </a:r>
            <a:r>
              <a:rPr lang="en-US" altLang="zh-CN" baseline="-25000"/>
              <a:t>2</a:t>
            </a:r>
            <a:r>
              <a:rPr lang="en-US" altLang="zh-CN"/>
              <a:t>(n+1)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ltGray">
          <a:xfrm>
            <a:off x="4876800" y="35814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</a:rPr>
              <a:t>根的阶为</a:t>
            </a:r>
            <a:r>
              <a:rPr lang="en-US" altLang="zh-CN" sz="2800">
                <a:solidFill>
                  <a:schemeClr val="hlink"/>
                </a:solidFill>
              </a:rPr>
              <a:t>r</a:t>
            </a:r>
            <a:r>
              <a:rPr lang="en-US" altLang="zh-CN" sz="2800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zh-CN" altLang="en-US" sz="2800">
                <a:solidFill>
                  <a:schemeClr val="hlink"/>
                </a:solidFill>
                <a:sym typeface="Wingdings" pitchFamily="2" charset="2"/>
              </a:rPr>
              <a:t>树高至少为</a:t>
            </a:r>
            <a:r>
              <a:rPr lang="en-US" altLang="zh-CN" sz="2800">
                <a:solidFill>
                  <a:schemeClr val="hlink"/>
                </a:solidFill>
                <a:sym typeface="Wingdings" pitchFamily="2" charset="2"/>
              </a:rPr>
              <a:t>r</a:t>
            </a:r>
            <a:endParaRPr lang="en-US" altLang="zh-CN" sz="2800">
              <a:solidFill>
                <a:schemeClr val="hlink"/>
              </a:solidFill>
            </a:endParaRP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ltGray">
          <a:xfrm>
            <a:off x="3657600" y="36576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ltGray">
          <a:xfrm>
            <a:off x="5257800" y="4191000"/>
            <a:ext cx="3581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hlink"/>
                </a:solidFill>
              </a:rPr>
              <a:t>由</a:t>
            </a:r>
            <a:r>
              <a:rPr lang="en-US" altLang="zh-CN" sz="2800">
                <a:solidFill>
                  <a:schemeClr val="hlink"/>
                </a:solidFill>
              </a:rPr>
              <a:t>2</a:t>
            </a:r>
            <a:r>
              <a:rPr lang="zh-CN" altLang="en-US" sz="2800">
                <a:solidFill>
                  <a:schemeClr val="hlink"/>
                </a:solidFill>
              </a:rPr>
              <a:t>可得</a:t>
            </a:r>
            <a:r>
              <a:rPr lang="en-US" altLang="zh-CN" sz="2800">
                <a:solidFill>
                  <a:schemeClr val="hlink"/>
                </a:solidFill>
              </a:rPr>
              <a:t>r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≤log</a:t>
            </a:r>
            <a:r>
              <a:rPr lang="en-US" altLang="zh-CN" sz="2800" baseline="-25000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(n+1)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，再结合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即可得证</a:t>
            </a:r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ltGray">
          <a:xfrm>
            <a:off x="4343400" y="4267200"/>
            <a:ext cx="990600" cy="304800"/>
          </a:xfrm>
          <a:prstGeom prst="leftArrow">
            <a:avLst>
              <a:gd name="adj1" fmla="val 50000"/>
              <a:gd name="adj2" fmla="val 81250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DAB48C-5853-4C8A-AC31-DC3B972A82D0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红－黑树的描述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外部节点无需实际保存</a:t>
            </a:r>
          </a:p>
          <a:p>
            <a:r>
              <a:rPr lang="zh-CN" altLang="en-US"/>
              <a:t>每个节点需保存其颜色和两个指针的颜色</a:t>
            </a:r>
            <a:r>
              <a:rPr lang="en-US" altLang="zh-CN"/>
              <a:t>——</a:t>
            </a:r>
            <a:r>
              <a:rPr lang="zh-CN" altLang="en-US"/>
              <a:t>最多需</a:t>
            </a:r>
            <a:r>
              <a:rPr lang="en-US" altLang="zh-CN"/>
              <a:t>3</a:t>
            </a:r>
            <a:r>
              <a:rPr lang="zh-CN" altLang="en-US"/>
              <a:t>个二进制位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FFE6B9-EAB3-4085-8EE7-09670A6B9E55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红黑树如何绘制？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节点表示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r>
              <a:rPr lang="zh-CN" altLang="en-US"/>
              <a:t>指针表示（可选）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3295AA-AA8B-438E-8E00-1207C3BB9E2A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84997" name="椭圆 4"/>
          <p:cNvSpPr>
            <a:spLocks noChangeArrowheads="1"/>
          </p:cNvSpPr>
          <p:nvPr/>
        </p:nvSpPr>
        <p:spPr bwMode="auto">
          <a:xfrm>
            <a:off x="2060575" y="2890838"/>
            <a:ext cx="539750" cy="53816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4998" name="椭圆 5"/>
          <p:cNvSpPr>
            <a:spLocks noChangeArrowheads="1"/>
          </p:cNvSpPr>
          <p:nvPr/>
        </p:nvSpPr>
        <p:spPr bwMode="auto">
          <a:xfrm>
            <a:off x="4211638" y="2890838"/>
            <a:ext cx="539750" cy="53816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4999" name="椭圆 6"/>
          <p:cNvSpPr>
            <a:spLocks noChangeArrowheads="1"/>
          </p:cNvSpPr>
          <p:nvPr/>
        </p:nvSpPr>
        <p:spPr bwMode="auto">
          <a:xfrm>
            <a:off x="6364288" y="2890838"/>
            <a:ext cx="539750" cy="53816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85000" name="TextBox 7"/>
          <p:cNvSpPr txBox="1">
            <a:spLocks noChangeArrowheads="1"/>
          </p:cNvSpPr>
          <p:nvPr/>
        </p:nvSpPr>
        <p:spPr bwMode="auto">
          <a:xfrm>
            <a:off x="2598738" y="2711450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r</a:t>
            </a:r>
            <a:endParaRPr lang="zh-CN" altLang="en-US" b="1"/>
          </a:p>
        </p:txBody>
      </p:sp>
      <p:sp>
        <p:nvSpPr>
          <p:cNvPr id="85001" name="TextBox 8"/>
          <p:cNvSpPr txBox="1">
            <a:spLocks noChangeArrowheads="1"/>
          </p:cNvSpPr>
          <p:nvPr/>
        </p:nvSpPr>
        <p:spPr bwMode="auto">
          <a:xfrm>
            <a:off x="4751388" y="2711450"/>
            <a:ext cx="358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  <p:sp>
        <p:nvSpPr>
          <p:cNvPr id="85002" name="TextBox 9"/>
          <p:cNvSpPr txBox="1">
            <a:spLocks noChangeArrowheads="1"/>
          </p:cNvSpPr>
          <p:nvPr/>
        </p:nvSpPr>
        <p:spPr bwMode="auto">
          <a:xfrm>
            <a:off x="6724650" y="3059113"/>
            <a:ext cx="1076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（红色）</a:t>
            </a:r>
          </a:p>
        </p:txBody>
      </p:sp>
      <p:sp>
        <p:nvSpPr>
          <p:cNvPr id="85003" name="任意多边形 10"/>
          <p:cNvSpPr>
            <a:spLocks noChangeArrowheads="1"/>
          </p:cNvSpPr>
          <p:nvPr/>
        </p:nvSpPr>
        <p:spPr bwMode="auto">
          <a:xfrm>
            <a:off x="1909763" y="5118100"/>
            <a:ext cx="719137" cy="539750"/>
          </a:xfrm>
          <a:custGeom>
            <a:avLst/>
            <a:gdLst>
              <a:gd name="T0" fmla="*/ 15252 w 716672"/>
              <a:gd name="T1" fmla="*/ 21650 h 562582"/>
              <a:gd name="T2" fmla="*/ 69587 w 716672"/>
              <a:gd name="T3" fmla="*/ 146094 h 562582"/>
              <a:gd name="T4" fmla="*/ 102186 w 716672"/>
              <a:gd name="T5" fmla="*/ 137797 h 562582"/>
              <a:gd name="T6" fmla="*/ 145655 w 716672"/>
              <a:gd name="T7" fmla="*/ 129502 h 562582"/>
              <a:gd name="T8" fmla="*/ 243457 w 716672"/>
              <a:gd name="T9" fmla="*/ 121206 h 562582"/>
              <a:gd name="T10" fmla="*/ 254325 w 716672"/>
              <a:gd name="T11" fmla="*/ 179278 h 562582"/>
              <a:gd name="T12" fmla="*/ 297792 w 716672"/>
              <a:gd name="T13" fmla="*/ 170982 h 562582"/>
              <a:gd name="T14" fmla="*/ 330393 w 716672"/>
              <a:gd name="T15" fmla="*/ 162687 h 562582"/>
              <a:gd name="T16" fmla="*/ 341261 w 716672"/>
              <a:gd name="T17" fmla="*/ 229056 h 562582"/>
              <a:gd name="T18" fmla="*/ 352127 w 716672"/>
              <a:gd name="T19" fmla="*/ 253945 h 562582"/>
              <a:gd name="T20" fmla="*/ 471662 w 716672"/>
              <a:gd name="T21" fmla="*/ 262241 h 562582"/>
              <a:gd name="T22" fmla="*/ 482528 w 716672"/>
              <a:gd name="T23" fmla="*/ 303721 h 562582"/>
              <a:gd name="T24" fmla="*/ 536863 w 716672"/>
              <a:gd name="T25" fmla="*/ 295426 h 562582"/>
              <a:gd name="T26" fmla="*/ 569463 w 716672"/>
              <a:gd name="T27" fmla="*/ 287130 h 562582"/>
              <a:gd name="T28" fmla="*/ 580331 w 716672"/>
              <a:gd name="T29" fmla="*/ 336906 h 562582"/>
              <a:gd name="T30" fmla="*/ 645533 w 716672"/>
              <a:gd name="T31" fmla="*/ 353500 h 562582"/>
              <a:gd name="T32" fmla="*/ 656399 w 716672"/>
              <a:gd name="T33" fmla="*/ 378388 h 562582"/>
              <a:gd name="T34" fmla="*/ 667267 w 716672"/>
              <a:gd name="T35" fmla="*/ 428165 h 562582"/>
              <a:gd name="T36" fmla="*/ 732468 w 716672"/>
              <a:gd name="T37" fmla="*/ 428165 h 5625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16672"/>
              <a:gd name="T58" fmla="*/ 0 h 562582"/>
              <a:gd name="T59" fmla="*/ 716672 w 716672"/>
              <a:gd name="T60" fmla="*/ 562582 h 56258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16672" h="562582">
                <a:moveTo>
                  <a:pt x="14923" y="27748"/>
                </a:moveTo>
                <a:cubicBezTo>
                  <a:pt x="114840" y="102687"/>
                  <a:pt x="0" y="0"/>
                  <a:pt x="68086" y="187237"/>
                </a:cubicBezTo>
                <a:cubicBezTo>
                  <a:pt x="71916" y="197770"/>
                  <a:pt x="89207" y="179683"/>
                  <a:pt x="99983" y="176604"/>
                </a:cubicBezTo>
                <a:cubicBezTo>
                  <a:pt x="114034" y="172589"/>
                  <a:pt x="128337" y="169515"/>
                  <a:pt x="142514" y="165971"/>
                </a:cubicBezTo>
                <a:cubicBezTo>
                  <a:pt x="167919" y="149034"/>
                  <a:pt x="203022" y="115128"/>
                  <a:pt x="238207" y="155339"/>
                </a:cubicBezTo>
                <a:cubicBezTo>
                  <a:pt x="254710" y="174200"/>
                  <a:pt x="245295" y="204958"/>
                  <a:pt x="248839" y="229767"/>
                </a:cubicBezTo>
                <a:cubicBezTo>
                  <a:pt x="263016" y="226223"/>
                  <a:pt x="277319" y="223149"/>
                  <a:pt x="291370" y="219134"/>
                </a:cubicBezTo>
                <a:cubicBezTo>
                  <a:pt x="302146" y="216055"/>
                  <a:pt x="317707" y="198771"/>
                  <a:pt x="323267" y="208502"/>
                </a:cubicBezTo>
                <a:cubicBezTo>
                  <a:pt x="337444" y="233311"/>
                  <a:pt x="328789" y="265449"/>
                  <a:pt x="333900" y="293562"/>
                </a:cubicBezTo>
                <a:cubicBezTo>
                  <a:pt x="335905" y="304589"/>
                  <a:pt x="340988" y="314827"/>
                  <a:pt x="344532" y="325460"/>
                </a:cubicBezTo>
                <a:cubicBezTo>
                  <a:pt x="379625" y="319611"/>
                  <a:pt x="430389" y="299807"/>
                  <a:pt x="461490" y="336092"/>
                </a:cubicBezTo>
                <a:cubicBezTo>
                  <a:pt x="473251" y="349813"/>
                  <a:pt x="468579" y="371534"/>
                  <a:pt x="472123" y="389255"/>
                </a:cubicBezTo>
                <a:cubicBezTo>
                  <a:pt x="489844" y="385711"/>
                  <a:pt x="507754" y="383006"/>
                  <a:pt x="525286" y="378623"/>
                </a:cubicBezTo>
                <a:cubicBezTo>
                  <a:pt x="536159" y="375905"/>
                  <a:pt x="550182" y="359238"/>
                  <a:pt x="557183" y="367990"/>
                </a:cubicBezTo>
                <a:cubicBezTo>
                  <a:pt x="570650" y="384824"/>
                  <a:pt x="553620" y="415561"/>
                  <a:pt x="567816" y="431785"/>
                </a:cubicBezTo>
                <a:cubicBezTo>
                  <a:pt x="582577" y="448654"/>
                  <a:pt x="631611" y="453050"/>
                  <a:pt x="631611" y="453050"/>
                </a:cubicBezTo>
                <a:cubicBezTo>
                  <a:pt x="635155" y="463683"/>
                  <a:pt x="639813" y="474007"/>
                  <a:pt x="642244" y="484948"/>
                </a:cubicBezTo>
                <a:cubicBezTo>
                  <a:pt x="646921" y="505993"/>
                  <a:pt x="636509" y="534713"/>
                  <a:pt x="652877" y="548743"/>
                </a:cubicBezTo>
                <a:cubicBezTo>
                  <a:pt x="669023" y="562582"/>
                  <a:pt x="695407" y="548743"/>
                  <a:pt x="716672" y="548743"/>
                </a:cubicBezTo>
              </a:path>
            </a:pathLst>
          </a:custGeom>
          <a:noFill/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0" tIns="0" rIns="182880" bIns="0"/>
          <a:lstStyle/>
          <a:p>
            <a:endParaRPr lang="zh-CN" altLang="en-US"/>
          </a:p>
        </p:txBody>
      </p:sp>
      <p:cxnSp>
        <p:nvCxnSpPr>
          <p:cNvPr id="85004" name="直接连接符 12"/>
          <p:cNvCxnSpPr>
            <a:cxnSpLocks noChangeShapeType="1"/>
          </p:cNvCxnSpPr>
          <p:nvPr/>
        </p:nvCxnSpPr>
        <p:spPr bwMode="auto">
          <a:xfrm>
            <a:off x="5648325" y="5043488"/>
            <a:ext cx="720725" cy="538162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85005" name="TextBox 13"/>
          <p:cNvSpPr txBox="1">
            <a:spLocks noChangeArrowheads="1"/>
          </p:cNvSpPr>
          <p:nvPr/>
        </p:nvSpPr>
        <p:spPr bwMode="auto">
          <a:xfrm>
            <a:off x="5468938" y="5749925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黑色</a:t>
            </a:r>
          </a:p>
        </p:txBody>
      </p:sp>
      <p:sp>
        <p:nvSpPr>
          <p:cNvPr id="85006" name="TextBox 14"/>
          <p:cNvSpPr txBox="1">
            <a:spLocks noChangeArrowheads="1"/>
          </p:cNvSpPr>
          <p:nvPr/>
        </p:nvSpPr>
        <p:spPr bwMode="auto">
          <a:xfrm>
            <a:off x="1701800" y="5749925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红色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红－黑树的搜索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与二叉搜索树相同</a:t>
            </a:r>
          </a:p>
          <a:p>
            <a:r>
              <a:rPr lang="zh-CN" altLang="en-US"/>
              <a:t>复杂性</a:t>
            </a:r>
            <a:r>
              <a:rPr lang="en-US" altLang="zh-CN"/>
              <a:t>O(logn)</a:t>
            </a: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54EBB95-137D-4CCE-90AD-F6565D292039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H2.</a:t>
            </a:r>
            <a:r>
              <a:rPr lang="zh-CN" altLang="en-US"/>
              <a:t>红－黑树的插入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首先还是简单的二叉搜索树插入方法</a:t>
            </a:r>
          </a:p>
          <a:p>
            <a:r>
              <a:rPr lang="zh-CN" altLang="en-US"/>
              <a:t>然后有一个着色的问题</a:t>
            </a:r>
            <a:r>
              <a:rPr lang="en-US" altLang="zh-CN"/>
              <a:t>——</a:t>
            </a:r>
            <a:r>
              <a:rPr lang="zh-CN" altLang="en-US"/>
              <a:t>新节点应该是黑色还是红色？</a:t>
            </a:r>
          </a:p>
          <a:p>
            <a:r>
              <a:rPr lang="zh-CN" altLang="en-US"/>
              <a:t>应该是红色，为什么？</a:t>
            </a:r>
            <a:r>
              <a:rPr lang="en-US" altLang="zh-CN"/>
              <a:t>——</a:t>
            </a:r>
            <a:r>
              <a:rPr lang="zh-CN" altLang="en-US"/>
              <a:t>考虑</a:t>
            </a:r>
            <a:r>
              <a:rPr lang="en-US" altLang="zh-CN"/>
              <a:t>2-3-4</a:t>
            </a:r>
            <a:r>
              <a:rPr lang="zh-CN" altLang="en-US"/>
              <a:t>树（</a:t>
            </a:r>
            <a:r>
              <a:rPr lang="en-US" altLang="zh-CN"/>
              <a:t>B-</a:t>
            </a:r>
            <a:r>
              <a:rPr lang="zh-CN" altLang="en-US"/>
              <a:t>树）的插入</a:t>
            </a:r>
          </a:p>
          <a:p>
            <a:r>
              <a:rPr lang="zh-CN" altLang="en-US"/>
              <a:t>可能会出现连续红边，显然要调整树的结构，如何调整？</a:t>
            </a:r>
            <a:r>
              <a:rPr lang="en-US" altLang="zh-CN"/>
              <a:t>——</a:t>
            </a:r>
            <a:r>
              <a:rPr lang="zh-CN" altLang="en-US"/>
              <a:t>考虑对应的</a:t>
            </a:r>
            <a:r>
              <a:rPr lang="en-US" altLang="zh-CN"/>
              <a:t>2-3-4</a:t>
            </a:r>
            <a:r>
              <a:rPr lang="zh-CN" altLang="en-US"/>
              <a:t>树（</a:t>
            </a:r>
            <a:r>
              <a:rPr lang="en-US" altLang="zh-CN"/>
              <a:t>B-</a:t>
            </a:r>
            <a:r>
              <a:rPr lang="zh-CN" altLang="en-US"/>
              <a:t>树）插入的情况</a:t>
            </a: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894F52-C232-45FC-BAAE-FB0EBE0456AD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没有连续红边的情况（最理想）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对应</a:t>
            </a:r>
            <a:r>
              <a:rPr lang="en-US" altLang="zh-CN"/>
              <a:t>2-3-4</a:t>
            </a:r>
            <a:r>
              <a:rPr lang="zh-CN" altLang="en-US"/>
              <a:t>树的情况应该是</a:t>
            </a:r>
            <a:r>
              <a:rPr lang="en-US" altLang="zh-CN"/>
              <a:t>2</a:t>
            </a:r>
            <a:r>
              <a:rPr lang="zh-CN" altLang="en-US"/>
              <a:t>节点变为</a:t>
            </a:r>
            <a:r>
              <a:rPr lang="en-US" altLang="zh-CN"/>
              <a:t>3</a:t>
            </a:r>
            <a:r>
              <a:rPr lang="zh-CN" altLang="en-US"/>
              <a:t>节点</a:t>
            </a:r>
          </a:p>
        </p:txBody>
      </p:sp>
      <p:pic>
        <p:nvPicPr>
          <p:cNvPr id="88068" name="Picture 4" descr="rbin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133600"/>
            <a:ext cx="3695700" cy="293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69" name="TextBox 4"/>
          <p:cNvSpPr txBox="1">
            <a:spLocks noChangeArrowheads="1"/>
          </p:cNvSpPr>
          <p:nvPr/>
        </p:nvSpPr>
        <p:spPr bwMode="auto">
          <a:xfrm>
            <a:off x="3495675" y="2173288"/>
            <a:ext cx="5381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pu</a:t>
            </a:r>
            <a:endParaRPr lang="zh-CN" altLang="en-US"/>
          </a:p>
        </p:txBody>
      </p:sp>
      <p:sp>
        <p:nvSpPr>
          <p:cNvPr id="88070" name="TextBox 5"/>
          <p:cNvSpPr txBox="1">
            <a:spLocks noChangeArrowheads="1"/>
          </p:cNvSpPr>
          <p:nvPr/>
        </p:nvSpPr>
        <p:spPr bwMode="auto">
          <a:xfrm>
            <a:off x="6007100" y="2173288"/>
            <a:ext cx="717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/>
              <a:t>u  pu</a:t>
            </a:r>
            <a:endParaRPr lang="zh-CN" altLang="en-US"/>
          </a:p>
        </p:txBody>
      </p:sp>
      <p:sp>
        <p:nvSpPr>
          <p:cNvPr id="8807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03B3EC-951C-48D0-8666-CD16672421C2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5" descr="rbin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8100" y="2703513"/>
            <a:ext cx="5402263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连续红边情况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XYb</a:t>
            </a:r>
            <a:endParaRPr lang="zh-CN" alt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祖父的另一个孩子是黑色</a:t>
            </a:r>
            <a:r>
              <a:rPr lang="en-US" altLang="zh-CN"/>
              <a:t>—3</a:t>
            </a:r>
            <a:r>
              <a:rPr lang="zh-CN" altLang="en-US"/>
              <a:t>节点变为</a:t>
            </a:r>
            <a:r>
              <a:rPr lang="en-US" altLang="zh-CN"/>
              <a:t>4</a:t>
            </a:r>
            <a:r>
              <a:rPr lang="zh-CN" altLang="en-US"/>
              <a:t>节点</a:t>
            </a:r>
            <a:endParaRPr lang="en-US" altLang="zh-CN"/>
          </a:p>
          <a:p>
            <a:r>
              <a:rPr lang="zh-CN" altLang="en-US">
                <a:solidFill>
                  <a:srgbClr val="0000CC"/>
                </a:solidFill>
              </a:rPr>
              <a:t>旋转变色：根黑、子红</a:t>
            </a:r>
          </a:p>
        </p:txBody>
      </p:sp>
      <p:cxnSp>
        <p:nvCxnSpPr>
          <p:cNvPr id="89093" name="直接连接符 4"/>
          <p:cNvCxnSpPr>
            <a:cxnSpLocks noChangeShapeType="1"/>
          </p:cNvCxnSpPr>
          <p:nvPr/>
        </p:nvCxnSpPr>
        <p:spPr bwMode="auto">
          <a:xfrm rot="10800000" flipV="1">
            <a:off x="3675063" y="1276350"/>
            <a:ext cx="1614487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8909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555043-1544-4E56-A1A0-27E3CC9975B8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 descr="rbins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5750" y="2908300"/>
            <a:ext cx="5334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连续红边情况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XYr</a:t>
            </a:r>
            <a:endParaRPr lang="zh-CN" altLang="en-US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祖父的另一个孩子是红色</a:t>
            </a:r>
            <a:r>
              <a:rPr lang="en-US" altLang="zh-CN"/>
              <a:t>——</a:t>
            </a:r>
            <a:r>
              <a:rPr lang="zh-CN" altLang="en-US"/>
              <a:t>溢出</a:t>
            </a:r>
            <a:endParaRPr lang="en-US" altLang="zh-CN"/>
          </a:p>
          <a:p>
            <a:r>
              <a:rPr lang="zh-CN" altLang="en-US">
                <a:solidFill>
                  <a:srgbClr val="0000CC"/>
                </a:solidFill>
              </a:rPr>
              <a:t>不转变色：根红、子黑</a:t>
            </a:r>
          </a:p>
        </p:txBody>
      </p:sp>
      <p:cxnSp>
        <p:nvCxnSpPr>
          <p:cNvPr id="90117" name="直接连接符 5"/>
          <p:cNvCxnSpPr>
            <a:cxnSpLocks noChangeShapeType="1"/>
          </p:cNvCxnSpPr>
          <p:nvPr/>
        </p:nvCxnSpPr>
        <p:spPr bwMode="auto">
          <a:xfrm rot="10800000" flipV="1">
            <a:off x="3675063" y="1276350"/>
            <a:ext cx="1614487" cy="896938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9011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BAC377-F08B-42F8-A41F-D78340F4345B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教材</a:t>
            </a:r>
            <a:r>
              <a:rPr lang="en-US" altLang="zh-CN"/>
              <a:t>P370</a:t>
            </a:r>
            <a:r>
              <a:rPr lang="zh-CN" altLang="en-US"/>
              <a:t>，将</a:t>
            </a:r>
            <a:r>
              <a:rPr lang="en-US" altLang="zh-CN"/>
              <a:t>70,60,65,62</a:t>
            </a:r>
            <a:r>
              <a:rPr lang="zh-CN" altLang="en-US"/>
              <a:t>依次插入到</a:t>
            </a:r>
            <a:r>
              <a:rPr lang="en-US" altLang="zh-CN"/>
              <a:t>15-13a)</a:t>
            </a:r>
            <a:r>
              <a:rPr lang="zh-CN" altLang="en-US"/>
              <a:t>所示的红黑树中</a:t>
            </a:r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61AF38-6ECF-475C-99D0-938C7CC67697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zh-CN" altLang="en-US"/>
              <a:t>叉搜索树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zh-CN" altLang="en-US">
                <a:solidFill>
                  <a:srgbClr val="0000FF"/>
                </a:solidFill>
              </a:rPr>
              <a:t>定义</a:t>
            </a:r>
            <a:r>
              <a:rPr lang="zh-CN" altLang="en-US"/>
              <a:t>：</a:t>
            </a:r>
            <a:r>
              <a:rPr lang="en-US" altLang="zh-CN" i="1">
                <a:solidFill>
                  <a:srgbClr val="0000FF"/>
                </a:solidFill>
              </a:rPr>
              <a:t>m</a:t>
            </a:r>
            <a:r>
              <a:rPr lang="zh-CN" altLang="en-US">
                <a:solidFill>
                  <a:srgbClr val="0000FF"/>
                </a:solidFill>
              </a:rPr>
              <a:t>叉搜索树</a:t>
            </a:r>
            <a:r>
              <a:rPr lang="zh-CN" altLang="en-US"/>
              <a:t>（</a:t>
            </a:r>
            <a:r>
              <a:rPr lang="en-US" altLang="zh-CN" i="1">
                <a:solidFill>
                  <a:schemeClr val="hlink"/>
                </a:solidFill>
              </a:rPr>
              <a:t>m</a:t>
            </a:r>
            <a:r>
              <a:rPr lang="en-US" altLang="zh-CN">
                <a:solidFill>
                  <a:schemeClr val="hlink"/>
                </a:solidFill>
              </a:rPr>
              <a:t>-way search tree</a:t>
            </a:r>
            <a:r>
              <a:rPr lang="zh-CN" altLang="en-US"/>
              <a:t>）可以是一棵空树，</a:t>
            </a:r>
            <a:br>
              <a:rPr lang="zh-CN" altLang="en-US"/>
            </a:br>
            <a:r>
              <a:rPr lang="zh-CN" altLang="en-US"/>
              <a:t>如果非空，它必须满足：</a:t>
            </a:r>
          </a:p>
          <a:p>
            <a:pPr marL="533400" indent="-533400">
              <a:buFont typeface="Wingdings" pitchFamily="2" charset="2"/>
              <a:buAutoNum type="arabicParenR"/>
            </a:pPr>
            <a:r>
              <a:rPr lang="zh-CN" altLang="en-US"/>
              <a:t>在相应的扩充搜索树中（用外部节点替换零指针），</a:t>
            </a:r>
            <a:r>
              <a:rPr lang="zh-CN" altLang="en-US">
                <a:solidFill>
                  <a:srgbClr val="FF0000"/>
                </a:solidFill>
              </a:rPr>
              <a:t>每个内部节点最多可以有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zh-CN" altLang="en-US">
                <a:solidFill>
                  <a:srgbClr val="FF0000"/>
                </a:solidFill>
              </a:rPr>
              <a:t>个子女及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～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  <a:r>
              <a:rPr lang="zh-CN" altLang="en-US">
                <a:solidFill>
                  <a:srgbClr val="FF0000"/>
                </a:solidFill>
              </a:rPr>
              <a:t>个元素</a:t>
            </a:r>
            <a:r>
              <a:rPr lang="zh-CN" altLang="en-US"/>
              <a:t>（外部节点不含元素和子女）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3C7109-08B9-42D8-B63C-E82AA947E84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H2</a:t>
            </a:r>
            <a:r>
              <a:rPr lang="zh-CN" altLang="en-US"/>
              <a:t>结束</a:t>
            </a: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r>
              <a:rPr lang="zh-CN" altLang="en-US"/>
              <a:t>练习：依次插入</a:t>
            </a:r>
            <a:r>
              <a:rPr lang="en-US" altLang="zh-CN"/>
              <a:t>12 1 9 2 0 11 7 19 4 15 18 5 14 13 10 16 6 3 8 17</a:t>
            </a:r>
            <a:r>
              <a:rPr lang="zh-CN" altLang="en-US" dirty="0"/>
              <a:t>，生成红黑树</a:t>
            </a:r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68F969-C7F8-45E4-BE30-92DB1349FF0B}" type="slidenum">
              <a:rPr lang="en-US" altLang="en-US" smtClean="0"/>
              <a:pPr/>
              <a:t>70</a:t>
            </a:fld>
            <a:endParaRPr lang="en-US" altLang="en-US"/>
          </a:p>
        </p:txBody>
      </p:sp>
      <p:pic>
        <p:nvPicPr>
          <p:cNvPr id="921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2532063"/>
            <a:ext cx="8567738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红－黑树的删除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r>
              <a:rPr lang="zh-CN" altLang="en-US"/>
              <a:t>首先还是类似二叉搜索树的方法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转化为叶节点删除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不是叶节点的，与中序遍历的后继节点交换</a:t>
            </a:r>
          </a:p>
          <a:p>
            <a:r>
              <a:rPr lang="zh-CN" altLang="en-US"/>
              <a:t>可对应</a:t>
            </a:r>
            <a:r>
              <a:rPr lang="en-US" altLang="zh-CN"/>
              <a:t>2-3-4</a:t>
            </a:r>
            <a:r>
              <a:rPr lang="zh-CN" altLang="en-US"/>
              <a:t>树自底向上删除算法设计红－黑树自底向上的删除算法</a:t>
            </a:r>
          </a:p>
          <a:p>
            <a:r>
              <a:rPr lang="zh-CN" altLang="en-US"/>
              <a:t>若删除红节点，结束</a:t>
            </a:r>
            <a:r>
              <a:rPr lang="en-US" altLang="zh-CN"/>
              <a:t>——3</a:t>
            </a:r>
            <a:r>
              <a:rPr lang="zh-CN" altLang="en-US"/>
              <a:t>节点或</a:t>
            </a:r>
            <a:r>
              <a:rPr lang="en-US" altLang="zh-CN"/>
              <a:t>4</a:t>
            </a:r>
            <a:r>
              <a:rPr lang="zh-CN" altLang="en-US"/>
              <a:t>节点的删除</a:t>
            </a:r>
          </a:p>
          <a:p>
            <a:r>
              <a:rPr lang="zh-CN" altLang="en-US"/>
              <a:t>若删除黑节点，调整，可能回溯</a:t>
            </a:r>
            <a:r>
              <a:rPr lang="en-US" altLang="zh-CN"/>
              <a:t>——2</a:t>
            </a:r>
            <a:r>
              <a:rPr lang="zh-CN" altLang="en-US"/>
              <a:t>节点的删除</a:t>
            </a: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43488C-7F51-4BCB-AB73-22BB7FE9526F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942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有以下关键字：</a:t>
            </a:r>
            <a:r>
              <a:rPr lang="en-US" altLang="zh-CN"/>
              <a:t>28</a:t>
            </a:r>
            <a:r>
              <a:rPr lang="zh-CN" altLang="zh-CN"/>
              <a:t>，</a:t>
            </a:r>
            <a:r>
              <a:rPr lang="en-US" altLang="zh-CN"/>
              <a:t>72</a:t>
            </a:r>
            <a:r>
              <a:rPr lang="zh-CN" altLang="zh-CN"/>
              <a:t>，</a:t>
            </a:r>
            <a:r>
              <a:rPr lang="en-US" altLang="zh-CN"/>
              <a:t>97</a:t>
            </a:r>
            <a:r>
              <a:rPr lang="zh-CN" altLang="zh-CN"/>
              <a:t>，</a:t>
            </a:r>
            <a:r>
              <a:rPr lang="en-US" altLang="zh-CN"/>
              <a:t>23</a:t>
            </a:r>
            <a:r>
              <a:rPr lang="zh-CN" altLang="zh-CN"/>
              <a:t>，</a:t>
            </a:r>
            <a:r>
              <a:rPr lang="en-US" altLang="zh-CN"/>
              <a:t>11</a:t>
            </a:r>
            <a:r>
              <a:rPr lang="zh-CN" altLang="zh-CN"/>
              <a:t>，</a:t>
            </a:r>
            <a:r>
              <a:rPr lang="en-US" altLang="zh-CN"/>
              <a:t>63</a:t>
            </a:r>
            <a:r>
              <a:rPr lang="zh-CN" altLang="zh-CN"/>
              <a:t>，</a:t>
            </a:r>
            <a:r>
              <a:rPr lang="en-US" altLang="zh-CN"/>
              <a:t>4</a:t>
            </a:r>
            <a:r>
              <a:rPr lang="zh-CN" altLang="zh-CN"/>
              <a:t>，</a:t>
            </a:r>
            <a:r>
              <a:rPr lang="en-US" altLang="zh-CN"/>
              <a:t>53</a:t>
            </a:r>
            <a:r>
              <a:rPr lang="zh-CN" altLang="zh-CN"/>
              <a:t>，</a:t>
            </a:r>
            <a:r>
              <a:rPr lang="en-US" altLang="zh-CN"/>
              <a:t>84</a:t>
            </a:r>
            <a:r>
              <a:rPr lang="zh-CN" altLang="zh-CN"/>
              <a:t>，</a:t>
            </a:r>
            <a:r>
              <a:rPr lang="en-US" altLang="zh-CN"/>
              <a:t>32</a:t>
            </a:r>
            <a:r>
              <a:rPr lang="zh-CN" altLang="zh-CN"/>
              <a:t>，</a:t>
            </a:r>
            <a:r>
              <a:rPr lang="en-US" altLang="zh-CN"/>
              <a:t>61</a:t>
            </a:r>
            <a:r>
              <a:rPr lang="zh-CN" altLang="zh-CN"/>
              <a:t>，</a:t>
            </a:r>
            <a:r>
              <a:rPr lang="en-US" altLang="zh-CN"/>
              <a:t>52</a:t>
            </a:r>
            <a:r>
              <a:rPr lang="zh-CN" altLang="zh-CN"/>
              <a:t>，按序插入到初始为空的</a:t>
            </a:r>
            <a:r>
              <a:rPr lang="en-US" altLang="zh-CN"/>
              <a:t>4</a:t>
            </a:r>
            <a:r>
              <a:rPr lang="zh-CN" altLang="zh-CN"/>
              <a:t>阶</a:t>
            </a:r>
            <a:r>
              <a:rPr lang="en-US" altLang="zh-CN"/>
              <a:t>B</a:t>
            </a:r>
            <a:r>
              <a:rPr lang="zh-CN" altLang="zh-CN"/>
              <a:t>树中。</a:t>
            </a:r>
            <a:r>
              <a:rPr lang="zh-CN" altLang="en-US"/>
              <a:t>依次绘制以下的结构</a:t>
            </a:r>
            <a:r>
              <a:rPr lang="zh-CN" altLang="zh-CN"/>
              <a:t>：</a:t>
            </a:r>
          </a:p>
          <a:p>
            <a:pPr lvl="1">
              <a:buFont typeface="Arial" charset="0"/>
              <a:buNone/>
            </a:pPr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</a:t>
            </a:r>
            <a:r>
              <a:rPr lang="en-US" altLang="zh-CN"/>
              <a:t>4</a:t>
            </a:r>
            <a:r>
              <a:rPr lang="zh-CN" altLang="zh-CN"/>
              <a:t>阶</a:t>
            </a:r>
            <a:r>
              <a:rPr lang="en-US" altLang="zh-CN"/>
              <a:t>B</a:t>
            </a:r>
            <a:r>
              <a:rPr lang="zh-CN" altLang="zh-CN"/>
              <a:t>树</a:t>
            </a:r>
            <a:endParaRPr lang="en-US" altLang="zh-CN"/>
          </a:p>
          <a:p>
            <a:pPr lvl="1">
              <a:buFont typeface="Arial" charset="0"/>
              <a:buNone/>
            </a:pPr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）红黑树</a:t>
            </a:r>
            <a:endParaRPr lang="en-US" altLang="zh-CN"/>
          </a:p>
          <a:p>
            <a:pPr lvl="1">
              <a:buFont typeface="Arial" charset="0"/>
              <a:buNone/>
            </a:pPr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）还原的森林</a:t>
            </a:r>
            <a:endParaRPr lang="zh-CN" altLang="en-US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2DE443-B448-4A12-8BDB-4586F5516C9E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1915A9-931A-4E49-9941-1B5E8CF6B39B}" type="slidenum">
              <a:rPr lang="en-US" altLang="en-US" smtClean="0"/>
              <a:pPr/>
              <a:t>73</a:t>
            </a:fld>
            <a:endParaRPr lang="en-US" altLang="en-US"/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宋体" pitchFamily="2" charset="-122"/>
              </a:rPr>
              <a:t>本章结束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</a:t>
            </a:r>
            <a:r>
              <a:rPr lang="zh-CN" altLang="en-US"/>
              <a:t>叉搜索树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arenR" startAt="2"/>
            </a:pPr>
            <a:r>
              <a:rPr lang="zh-CN" altLang="en-US"/>
              <a:t>每个含</a:t>
            </a:r>
            <a:r>
              <a:rPr lang="en-US" altLang="zh-CN" i="1"/>
              <a:t>p</a:t>
            </a:r>
            <a:r>
              <a:rPr lang="zh-CN" altLang="en-US"/>
              <a:t>个元素的节点，有</a:t>
            </a:r>
            <a:r>
              <a:rPr lang="en-US" altLang="zh-CN" i="1"/>
              <a:t>p</a:t>
            </a:r>
            <a:r>
              <a:rPr lang="en-US" altLang="zh-CN"/>
              <a:t>+1</a:t>
            </a:r>
            <a:r>
              <a:rPr lang="zh-CN" altLang="en-US"/>
              <a:t>个子女</a:t>
            </a:r>
          </a:p>
          <a:p>
            <a:pPr marL="609600" indent="-609600">
              <a:buFont typeface="Wingdings" pitchFamily="2" charset="2"/>
              <a:buAutoNum type="arabicParenR" startAt="2"/>
            </a:pPr>
            <a:r>
              <a:rPr lang="zh-CN" altLang="en-US"/>
              <a:t>考察含</a:t>
            </a:r>
            <a:r>
              <a:rPr lang="en-US" altLang="zh-CN" i="1"/>
              <a:t>p</a:t>
            </a:r>
            <a:r>
              <a:rPr lang="zh-CN" altLang="en-US"/>
              <a:t>个元素的任意节点</a:t>
            </a:r>
          </a:p>
          <a:p>
            <a:pPr marL="990600" lvl="1" indent="-533400"/>
            <a:r>
              <a:rPr lang="zh-CN" altLang="en-US"/>
              <a:t>设</a:t>
            </a:r>
            <a:r>
              <a:rPr lang="en-US" altLang="zh-CN" i="1"/>
              <a:t>k</a:t>
            </a:r>
            <a:r>
              <a:rPr lang="en-US" altLang="zh-CN" baseline="-25000"/>
              <a:t>1</a:t>
            </a:r>
            <a:r>
              <a:rPr lang="en-US" altLang="zh-CN"/>
              <a:t>, ..., </a:t>
            </a:r>
            <a:r>
              <a:rPr lang="en-US" altLang="zh-CN" i="1"/>
              <a:t>k</a:t>
            </a:r>
            <a:r>
              <a:rPr lang="en-US" altLang="zh-CN" i="1" baseline="-25000"/>
              <a:t>p</a:t>
            </a:r>
            <a:r>
              <a:rPr lang="zh-CN" altLang="en-US"/>
              <a:t>是这些元素的关键值，元素按关键字</a:t>
            </a:r>
            <a:r>
              <a:rPr lang="zh-CN" altLang="en-US">
                <a:solidFill>
                  <a:srgbClr val="FF0000"/>
                </a:solidFill>
              </a:rPr>
              <a:t>升序</a:t>
            </a:r>
            <a:r>
              <a:rPr lang="zh-CN" altLang="en-US"/>
              <a:t>排列，即有</a:t>
            </a:r>
            <a:r>
              <a:rPr lang="en-US" altLang="zh-CN" i="1"/>
              <a:t>k</a:t>
            </a:r>
            <a:r>
              <a:rPr lang="en-US" altLang="zh-CN" baseline="-25000"/>
              <a:t>1</a:t>
            </a:r>
            <a:r>
              <a:rPr lang="en-US" altLang="zh-CN"/>
              <a:t>&lt;</a:t>
            </a:r>
            <a:r>
              <a:rPr lang="en-US" altLang="zh-CN" i="1"/>
              <a:t>k</a:t>
            </a:r>
            <a:r>
              <a:rPr lang="en-US" altLang="zh-CN" baseline="-25000"/>
              <a:t>2</a:t>
            </a:r>
            <a:r>
              <a:rPr lang="en-US" altLang="zh-CN"/>
              <a:t>&lt;...&lt;</a:t>
            </a:r>
            <a:r>
              <a:rPr lang="en-US" altLang="zh-CN" i="1"/>
              <a:t>k</a:t>
            </a:r>
            <a:r>
              <a:rPr lang="en-US" altLang="zh-CN" i="1" baseline="-25000"/>
              <a:t>p</a:t>
            </a:r>
            <a:br>
              <a:rPr lang="en-US" altLang="zh-CN" i="1" baseline="-25000"/>
            </a:br>
            <a:r>
              <a:rPr lang="zh-CN" altLang="en-US"/>
              <a:t>设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, ..., </a:t>
            </a:r>
            <a:r>
              <a:rPr lang="en-US" altLang="zh-CN" i="1"/>
              <a:t>c</a:t>
            </a:r>
            <a:r>
              <a:rPr lang="en-US" altLang="zh-CN" i="1" baseline="-25000"/>
              <a:t>p</a:t>
            </a:r>
            <a:r>
              <a:rPr lang="zh-CN" altLang="en-US"/>
              <a:t>是节点的</a:t>
            </a:r>
            <a:r>
              <a:rPr lang="en-US" altLang="zh-CN" i="1"/>
              <a:t>p</a:t>
            </a:r>
            <a:r>
              <a:rPr lang="en-US" altLang="zh-CN"/>
              <a:t>+1</a:t>
            </a:r>
            <a:r>
              <a:rPr lang="zh-CN" altLang="en-US"/>
              <a:t>个孩子</a:t>
            </a:r>
          </a:p>
          <a:p>
            <a:pPr marL="1371600" lvl="2" indent="-457200"/>
            <a:r>
              <a:rPr lang="zh-CN" altLang="en-US"/>
              <a:t>以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zh-CN" altLang="en-US"/>
              <a:t>为根的子树中的元素关键值小于</a:t>
            </a:r>
            <a:r>
              <a:rPr lang="en-US" altLang="zh-CN" i="1"/>
              <a:t>k</a:t>
            </a:r>
            <a:r>
              <a:rPr lang="en-US" altLang="zh-CN" baseline="-25000"/>
              <a:t>1</a:t>
            </a:r>
          </a:p>
          <a:p>
            <a:pPr marL="1371600" lvl="2" indent="-457200"/>
            <a:r>
              <a:rPr lang="zh-CN" altLang="en-US"/>
              <a:t>以</a:t>
            </a:r>
            <a:r>
              <a:rPr lang="en-US" altLang="zh-CN" i="1"/>
              <a:t>c</a:t>
            </a:r>
            <a:r>
              <a:rPr lang="en-US" altLang="zh-CN" i="1" baseline="-25000"/>
              <a:t>p</a:t>
            </a:r>
            <a:r>
              <a:rPr lang="zh-CN" altLang="en-US"/>
              <a:t>为根的子树中的元素关键值大于</a:t>
            </a:r>
            <a:r>
              <a:rPr lang="en-US" altLang="zh-CN" i="1"/>
              <a:t>k</a:t>
            </a:r>
            <a:r>
              <a:rPr lang="en-US" altLang="zh-CN" i="1" baseline="-25000"/>
              <a:t>p</a:t>
            </a:r>
          </a:p>
          <a:p>
            <a:pPr marL="1371600" lvl="2" indent="-457200"/>
            <a:r>
              <a:rPr lang="zh-CN" altLang="en-US"/>
              <a:t>并且以</a:t>
            </a:r>
            <a:r>
              <a:rPr lang="en-US" altLang="zh-CN" i="1"/>
              <a:t>c</a:t>
            </a:r>
            <a:r>
              <a:rPr lang="en-US" altLang="zh-CN" i="1" baseline="-25000"/>
              <a:t>i</a:t>
            </a:r>
            <a:r>
              <a:rPr lang="zh-CN" altLang="en-US"/>
              <a:t>为根的子树中的元素关键值会大于</a:t>
            </a:r>
            <a:r>
              <a:rPr lang="en-US" altLang="zh-CN" i="1"/>
              <a:t>k</a:t>
            </a:r>
            <a:r>
              <a:rPr lang="en-US" altLang="zh-CN" baseline="-25000"/>
              <a:t>i</a:t>
            </a:r>
            <a:r>
              <a:rPr lang="zh-CN" altLang="en-US"/>
              <a:t>而小于</a:t>
            </a:r>
            <a:r>
              <a:rPr lang="en-US" altLang="zh-CN" i="1"/>
              <a:t>k</a:t>
            </a:r>
            <a:r>
              <a:rPr lang="en-US" altLang="zh-CN" baseline="-25000"/>
              <a:t>i+1</a:t>
            </a:r>
            <a:r>
              <a:rPr lang="zh-CN" altLang="en-US"/>
              <a:t>，其中</a:t>
            </a:r>
            <a:r>
              <a:rPr lang="en-US" altLang="zh-CN"/>
              <a:t>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p</a:t>
            </a:r>
            <a:endParaRPr lang="en-US" altLang="zh-CN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253F0BE-6D84-4F0B-8BF7-AC4DA01B106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</a:t>
            </a:r>
            <a:r>
              <a:rPr lang="en-US" altLang="zh-CN"/>
              <a:t>7</a:t>
            </a:r>
            <a:r>
              <a:rPr lang="zh-CN" altLang="en-US"/>
              <a:t>叉搜索树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3429000"/>
            <a:ext cx="7772400" cy="266700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搜索</a:t>
            </a:r>
            <a:r>
              <a:rPr lang="zh-CN" altLang="en-US"/>
              <a:t>操作</a:t>
            </a:r>
          </a:p>
          <a:p>
            <a:pPr lvl="1"/>
            <a:r>
              <a:rPr lang="zh-CN" altLang="en-US"/>
              <a:t>从根节点开始，向下搜索</a:t>
            </a:r>
          </a:p>
          <a:p>
            <a:pPr lvl="1"/>
            <a:r>
              <a:rPr lang="zh-CN" altLang="en-US"/>
              <a:t>对每个节点，若目标关键字</a:t>
            </a:r>
            <a:r>
              <a:rPr lang="en-US" altLang="zh-CN"/>
              <a:t>k</a:t>
            </a:r>
          </a:p>
          <a:p>
            <a:pPr lvl="2"/>
            <a:r>
              <a:rPr lang="zh-CN" altLang="en-US"/>
              <a:t>＝</a:t>
            </a:r>
            <a:r>
              <a:rPr lang="en-US" altLang="zh-CN"/>
              <a:t>k</a:t>
            </a:r>
            <a:r>
              <a:rPr lang="en-US" altLang="zh-CN" baseline="-25000"/>
              <a:t>i</a:t>
            </a:r>
            <a:r>
              <a:rPr lang="zh-CN" altLang="en-US"/>
              <a:t>，搜索成功</a:t>
            </a:r>
          </a:p>
          <a:p>
            <a:pPr lvl="2"/>
            <a:r>
              <a:rPr lang="en-US" altLang="zh-CN"/>
              <a:t>k</a:t>
            </a:r>
            <a:r>
              <a:rPr lang="en-US" altLang="zh-CN" baseline="-25000"/>
              <a:t>i</a:t>
            </a:r>
            <a:r>
              <a:rPr lang="en-US" altLang="zh-CN"/>
              <a:t>&lt;k&lt;k</a:t>
            </a:r>
            <a:r>
              <a:rPr lang="en-US" altLang="zh-CN" baseline="-25000"/>
              <a:t>i+1</a:t>
            </a:r>
            <a:r>
              <a:rPr lang="zh-CN" altLang="en-US"/>
              <a:t>，在子树</a:t>
            </a:r>
            <a:r>
              <a:rPr lang="en-US" altLang="zh-CN"/>
              <a:t>i</a:t>
            </a:r>
            <a:r>
              <a:rPr lang="zh-CN" altLang="en-US"/>
              <a:t>中继续寻找</a:t>
            </a:r>
          </a:p>
          <a:p>
            <a:pPr lvl="1"/>
            <a:r>
              <a:rPr lang="zh-CN" altLang="en-US"/>
              <a:t>到达外部节点</a:t>
            </a:r>
            <a:r>
              <a:rPr lang="en-US" altLang="zh-CN"/>
              <a:t>——</a:t>
            </a:r>
            <a:r>
              <a:rPr lang="zh-CN" altLang="en-US"/>
              <a:t>失败：搜索</a:t>
            </a:r>
            <a:r>
              <a:rPr lang="en-US" altLang="zh-CN"/>
              <a:t>31</a:t>
            </a:r>
          </a:p>
        </p:txBody>
      </p:sp>
      <p:pic>
        <p:nvPicPr>
          <p:cNvPr id="33796" name="Picture 4" descr="7ary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0638"/>
            <a:ext cx="8158163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5289550" y="558800"/>
            <a:ext cx="3228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m=7</a:t>
            </a:r>
          </a:p>
          <a:p>
            <a:r>
              <a:rPr lang="zh-CN" altLang="en-US">
                <a:solidFill>
                  <a:srgbClr val="FF0000"/>
                </a:solidFill>
              </a:rPr>
              <a:t>检验条件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79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A55EEEE-1675-40A1-AACE-5FC01314DAA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23878</TotalTime>
  <Words>2982</Words>
  <Application>Microsoft Office PowerPoint</Application>
  <PresentationFormat>全屏显示(4:3)</PresentationFormat>
  <Paragraphs>397</Paragraphs>
  <Slides>73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8" baseType="lpstr">
      <vt:lpstr>黑体</vt:lpstr>
      <vt:lpstr>宋体</vt:lpstr>
      <vt:lpstr>Arial</vt:lpstr>
      <vt:lpstr>Times New Roman</vt:lpstr>
      <vt:lpstr>Wingdings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</vt:lpstr>
      <vt:lpstr>第15章  搜索树(二)</vt:lpstr>
      <vt:lpstr>主要内容</vt:lpstr>
      <vt:lpstr>动机：建立索引</vt:lpstr>
      <vt:lpstr>索引示例</vt:lpstr>
      <vt:lpstr>索引示例</vt:lpstr>
      <vt:lpstr>倒排索引示例</vt:lpstr>
      <vt:lpstr>m叉搜索树</vt:lpstr>
      <vt:lpstr>m叉搜索树</vt:lpstr>
      <vt:lpstr>例：7叉搜索树</vt:lpstr>
      <vt:lpstr>例</vt:lpstr>
      <vt:lpstr>例</vt:lpstr>
      <vt:lpstr>m叉搜索树的高度</vt:lpstr>
      <vt:lpstr>H1.m阶B树</vt:lpstr>
      <vt:lpstr>7阶B树例</vt:lpstr>
      <vt:lpstr>例</vt:lpstr>
      <vt:lpstr>重新整理m阶B树特征</vt:lpstr>
      <vt:lpstr>B树的高度</vt:lpstr>
      <vt:lpstr>证明</vt:lpstr>
      <vt:lpstr>插入操作——简单情况</vt:lpstr>
      <vt:lpstr>插入操作——分裂</vt:lpstr>
      <vt:lpstr>插入操作——分裂</vt:lpstr>
      <vt:lpstr>分裂例</vt:lpstr>
      <vt:lpstr>插入操作——分裂回溯</vt:lpstr>
      <vt:lpstr>分裂回溯例——三阶B树</vt:lpstr>
      <vt:lpstr>分裂回溯例（续）</vt:lpstr>
      <vt:lpstr>删除操作</vt:lpstr>
      <vt:lpstr>删除操作——借用兄弟节点m=7</vt:lpstr>
      <vt:lpstr>删除操作——借用兄弟节点</vt:lpstr>
      <vt:lpstr>删除操作——与兄弟节点合并m=7</vt:lpstr>
      <vt:lpstr>删除操作——与兄弟节点合并</vt:lpstr>
      <vt:lpstr>删除操作——合并的回溯</vt:lpstr>
      <vt:lpstr>删除操作——合并的回溯m=3</vt:lpstr>
      <vt:lpstr>删除操作——例</vt:lpstr>
      <vt:lpstr>删除操作——例</vt:lpstr>
      <vt:lpstr>删除操作——例</vt:lpstr>
      <vt:lpstr>删除操作——例</vt:lpstr>
      <vt:lpstr>删除操作——例</vt:lpstr>
      <vt:lpstr>删除操作——例</vt:lpstr>
      <vt:lpstr>删除操作——例</vt:lpstr>
      <vt:lpstr>H1小结</vt:lpstr>
      <vt:lpstr>B+树定义</vt:lpstr>
      <vt:lpstr>4阶B+树示例</vt:lpstr>
      <vt:lpstr>B+树插入</vt:lpstr>
      <vt:lpstr>B+树插入示例</vt:lpstr>
      <vt:lpstr>B+树插入示例</vt:lpstr>
      <vt:lpstr>B+树插入示例</vt:lpstr>
      <vt:lpstr>B+树插入示例</vt:lpstr>
      <vt:lpstr>B+树插入示例</vt:lpstr>
      <vt:lpstr>B+树删除</vt:lpstr>
      <vt:lpstr>主要内容</vt:lpstr>
      <vt:lpstr>红－黑树定义</vt:lpstr>
      <vt:lpstr>另一种定义方式</vt:lpstr>
      <vt:lpstr>红－黑树例</vt:lpstr>
      <vt:lpstr>红－黑树是怎么来的</vt:lpstr>
      <vt:lpstr>2-3-4树的红－黑树表示</vt:lpstr>
      <vt:lpstr>2-3-4树的红－黑树表示</vt:lpstr>
      <vt:lpstr>2-3-4树的红－黑树表示</vt:lpstr>
      <vt:lpstr>几个问题</vt:lpstr>
      <vt:lpstr>红－黑树特性1</vt:lpstr>
      <vt:lpstr>红－黑树特性1</vt:lpstr>
      <vt:lpstr>红－黑树特性2</vt:lpstr>
      <vt:lpstr>红－黑树的描述</vt:lpstr>
      <vt:lpstr>红黑树如何绘制？</vt:lpstr>
      <vt:lpstr>红－黑树的搜索</vt:lpstr>
      <vt:lpstr>H2.红－黑树的插入</vt:lpstr>
      <vt:lpstr>没有连续红边的情况（最理想）</vt:lpstr>
      <vt:lpstr>连续红边情况1：XYb</vt:lpstr>
      <vt:lpstr>连续红边情况2：XYr</vt:lpstr>
      <vt:lpstr>例题</vt:lpstr>
      <vt:lpstr>H2结束</vt:lpstr>
      <vt:lpstr>红－黑树的删除</vt:lpstr>
      <vt:lpstr>例题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y y</cp:lastModifiedBy>
  <cp:revision>1714</cp:revision>
  <dcterms:created xsi:type="dcterms:W3CDTF">2008-01-10T01:45:22Z</dcterms:created>
  <dcterms:modified xsi:type="dcterms:W3CDTF">2023-11-28T03:34:41Z</dcterms:modified>
</cp:coreProperties>
</file>