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50"/>
  </p:notesMasterIdLst>
  <p:sldIdLst>
    <p:sldId id="256" r:id="rId10"/>
    <p:sldId id="268" r:id="rId11"/>
    <p:sldId id="313" r:id="rId12"/>
    <p:sldId id="257" r:id="rId13"/>
    <p:sldId id="276" r:id="rId14"/>
    <p:sldId id="277" r:id="rId15"/>
    <p:sldId id="278" r:id="rId16"/>
    <p:sldId id="291" r:id="rId17"/>
    <p:sldId id="292" r:id="rId18"/>
    <p:sldId id="293" r:id="rId19"/>
    <p:sldId id="294" r:id="rId20"/>
    <p:sldId id="295" r:id="rId21"/>
    <p:sldId id="296" r:id="rId22"/>
    <p:sldId id="290" r:id="rId23"/>
    <p:sldId id="26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73" r:id="rId34"/>
    <p:sldId id="270" r:id="rId35"/>
    <p:sldId id="274" r:id="rId36"/>
    <p:sldId id="307" r:id="rId37"/>
    <p:sldId id="308" r:id="rId38"/>
    <p:sldId id="306" r:id="rId39"/>
    <p:sldId id="309" r:id="rId40"/>
    <p:sldId id="310" r:id="rId41"/>
    <p:sldId id="271" r:id="rId42"/>
    <p:sldId id="275" r:id="rId43"/>
    <p:sldId id="311" r:id="rId44"/>
    <p:sldId id="312" r:id="rId45"/>
    <p:sldId id="315" r:id="rId46"/>
    <p:sldId id="314" r:id="rId47"/>
    <p:sldId id="316" r:id="rId48"/>
    <p:sldId id="267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FFFF"/>
    <a:srgbClr val="008000"/>
    <a:srgbClr val="009900"/>
    <a:srgbClr val="FFFFCC"/>
    <a:srgbClr val="F8F8F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1" autoAdjust="0"/>
    <p:restoredTop sz="91125" autoAdjust="0"/>
  </p:normalViewPr>
  <p:slideViewPr>
    <p:cSldViewPr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E7948E2-36D7-47D6-A6BA-AC3379FF97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4D9B-763C-4AB4-94D5-CBBEAC4BBA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D4CBB-58FB-455F-9261-D9AB8ACC17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4C83A-59ED-4FED-8666-CA090B9B88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F910-CEC3-4FC2-969E-DD5BACA2B6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38B5B-23BA-4221-A166-8D86D02A54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D680B-982A-40FD-BC3C-B6CB6FAC45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6228-82AE-4176-B35E-9BA63725DA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71DB-2E96-436E-9B3F-736A094A6B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0FD8B-BB46-463F-AB29-4DE0A94540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6236F-792B-42B6-BF72-F4D1C4006A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FAFF6-C71F-4DF8-A779-752D0D97B2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698C2-08D8-4B94-AAB6-1063054B97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6911-A522-4036-A9CD-668764F1CC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1B56-7FEE-422A-897D-6A60C684F9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9DCF6-F3E3-4CC8-AE44-FA3105A9DC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05D16-B55C-46E4-8C02-0C0E9B1DE5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EFF83-86E9-4F38-8D96-C85FCFEFEF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466BE-F184-4CC3-98C7-3D7A6583C5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42B8-871E-4BEF-A645-587E93F625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412DD-8D15-4D77-9AAE-7AB6342A49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9879-AF54-41F9-A164-0782BC23CD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67F25-B526-41FC-86D0-D8E4B71B96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86275-CF00-40E0-BC74-D4E31C4E31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46C6-DB64-41E0-9629-8E115CE033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A502-E910-4D98-86FE-E9785E2A30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B421-7E67-4FE9-A47A-4A0A15A4C5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15FE7-8686-46FA-A5F7-E0C5333D5C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455E-F8A4-42B3-A87A-1626DD31D6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2326-4383-4969-BC5F-9D4755B9E3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C955-EAA4-4683-8A81-59EFE0C949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8877B-BC4E-4F77-8064-816EB264BD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9D870-BA3B-4BAF-93DD-BE0B7216B5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8241-5C5B-4AB1-98FB-6D2AE17A89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5870B-5C8D-48ED-AC4F-2A4FEE4322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EC963-5D39-4CBF-9890-266777EA3E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8AD9-0F01-4DD0-8E8F-54F370D1EA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EEB2A-8378-4B7E-B18F-F098F7DE38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0A2FE-AC1F-4E6B-A79D-136E174F48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23537-8617-41AE-9C54-BB19BEB1BE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04E1B-D59D-4F3C-B93D-5BF3024ADC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0EE51-42AB-4FB1-BA5D-6BFF4404C5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6784F-440A-4661-AF90-948FCC6076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67FE4-4A2C-40F3-BFBE-16CD170DDFA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EA9F-1929-4AC1-ACA5-9C96D98CD8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8F0D7-D776-454D-A8A6-16932B4B93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A5B2F-4CCB-4E33-B586-EA3299F5A8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D9BDB-68E0-4C12-A571-4CDB705E21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046B-63CB-49D3-B33C-930B998A72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894E-8D3A-4609-9EE7-3F159A45FC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0D0A5-2491-4992-8ABC-96E2B93AAC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315F-1A07-4F1B-ABBB-09C7205B2D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7E4CD-2B9F-447F-A3E8-2BAFCB256F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34FD-3BC8-4574-AE24-0952FFFC52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05DB9-3629-4E2D-B7EC-00B54D4C86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B76F-457E-48F5-9225-55AC65802A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34D-8E51-49E4-8F8D-F55708A02A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766C-81AA-4F4E-91EF-92A485717D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DDBEF-B791-4118-9531-1FDF216F10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E54F0-F9BF-48A6-833C-5882A2EBF5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3162B-1634-409E-B66D-7E13320EDDD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E409F-F39F-49B0-A9EF-EBC824148B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0C104-D89A-4120-989E-9E411B3697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8EE1-BDCD-4350-8674-CF402E2B83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EDB91-8F52-4E22-9988-E11BEF0E8B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0F6A-22F7-4F9C-AE5E-AE801B615F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00C57-5233-4CDB-A438-4222B12B5E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7F131-C166-4416-AC0C-0AAF190A41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557D5-4E7D-4790-8C93-B37A424F88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18E75-3991-4059-81BF-FB7B2CFCD3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4E4B6-2874-4308-88D4-0A533650EB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FCA5-7932-4915-B581-57C4400F97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CD923-AB24-4DCE-8B37-5664D4C2F7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ED5D-2B75-4D2A-ABB4-26E78AB222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1E46-B5D6-48C5-AA99-3C848602D9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AACC-5B38-473A-93D5-EFD1A791F0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2D3D9-C9DB-4D2D-9073-8743924415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DC446-DC72-4D9D-8062-B9EDE95DCB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C871F-2336-4BA9-BB63-289BF1E7BF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91C7-1BA5-4F5B-BF76-9465248FDF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FB037-0AE8-4DC7-BF4D-4F986DCF9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932C3-29CA-4AE9-AA53-564D827B7F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79BA-91F7-47DC-8AB8-61EF7E020C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9E82-F5B4-48DE-8643-89CE9F7593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A979B-32AF-449F-838A-06BEE904A9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E2CF6-E33F-4C13-A8E4-DF55EDA016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70E18-061A-4151-9361-073EC525BFA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24F0B-62DA-4410-B76E-7DF4F0325E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C624B-556B-4DFF-B4EB-C5B1EA98D4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4D37-7B49-42FC-855D-9312C0DBC5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4F16-1166-4C69-96CB-A6C071F0F9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2E095-DF09-4902-901C-58218568B2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4E0E0F8-E4C9-4E07-8797-AFB151C551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4104" name="组合 15"/>
          <p:cNvGrpSpPr>
            <a:grpSpLocks/>
          </p:cNvGrpSpPr>
          <p:nvPr userDrawn="1"/>
        </p:nvGrpSpPr>
        <p:grpSpPr bwMode="auto">
          <a:xfrm>
            <a:off x="395288" y="6200775"/>
            <a:ext cx="3276600" cy="541338"/>
            <a:chOff x="4716016" y="5877352"/>
            <a:chExt cx="3275783" cy="540000"/>
          </a:xfrm>
        </p:grpSpPr>
        <p:pic>
          <p:nvPicPr>
            <p:cNvPr id="4105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4" y="5970783"/>
              <a:ext cx="2699665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868" r:id="rId1"/>
    <p:sldLayoutId id="2147498778" r:id="rId2"/>
    <p:sldLayoutId id="2147498779" r:id="rId3"/>
    <p:sldLayoutId id="2147498780" r:id="rId4"/>
    <p:sldLayoutId id="2147498781" r:id="rId5"/>
    <p:sldLayoutId id="2147498782" r:id="rId6"/>
    <p:sldLayoutId id="2147498783" r:id="rId7"/>
    <p:sldLayoutId id="2147498784" r:id="rId8"/>
    <p:sldLayoutId id="2147498785" r:id="rId9"/>
    <p:sldLayoutId id="2147498786" r:id="rId10"/>
    <p:sldLayoutId id="2147498787" r:id="rId11"/>
    <p:sldLayoutId id="2147498869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523E4E6-C7DF-4969-BD52-CCA6BE3F88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0" r:id="rId1"/>
    <p:sldLayoutId id="2147498788" r:id="rId2"/>
    <p:sldLayoutId id="2147498789" r:id="rId3"/>
    <p:sldLayoutId id="2147498790" r:id="rId4"/>
    <p:sldLayoutId id="2147498791" r:id="rId5"/>
    <p:sldLayoutId id="2147498792" r:id="rId6"/>
    <p:sldLayoutId id="2147498793" r:id="rId7"/>
    <p:sldLayoutId id="2147498794" r:id="rId8"/>
    <p:sldLayoutId id="2147498795" r:id="rId9"/>
    <p:sldLayoutId id="2147498796" r:id="rId10"/>
    <p:sldLayoutId id="2147498797" r:id="rId11"/>
    <p:sldLayoutId id="214749887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67DB814-FA92-4D1D-9226-82389B2F7A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2" r:id="rId1"/>
    <p:sldLayoutId id="2147498798" r:id="rId2"/>
    <p:sldLayoutId id="2147498799" r:id="rId3"/>
    <p:sldLayoutId id="2147498800" r:id="rId4"/>
    <p:sldLayoutId id="2147498801" r:id="rId5"/>
    <p:sldLayoutId id="2147498802" r:id="rId6"/>
    <p:sldLayoutId id="2147498803" r:id="rId7"/>
    <p:sldLayoutId id="2147498804" r:id="rId8"/>
    <p:sldLayoutId id="2147498805" r:id="rId9"/>
    <p:sldLayoutId id="2147498806" r:id="rId10"/>
    <p:sldLayoutId id="214749880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7179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2C06D70-13AC-4291-BB8A-DDEF49D5AB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176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3" r:id="rId1"/>
    <p:sldLayoutId id="2147498808" r:id="rId2"/>
    <p:sldLayoutId id="2147498809" r:id="rId3"/>
    <p:sldLayoutId id="2147498810" r:id="rId4"/>
    <p:sldLayoutId id="2147498811" r:id="rId5"/>
    <p:sldLayoutId id="2147498812" r:id="rId6"/>
    <p:sldLayoutId id="2147498813" r:id="rId7"/>
    <p:sldLayoutId id="2147498814" r:id="rId8"/>
    <p:sldLayoutId id="2147498815" r:id="rId9"/>
    <p:sldLayoutId id="2147498816" r:id="rId10"/>
    <p:sldLayoutId id="214749881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3C8CFEF-4982-41A5-A8B3-131FEDCA1A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4" r:id="rId1"/>
    <p:sldLayoutId id="2147498818" r:id="rId2"/>
    <p:sldLayoutId id="2147498819" r:id="rId3"/>
    <p:sldLayoutId id="2147498820" r:id="rId4"/>
    <p:sldLayoutId id="2147498821" r:id="rId5"/>
    <p:sldLayoutId id="2147498822" r:id="rId6"/>
    <p:sldLayoutId id="2147498823" r:id="rId7"/>
    <p:sldLayoutId id="2147498824" r:id="rId8"/>
    <p:sldLayoutId id="2147498825" r:id="rId9"/>
    <p:sldLayoutId id="2147498826" r:id="rId10"/>
    <p:sldLayoutId id="21474988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FC0BE4F-952A-400F-A962-6E121E5DC4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5" r:id="rId1"/>
    <p:sldLayoutId id="2147498828" r:id="rId2"/>
    <p:sldLayoutId id="2147498829" r:id="rId3"/>
    <p:sldLayoutId id="2147498830" r:id="rId4"/>
    <p:sldLayoutId id="2147498831" r:id="rId5"/>
    <p:sldLayoutId id="2147498832" r:id="rId6"/>
    <p:sldLayoutId id="2147498833" r:id="rId7"/>
    <p:sldLayoutId id="2147498834" r:id="rId8"/>
    <p:sldLayoutId id="2147498835" r:id="rId9"/>
    <p:sldLayoutId id="2147498836" r:id="rId10"/>
    <p:sldLayoutId id="214749883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7C4064A-98C5-47B2-8D0E-845AFB4640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4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6" r:id="rId1"/>
    <p:sldLayoutId id="2147498838" r:id="rId2"/>
    <p:sldLayoutId id="2147498839" r:id="rId3"/>
    <p:sldLayoutId id="2147498840" r:id="rId4"/>
    <p:sldLayoutId id="2147498841" r:id="rId5"/>
    <p:sldLayoutId id="2147498842" r:id="rId6"/>
    <p:sldLayoutId id="2147498843" r:id="rId7"/>
    <p:sldLayoutId id="2147498844" r:id="rId8"/>
    <p:sldLayoutId id="2147498845" r:id="rId9"/>
    <p:sldLayoutId id="2147498846" r:id="rId10"/>
    <p:sldLayoutId id="214749884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2CEF2BD-02BE-45CA-A55E-75BA18DBDA9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7" r:id="rId1"/>
    <p:sldLayoutId id="2147498848" r:id="rId2"/>
    <p:sldLayoutId id="2147498849" r:id="rId3"/>
    <p:sldLayoutId id="2147498850" r:id="rId4"/>
    <p:sldLayoutId id="2147498851" r:id="rId5"/>
    <p:sldLayoutId id="2147498852" r:id="rId6"/>
    <p:sldLayoutId id="2147498853" r:id="rId7"/>
    <p:sldLayoutId id="2147498854" r:id="rId8"/>
    <p:sldLayoutId id="2147498855" r:id="rId9"/>
    <p:sldLayoutId id="2147498856" r:id="rId10"/>
    <p:sldLayoutId id="214749885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12299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9E58586-BE60-4EC1-96EC-849D3FC7CC1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8" r:id="rId1"/>
    <p:sldLayoutId id="2147498858" r:id="rId2"/>
    <p:sldLayoutId id="2147498859" r:id="rId3"/>
    <p:sldLayoutId id="2147498860" r:id="rId4"/>
    <p:sldLayoutId id="2147498861" r:id="rId5"/>
    <p:sldLayoutId id="2147498862" r:id="rId6"/>
    <p:sldLayoutId id="2147498863" r:id="rId7"/>
    <p:sldLayoutId id="2147498864" r:id="rId8"/>
    <p:sldLayoutId id="2147498865" r:id="rId9"/>
    <p:sldLayoutId id="2147498866" r:id="rId10"/>
    <p:sldLayoutId id="214749886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专题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zh-CN" altLang="en-US">
                <a:ea typeface="宋体" pitchFamily="2" charset="-122"/>
              </a:rPr>
              <a:t>排序和查找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/>
              <a:t>对两个有序数组的合并</a:t>
            </a:r>
            <a:endParaRPr lang="en-US" altLang="zh-CN"/>
          </a:p>
          <a:p>
            <a:pPr lvl="1" eaLnBrk="1" hangingPunct="1"/>
            <a:r>
              <a:rPr lang="zh-CN" altLang="en-US"/>
              <a:t>初始状态下，关注两个待合并数组的第一个元素</a:t>
            </a:r>
            <a:endParaRPr lang="en-US" altLang="zh-CN"/>
          </a:p>
          <a:p>
            <a:pPr lvl="1" eaLnBrk="1" hangingPunct="1"/>
            <a:r>
              <a:rPr lang="zh-CN" altLang="en-US"/>
              <a:t>然后比较这两个元素的大小，将较小的元素添加到一个新创建的数组中</a:t>
            </a:r>
            <a:endParaRPr lang="en-US" altLang="zh-CN"/>
          </a:p>
          <a:p>
            <a:pPr lvl="1" eaLnBrk="1" hangingPunct="1"/>
            <a:r>
              <a:rPr lang="zh-CN" altLang="en-US"/>
              <a:t>接着被复制数组中的下标后移，指向该较小元素的后继元素</a:t>
            </a:r>
            <a:endParaRPr lang="en-US" altLang="zh-CN"/>
          </a:p>
          <a:p>
            <a:pPr lvl="1" eaLnBrk="1" hangingPunct="1"/>
            <a:r>
              <a:rPr lang="zh-CN" altLang="en-US"/>
              <a:t>上述操作一直持续到两个数组中的一个被处理完为止</a:t>
            </a:r>
            <a:endParaRPr lang="en-US" altLang="zh-CN"/>
          </a:p>
          <a:p>
            <a:pPr lvl="1" eaLnBrk="1" hangingPunct="1"/>
            <a:r>
              <a:rPr lang="zh-CN" altLang="en-US"/>
              <a:t>然后在未处理完的数组中，剩下的元素被复制到新数组的尾部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  <a:noFill/>
        </p:spPr>
        <p:txBody>
          <a:bodyPr/>
          <a:lstStyle/>
          <a:p>
            <a:fld id="{CB31C27B-80E7-43D8-B8C3-593CAB27696F}" type="slidenum">
              <a:rPr lang="zh-CN" altLang="en-US" smtClean="0">
                <a:ea typeface="宋体" pitchFamily="2" charset="-122"/>
              </a:rPr>
              <a:pPr/>
              <a:t>10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953000"/>
          </a:xfrm>
        </p:spPr>
        <p:txBody>
          <a:bodyPr/>
          <a:lstStyle/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//Merge(B[0…p-1],C[0…q-1],A[0…p+q-1])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i</a:t>
            </a:r>
            <a:r>
              <a:rPr lang="en-US" altLang="zh-CN" sz="1700">
                <a:latin typeface="Verdana" pitchFamily="34" charset="0"/>
                <a:sym typeface="Wingdings" pitchFamily="2" charset="2"/>
              </a:rPr>
              <a:t>0,j0,k0</a:t>
            </a:r>
            <a:endParaRPr lang="en-US" altLang="zh-CN" sz="1700">
              <a:latin typeface="Verdana" pitchFamily="34" charset="0"/>
            </a:endParaRP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while i&lt;p and j&lt;q do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	if B[i]&lt;=C[j]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		A[k]</a:t>
            </a:r>
            <a:r>
              <a:rPr lang="en-US" altLang="zh-CN" sz="1700">
                <a:latin typeface="Verdana" pitchFamily="34" charset="0"/>
                <a:sym typeface="Wingdings" pitchFamily="2" charset="2"/>
              </a:rPr>
              <a:t>B[i]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	ii+1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else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	A[k]C[j]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	jj+1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kk+1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if i=p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copy C[j…q-1] to A[k…p+q-1]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else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copy B[i…p-1] to A[k…p+q-1]</a:t>
            </a:r>
            <a:endParaRPr lang="zh-CN" altLang="en-US" sz="1700">
              <a:latin typeface="Verdana" pitchFamily="34" charset="0"/>
            </a:endParaRPr>
          </a:p>
        </p:txBody>
      </p:sp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</a:t>
            </a:r>
            <a:r>
              <a:rPr lang="zh-CN" altLang="en-US"/>
              <a:t>算法描述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9FC0FF-67AE-4220-8A40-7ED58BC6B2EA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77800"/>
            <a:ext cx="7126287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84E063-7D63-47B9-8843-5291FBE862C4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8</a:t>
            </a:r>
            <a:r>
              <a:rPr lang="zh-CN" altLang="en-US"/>
              <a:t>个关键字</a:t>
            </a:r>
            <a:r>
              <a:rPr lang="en-US" altLang="zh-CN"/>
              <a:t>8,3,2,9,7,1,5,4</a:t>
            </a:r>
            <a:r>
              <a:rPr lang="zh-CN" altLang="en-US"/>
              <a:t>，使用归并排序方法将其排列为升序序列，给出排序过程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解：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初  始：</a:t>
            </a:r>
            <a:r>
              <a:rPr lang="en-US" altLang="zh-CN"/>
              <a:t> 8, 3, 2, 9, 7, 1, 5, 4</a:t>
            </a:r>
          </a:p>
          <a:p>
            <a:pPr>
              <a:buFontTx/>
              <a:buNone/>
            </a:pPr>
            <a:r>
              <a:rPr lang="zh-CN" altLang="en-US"/>
              <a:t>第一趟： </a:t>
            </a:r>
            <a:r>
              <a:rPr lang="en-US" altLang="zh-CN"/>
              <a:t>3, 8, 2, 9, 1, 7, 4, 5</a:t>
            </a:r>
          </a:p>
          <a:p>
            <a:pPr>
              <a:buFontTx/>
              <a:buNone/>
            </a:pPr>
            <a:r>
              <a:rPr lang="zh-CN" altLang="en-US"/>
              <a:t>第二趟： </a:t>
            </a:r>
            <a:r>
              <a:rPr lang="en-US" altLang="zh-CN"/>
              <a:t>2, 3, 8, 9, 1, 4, 5, 7</a:t>
            </a:r>
          </a:p>
          <a:p>
            <a:pPr>
              <a:buFontTx/>
              <a:buNone/>
            </a:pPr>
            <a:r>
              <a:rPr lang="zh-CN" altLang="en-US"/>
              <a:t>第三趟： </a:t>
            </a:r>
            <a:r>
              <a:rPr lang="en-US" altLang="zh-CN"/>
              <a:t>1, 2, 3, 4, 5, 7, 8, 9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排序结束。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86CB22-60D3-4560-909D-81A2B0311415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自然归并排序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natural merge sort</a:t>
            </a:r>
          </a:p>
          <a:p>
            <a:r>
              <a:rPr lang="zh-CN" altLang="en-US"/>
              <a:t>进一步改进：若原始序列中存在有序子序列，则不进行分解</a:t>
            </a:r>
          </a:p>
          <a:p>
            <a:r>
              <a:rPr lang="en-US" altLang="zh-CN"/>
              <a:t>[4, 8, 3, 7, 1, 5, 6, 2]</a:t>
            </a:r>
            <a:br>
              <a:rPr lang="en-US" altLang="zh-CN"/>
            </a:br>
            <a:r>
              <a:rPr lang="en-US" altLang="zh-CN">
                <a:sym typeface="Wingdings" pitchFamily="2" charset="2"/>
              </a:rPr>
              <a:t>[4, 8], [3, 7], [1, 5, 6], [2]</a:t>
            </a:r>
            <a:br>
              <a:rPr lang="en-US" altLang="zh-CN">
                <a:sym typeface="Wingdings" pitchFamily="2" charset="2"/>
              </a:rPr>
            </a:br>
            <a:r>
              <a:rPr lang="en-US" altLang="zh-CN">
                <a:sym typeface="Wingdings" pitchFamily="2" charset="2"/>
              </a:rPr>
              <a:t>[3, 4, 7, 8], [1, 2, 5, 6]</a:t>
            </a:r>
            <a:br>
              <a:rPr lang="en-US" altLang="zh-CN">
                <a:sym typeface="Wingdings" pitchFamily="2" charset="2"/>
              </a:rPr>
            </a:br>
            <a:r>
              <a:rPr lang="en-US" altLang="zh-CN">
                <a:sym typeface="Wingdings" pitchFamily="2" charset="2"/>
              </a:rPr>
              <a:t>[1, 2, 3, 4, 5, 6, 7, 8]</a:t>
            </a:r>
            <a:endParaRPr lang="en-US" altLang="zh-CN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C6F3D9-E8D5-445D-9DE0-AD4060A28492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快速排序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452DB4-5F01-49D2-A685-EFDF14705272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思想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按照元素的值进行划分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对给定数组中的元素进行重新排列，以得到一个快速排序的分区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在一个分区中，所有在</a:t>
            </a:r>
            <a:r>
              <a:rPr lang="en-US" altLang="zh-CN" sz="2000"/>
              <a:t>s</a:t>
            </a:r>
            <a:r>
              <a:rPr lang="zh-CN" altLang="en-US" sz="2000"/>
              <a:t>下标之前的元素都小于等于</a:t>
            </a:r>
            <a:r>
              <a:rPr lang="en-US" altLang="zh-CN" sz="2000"/>
              <a:t>A[s]</a:t>
            </a:r>
            <a:r>
              <a:rPr lang="zh-CN" altLang="en-US" sz="2000"/>
              <a:t>，所有在</a:t>
            </a:r>
            <a:r>
              <a:rPr lang="en-US" altLang="zh-CN" sz="2000"/>
              <a:t>s</a:t>
            </a:r>
            <a:r>
              <a:rPr lang="zh-CN" altLang="en-US" sz="2000"/>
              <a:t>下标之后的元素都大于等于</a:t>
            </a:r>
            <a:r>
              <a:rPr lang="en-US" altLang="zh-CN" sz="2000"/>
              <a:t>A[s]</a:t>
            </a:r>
          </a:p>
          <a:p>
            <a:pPr lvl="1" eaLnBrk="1" hangingPunct="1"/>
            <a:r>
              <a:rPr lang="zh-CN" altLang="en-US" sz="2000"/>
              <a:t>建立了一个分区以后，</a:t>
            </a:r>
            <a:r>
              <a:rPr lang="en-US" altLang="zh-CN" sz="2000"/>
              <a:t>A[s]</a:t>
            </a:r>
            <a:r>
              <a:rPr lang="zh-CN" altLang="en-US" sz="2000"/>
              <a:t>已经位于它在有序数组中的最终位置。接下来使用同样的方法继续对</a:t>
            </a:r>
            <a:r>
              <a:rPr lang="en-US" altLang="zh-CN" sz="2000"/>
              <a:t>A[s]</a:t>
            </a:r>
            <a:r>
              <a:rPr lang="zh-CN" altLang="en-US" sz="2000"/>
              <a:t>前和</a:t>
            </a:r>
            <a:r>
              <a:rPr lang="en-US" altLang="zh-CN" sz="2000"/>
              <a:t>A[s]</a:t>
            </a:r>
            <a:r>
              <a:rPr lang="zh-CN" altLang="en-US" sz="2000"/>
              <a:t>后的子数组分别进行排序</a:t>
            </a:r>
          </a:p>
        </p:txBody>
      </p:sp>
      <p:sp>
        <p:nvSpPr>
          <p:cNvPr id="20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458913" y="5349875"/>
          <a:ext cx="4630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304560" progId="Equation.3">
                  <p:embed/>
                </p:oleObj>
              </mc:Choice>
              <mc:Fallback>
                <p:oleObj name="Equation" r:id="rId2" imgW="158724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5349875"/>
                        <a:ext cx="4630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FB1686-7CF8-4E12-AE8E-8FE55568A60F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368925" cy="49530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//Quicksort[A[l…r]]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//input:</a:t>
            </a:r>
            <a:r>
              <a:rPr lang="zh-CN" altLang="en-US" sz="2000"/>
              <a:t>数组</a:t>
            </a:r>
            <a:r>
              <a:rPr lang="en-US" altLang="zh-CN" sz="2000"/>
              <a:t>A[0…n-1]</a:t>
            </a:r>
            <a:r>
              <a:rPr lang="zh-CN" altLang="en-US" sz="2000"/>
              <a:t>中的子数组</a:t>
            </a:r>
            <a:r>
              <a:rPr lang="en-US" altLang="zh-CN" sz="2000"/>
              <a:t>A[l…r]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//output:</a:t>
            </a:r>
            <a:r>
              <a:rPr lang="zh-CN" altLang="en-US" sz="2000"/>
              <a:t>排序后的数组</a:t>
            </a:r>
            <a:endParaRPr lang="en-US" altLang="zh-CN" sz="200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if l&lt;r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s</a:t>
            </a:r>
            <a:r>
              <a:rPr lang="en-US" altLang="zh-CN" sz="2000">
                <a:sym typeface="Wingdings" pitchFamily="2" charset="2"/>
              </a:rPr>
              <a:t>Partition(A[l…r])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Quicksort(A[l…s-1])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Quicksort(A[s+1…r])</a:t>
            </a:r>
            <a:endParaRPr lang="zh-CN" altLang="en-US" sz="2000"/>
          </a:p>
          <a:p>
            <a:pPr eaLnBrk="1" hangingPunct="1">
              <a:buFont typeface="Wingdings 3" pitchFamily="18" charset="2"/>
              <a:buNone/>
            </a:pPr>
            <a:endParaRPr lang="zh-CN" altLang="en-US" sz="2000"/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算法描述</a:t>
            </a: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4081463" y="3657600"/>
            <a:ext cx="45339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算法的前提是选择一个元素，根据该元素的值来划分子数组，这个元素就是中轴，我们暂时选择数组的第一个元素作为中轴，即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p=A[l]</a:t>
            </a:r>
            <a:endParaRPr lang="zh-CN" altLang="en-US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206625" y="5510213"/>
          <a:ext cx="2889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164880" progId="Equation.3">
                  <p:embed/>
                </p:oleObj>
              </mc:Choice>
              <mc:Fallback>
                <p:oleObj name="Equation" r:id="rId2" imgW="79992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510213"/>
                        <a:ext cx="28892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CB328F-1DD9-409F-8DF7-9C8C09B65A95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 sz="2000"/>
              <a:t>为了建立一个分区，有许多不同的方法对元素重新排列，其中一种是基于</a:t>
            </a:r>
            <a:r>
              <a:rPr lang="zh-CN" altLang="en-US" sz="2000">
                <a:solidFill>
                  <a:srgbClr val="FF0000"/>
                </a:solidFill>
              </a:rPr>
              <a:t>两次扫描</a:t>
            </a:r>
            <a:r>
              <a:rPr lang="zh-CN" altLang="en-US" sz="2000"/>
              <a:t>子数组的高效算法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一次是从左到右，另一次是从右到左，每次都把子数组的元素和中轴进行比较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从左到右的扫描（</a:t>
            </a:r>
            <a:r>
              <a:rPr lang="en-US" altLang="zh-CN" sz="2000"/>
              <a:t>i</a:t>
            </a:r>
            <a:r>
              <a:rPr lang="zh-CN" altLang="en-US" sz="2000"/>
              <a:t>）从第二个元素开始，因为我们希望小于中轴的元素位于子数组的第一部分，扫描会忽略小于中轴的元素，直到遇到第一个大于等于中轴的元素才会</a:t>
            </a:r>
            <a:r>
              <a:rPr lang="zh-CN" altLang="en-US" sz="2000">
                <a:solidFill>
                  <a:srgbClr val="0000CC"/>
                </a:solidFill>
              </a:rPr>
              <a:t>停止</a:t>
            </a:r>
            <a:endParaRPr lang="en-US" altLang="zh-CN" sz="20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/>
              <a:t>从右到左的扫描（</a:t>
            </a:r>
            <a:r>
              <a:rPr lang="en-US" altLang="zh-CN" sz="2000"/>
              <a:t>j</a:t>
            </a:r>
            <a:r>
              <a:rPr lang="zh-CN" altLang="en-US" sz="2000"/>
              <a:t>）从最后一个元素开始，扫描忽略大于中轴的元素，直到遇到第一个小于等于中轴的元素才会</a:t>
            </a:r>
            <a:r>
              <a:rPr lang="zh-CN" altLang="en-US" sz="2000">
                <a:solidFill>
                  <a:srgbClr val="0000CC"/>
                </a:solidFill>
              </a:rPr>
              <a:t>停止</a:t>
            </a:r>
            <a:endParaRPr lang="en-US" altLang="zh-CN" sz="20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/>
              <a:t>两次扫描停止后，取决于扫描的指针是否相交，会发生</a:t>
            </a:r>
            <a:r>
              <a:rPr lang="en-US" altLang="zh-CN" sz="2000"/>
              <a:t>3</a:t>
            </a:r>
            <a:r>
              <a:rPr lang="zh-CN" altLang="en-US" sz="2000"/>
              <a:t>种不同的情况</a:t>
            </a: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算法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99135F-8062-4D68-9CAB-98032FF9514A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如果扫描指针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不相交，也就是说</a:t>
            </a:r>
            <a:r>
              <a:rPr lang="en-US" altLang="zh-CN"/>
              <a:t>i&lt;j</a:t>
            </a:r>
            <a:r>
              <a:rPr lang="zh-CN" altLang="en-US"/>
              <a:t>，简单的交换</a:t>
            </a:r>
            <a:r>
              <a:rPr lang="en-US" altLang="zh-CN"/>
              <a:t>A[i]</a:t>
            </a:r>
            <a:r>
              <a:rPr lang="zh-CN" altLang="en-US"/>
              <a:t>和</a:t>
            </a:r>
            <a:r>
              <a:rPr lang="en-US" altLang="zh-CN"/>
              <a:t>A[j]</a:t>
            </a:r>
          </a:p>
          <a:p>
            <a:pPr lvl="1" eaLnBrk="1" hangingPunct="1"/>
            <a:r>
              <a:rPr lang="zh-CN" altLang="en-US"/>
              <a:t>分别对</a:t>
            </a:r>
            <a:r>
              <a:rPr lang="en-US" altLang="zh-CN"/>
              <a:t>i</a:t>
            </a:r>
            <a:r>
              <a:rPr lang="zh-CN" altLang="en-US"/>
              <a:t>加一、</a:t>
            </a:r>
            <a:r>
              <a:rPr lang="en-US" altLang="zh-CN"/>
              <a:t>j</a:t>
            </a:r>
            <a:r>
              <a:rPr lang="zh-CN" altLang="en-US"/>
              <a:t>减一，然后继续开始扫描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情况一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4146550"/>
            <a:ext cx="7815262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29336-73AD-4D19-B9E7-F63FBE9F8371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已经学过的排序算法（</a:t>
            </a:r>
            <a:r>
              <a:rPr lang="en-US" altLang="zh-CN"/>
              <a:t>7</a:t>
            </a:r>
            <a:r>
              <a:rPr lang="zh-CN" altLang="en-US"/>
              <a:t>种）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计数排序</a:t>
            </a:r>
            <a:endParaRPr lang="en-US" altLang="zh-CN"/>
          </a:p>
          <a:p>
            <a:pPr lvl="1"/>
            <a:r>
              <a:rPr lang="zh-CN" altLang="en-US"/>
              <a:t>选择排序</a:t>
            </a:r>
            <a:endParaRPr lang="en-US" altLang="zh-CN"/>
          </a:p>
          <a:p>
            <a:pPr lvl="1"/>
            <a:r>
              <a:rPr lang="zh-CN" altLang="en-US"/>
              <a:t>冒泡排序</a:t>
            </a:r>
            <a:endParaRPr lang="en-US" altLang="zh-CN"/>
          </a:p>
          <a:p>
            <a:pPr lvl="1"/>
            <a:r>
              <a:rPr lang="zh-CN" altLang="en-US"/>
              <a:t>插入排序（折半插入排序）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5-6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箱子排序</a:t>
            </a:r>
            <a:endParaRPr lang="en-US" altLang="zh-CN"/>
          </a:p>
          <a:p>
            <a:pPr lvl="1"/>
            <a:r>
              <a:rPr lang="zh-CN" altLang="en-US"/>
              <a:t>基数排序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堆排序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F5027D-CD95-468B-85CF-DD2F148E0132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如果扫描指针相交，也就是说</a:t>
            </a:r>
            <a:r>
              <a:rPr lang="en-US" altLang="zh-CN"/>
              <a:t>i&gt;j</a:t>
            </a:r>
            <a:r>
              <a:rPr lang="zh-CN" altLang="en-US"/>
              <a:t>，把中轴和</a:t>
            </a:r>
            <a:r>
              <a:rPr lang="en-US" altLang="zh-CN"/>
              <a:t>A[j]</a:t>
            </a:r>
            <a:r>
              <a:rPr lang="zh-CN" altLang="en-US"/>
              <a:t>交换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情况二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3787775"/>
            <a:ext cx="728186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8974DD-0777-41C9-8AA6-7725705E9F04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如果指针停下来时指向的是同一个元素，也就是说</a:t>
            </a:r>
            <a:r>
              <a:rPr lang="en-US" altLang="zh-CN"/>
              <a:t>i=j</a:t>
            </a:r>
            <a:r>
              <a:rPr lang="zh-CN" altLang="en-US"/>
              <a:t>，被指向元素的值一定等于</a:t>
            </a:r>
            <a:r>
              <a:rPr lang="en-US" altLang="zh-CN"/>
              <a:t>p</a:t>
            </a:r>
            <a:r>
              <a:rPr lang="zh-CN" altLang="en-US"/>
              <a:t>，此时建立的分区中分裂点的位置</a:t>
            </a:r>
            <a:r>
              <a:rPr lang="en-US" altLang="zh-CN"/>
              <a:t>S=i=j</a:t>
            </a:r>
          </a:p>
          <a:p>
            <a:pPr eaLnBrk="1" hangingPunct="1"/>
            <a:r>
              <a:rPr lang="zh-CN" altLang="en-US"/>
              <a:t>示意</a:t>
            </a:r>
          </a:p>
        </p:txBody>
      </p:sp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情况三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4146550"/>
            <a:ext cx="63849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E65EDA-865A-42F8-AE47-497C6A61895F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4341813" cy="49530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p</a:t>
            </a:r>
            <a:r>
              <a:rPr lang="en-US" altLang="zh-CN" sz="2000">
                <a:sym typeface="Wingdings" pitchFamily="2" charset="2"/>
              </a:rPr>
              <a:t>A[l]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il,jr+1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repeat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repeat ii+1 until A[i]&gt;=p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repeat jj-1 until A[j]&lt;=p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swap(A[i],A[j])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until i&gt;=j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swap(A[i],A[j])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swap(A[l],A[j])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return j</a:t>
            </a:r>
            <a:endParaRPr lang="zh-CN" altLang="en-US" sz="2000"/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算法描述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4638675" y="2111375"/>
            <a:ext cx="42513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算法合并了情况二和情况三，即当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i=j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时也做了一次无谓的交换</a:t>
            </a:r>
            <a:endParaRPr lang="en-US" altLang="zh-CN">
              <a:solidFill>
                <a:srgbClr val="000000"/>
              </a:solidFill>
              <a:ea typeface="黑体" pitchFamily="49" charset="-122"/>
            </a:endParaRPr>
          </a:p>
          <a:p>
            <a:pPr eaLnBrk="0" hangingPunct="0"/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可能越界而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不可能越界，因此实现时需要对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进行特殊处理</a:t>
            </a:r>
          </a:p>
        </p:txBody>
      </p:sp>
      <p:sp>
        <p:nvSpPr>
          <p:cNvPr id="4301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837EF8-C3A3-4046-891A-236EBC27F2F8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103188"/>
            <a:ext cx="8275638" cy="66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7734B0-7717-40D5-92D4-A4E2E878EBBE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  <a:endParaRPr lang="en-US" altLang="zh-CN"/>
          </a:p>
          <a:p>
            <a:pPr lvl="1" eaLnBrk="1" hangingPunct="1"/>
            <a:r>
              <a:rPr lang="zh-CN" altLang="en-US"/>
              <a:t>随机数、两平均、三平均中轴选择算法</a:t>
            </a:r>
            <a:endParaRPr lang="en-US" altLang="zh-CN"/>
          </a:p>
          <a:p>
            <a:pPr lvl="1" eaLnBrk="1" hangingPunct="1"/>
            <a:r>
              <a:rPr lang="zh-CN" altLang="en-US"/>
              <a:t>当子数组足够小时改用最简单的排序算法</a:t>
            </a:r>
            <a:endParaRPr lang="en-US" altLang="zh-CN"/>
          </a:p>
          <a:p>
            <a:pPr lvl="1" eaLnBrk="1" hangingPunct="1"/>
            <a:r>
              <a:rPr lang="zh-CN" altLang="en-US"/>
              <a:t>综合运用这些措施，可缩减</a:t>
            </a:r>
            <a:r>
              <a:rPr lang="en-US" altLang="zh-CN"/>
              <a:t>20%</a:t>
            </a:r>
            <a:r>
              <a:rPr lang="zh-CN" altLang="en-US"/>
              <a:t>时间</a:t>
            </a: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快速排序的改进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523FB9-223A-4B3C-B57F-6842EB1A2D2B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快速排序算法要求熟练掌握源代码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7F24F7-E584-43C4-9EB7-0F182B74956C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希尔排序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B53FAF-D0E5-41AE-80CB-CE0ADB861575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又叫缩小增量排序</a:t>
            </a:r>
            <a:endParaRPr lang="en-US" altLang="zh-CN"/>
          </a:p>
          <a:p>
            <a:r>
              <a:rPr lang="zh-CN" altLang="en-US"/>
              <a:t>算法思想：设待排序列含</a:t>
            </a:r>
            <a:r>
              <a:rPr lang="en-US" altLang="zh-CN"/>
              <a:t>n</a:t>
            </a:r>
            <a:r>
              <a:rPr lang="zh-CN" altLang="en-US"/>
              <a:t>个元素</a:t>
            </a:r>
            <a:endParaRPr lang="en-US" altLang="zh-CN"/>
          </a:p>
          <a:p>
            <a:pPr lvl="1"/>
            <a:r>
              <a:rPr lang="zh-CN" altLang="en-US"/>
              <a:t>取整数</a:t>
            </a:r>
            <a:r>
              <a:rPr lang="en-US" altLang="zh-CN"/>
              <a:t>gap=floor(n/3)+1</a:t>
            </a:r>
            <a:r>
              <a:rPr lang="zh-CN" altLang="en-US"/>
              <a:t>，将每隔</a:t>
            </a:r>
            <a:r>
              <a:rPr lang="en-US" altLang="zh-CN"/>
              <a:t>gap</a:t>
            </a:r>
            <a:r>
              <a:rPr lang="zh-CN" altLang="en-US"/>
              <a:t>的元素放在一个子序列中，对子序列插入排序</a:t>
            </a:r>
            <a:endParaRPr lang="en-US" altLang="zh-CN"/>
          </a:p>
          <a:p>
            <a:pPr lvl="1"/>
            <a:r>
              <a:rPr lang="zh-CN" altLang="en-US"/>
              <a:t>然后缩小间隔，令</a:t>
            </a:r>
            <a:r>
              <a:rPr lang="en-US" altLang="zh-CN"/>
              <a:t>gap=floor(gap/3)+1</a:t>
            </a:r>
            <a:r>
              <a:rPr lang="zh-CN" altLang="en-US"/>
              <a:t>，对新的子序列插入排序</a:t>
            </a:r>
            <a:endParaRPr lang="en-US" altLang="zh-CN"/>
          </a:p>
          <a:p>
            <a:pPr lvl="1"/>
            <a:r>
              <a:rPr lang="zh-CN" altLang="en-US"/>
              <a:t>重复上述过程，直至</a:t>
            </a:r>
            <a:r>
              <a:rPr lang="en-US" altLang="zh-CN"/>
              <a:t>gap=1</a:t>
            </a:r>
            <a:r>
              <a:rPr lang="zh-CN" altLang="en-US"/>
              <a:t>时最后执行一次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96F95-2B1E-41C7-BF14-EBEB503E0992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排序例</a:t>
            </a:r>
          </a:p>
        </p:txBody>
      </p:sp>
      <p:pic>
        <p:nvPicPr>
          <p:cNvPr id="49155" name="Picture 4" descr="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8233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367665-DFB1-43D0-8276-ACA2F7D0C8C8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排序例（续）</a:t>
            </a:r>
          </a:p>
        </p:txBody>
      </p:sp>
      <p:pic>
        <p:nvPicPr>
          <p:cNvPr id="50179" name="Picture 4" descr="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0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408B8B-58F9-4201-B9B9-CC0D15053BAF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已经学过的查找方法（</a:t>
            </a:r>
            <a:r>
              <a:rPr lang="en-US" altLang="zh-CN"/>
              <a:t>5</a:t>
            </a:r>
            <a:r>
              <a:rPr lang="zh-CN" altLang="en-US"/>
              <a:t>种）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哈希查找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14-15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en-US" altLang="zh-CN"/>
              <a:t>BST</a:t>
            </a:r>
            <a:r>
              <a:rPr lang="zh-CN" altLang="en-US"/>
              <a:t>查找</a:t>
            </a:r>
            <a:endParaRPr lang="en-US" altLang="zh-CN"/>
          </a:p>
          <a:p>
            <a:pPr lvl="1"/>
            <a:r>
              <a:rPr lang="en-US" altLang="zh-CN"/>
              <a:t>AVL</a:t>
            </a:r>
            <a:r>
              <a:rPr lang="zh-CN" altLang="en-US"/>
              <a:t>查找</a:t>
            </a:r>
            <a:endParaRPr lang="en-US" altLang="zh-CN"/>
          </a:p>
          <a:p>
            <a:pPr lvl="1"/>
            <a:r>
              <a:rPr lang="zh-CN" altLang="en-US"/>
              <a:t>红黑树查找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rPr lang="zh-CN" altLang="en-US"/>
              <a:t>树查找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8E7373-D96C-46DC-B241-8E5F4306E5F2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开始时</a:t>
            </a:r>
            <a:endParaRPr lang="en-US" altLang="zh-CN"/>
          </a:p>
          <a:p>
            <a:pPr lvl="1"/>
            <a:r>
              <a:rPr lang="zh-CN" altLang="en-US"/>
              <a:t>序列数较多，每个序列元素数较少，排序快</a:t>
            </a:r>
            <a:endParaRPr lang="en-US" altLang="zh-CN"/>
          </a:p>
          <a:p>
            <a:r>
              <a:rPr lang="zh-CN" altLang="en-US"/>
              <a:t>排序后期</a:t>
            </a:r>
            <a:endParaRPr lang="en-US" altLang="zh-CN"/>
          </a:p>
          <a:p>
            <a:pPr lvl="1"/>
            <a:r>
              <a:rPr lang="zh-CN" altLang="en-US"/>
              <a:t>子序列元素数增多，但大多有序，再执行插入排序效率较高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希尔排序性能与</a:t>
            </a:r>
            <a:r>
              <a:rPr lang="en-US" altLang="zh-CN"/>
              <a:t>gap</a:t>
            </a:r>
            <a:r>
              <a:rPr lang="zh-CN" altLang="en-US"/>
              <a:t>选取有关，一般认为其优于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，但很难达到</a:t>
            </a:r>
            <a:r>
              <a:rPr lang="en-US" altLang="zh-CN"/>
              <a:t>O(nlogn)</a:t>
            </a: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B51758-3F0D-464A-AA98-58DBCA46DAD9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ShellSort(T a[], int n)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int increment, start;</a:t>
            </a:r>
          </a:p>
          <a:p>
            <a:pPr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for (increment = n / 3 + 1; increment &gt;= 1;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	increment = increment / 3 +1)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for (start = 0; start &lt; increment; start++)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insertsort_interval(a, n, start, increment);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D8DEBB-C90C-4481-817D-09E23CCE94DF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实现（续）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insertsort_interval(T a[], int n, int start,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			int increment)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for (int i = start + increment; i &lt; n; i += increment)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T t = a[i];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for (int j = i – increment; j &gt;= start &amp;&amp; t &lt; a[j];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		j -= increment)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a[j + increment] = a[j];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a[j + increment] = t;			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5492D5-4C07-4105-A89B-69894605BBB8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排序算法的分析与比较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C74B40-8D1B-494B-9DD5-79BAC8A85272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时间复杂度比较</a:t>
            </a: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725C91-CB77-4FC5-BF57-DBDC70906E04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>
              <a:ea typeface="宋体" pitchFamily="2" charset="-122"/>
            </a:endParaRPr>
          </a:p>
        </p:txBody>
      </p:sp>
      <p:pic>
        <p:nvPicPr>
          <p:cNvPr id="55300" name="Picture 4" descr="compar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4863" y="1814513"/>
            <a:ext cx="7369175" cy="2573337"/>
          </a:xfrm>
          <a:noFill/>
        </p:spPr>
      </p:pic>
      <p:sp>
        <p:nvSpPr>
          <p:cNvPr id="55301" name="圆角矩形 5"/>
          <p:cNvSpPr>
            <a:spLocks noChangeArrowheads="1"/>
          </p:cNvSpPr>
          <p:nvPr/>
        </p:nvSpPr>
        <p:spPr bwMode="auto">
          <a:xfrm>
            <a:off x="4033838" y="3967163"/>
            <a:ext cx="896937" cy="358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>
            <a:off x="3675063" y="4325938"/>
            <a:ext cx="538162" cy="5381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3136900" y="5043488"/>
            <a:ext cx="1973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初始序列有序时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部分结论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）平均来看，快排最优，但若初始序列有序，则快排性能降至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级。使用三平均选中轴法可避免最差情况，结合插入排序效果更好。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）插入、选择、冒泡都属“简单排序”，复杂度是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，它们中间当待排序列基本有序或</a:t>
            </a:r>
            <a:r>
              <a:rPr lang="en-US" altLang="zh-CN"/>
              <a:t>n</a:t>
            </a:r>
            <a:r>
              <a:rPr lang="zh-CN" altLang="en-US"/>
              <a:t>较小时，插入排序更好。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B5A95D-E2A7-4C23-9E7D-6297B2210758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部分结论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）稳定排序算法有：插入、冒泡、归并、基数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）不稳定排序算法有：简单选择、希尔、快速、堆排序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6CD9E1-2FDC-4FE1-8F51-F8EA14A95373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关于查找的讨论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6B59DA-C024-4212-9060-5DA537D2E61E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顺序查找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又叫线性查找</a:t>
            </a:r>
            <a:endParaRPr lang="en-US" altLang="zh-CN"/>
          </a:p>
          <a:p>
            <a:r>
              <a:rPr lang="zh-CN" altLang="en-US"/>
              <a:t>从表头开始，依次比较关键值，直到找到为止，记为成功</a:t>
            </a:r>
            <a:endParaRPr lang="en-US" altLang="zh-CN"/>
          </a:p>
          <a:p>
            <a:r>
              <a:rPr lang="zh-CN" altLang="en-US"/>
              <a:t>如果整个表都查完仍未找到，则记为失败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注意：一般通过设置“监视哨”来提高顺序查找效率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BB586C-9462-46CF-AD91-F0354468FA93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又叫二分查找</a:t>
            </a:r>
            <a:endParaRPr lang="en-US" altLang="zh-CN"/>
          </a:p>
          <a:p>
            <a:r>
              <a:rPr lang="zh-CN" altLang="en-US"/>
              <a:t>要求待查序列有序</a:t>
            </a:r>
            <a:endParaRPr lang="en-US" altLang="zh-CN"/>
          </a:p>
          <a:p>
            <a:r>
              <a:rPr lang="zh-CN" altLang="en-US"/>
              <a:t>先比较最中间的那个元素，如果不匹配，选择在左侧区间或右侧区间继续</a:t>
            </a:r>
            <a:endParaRPr lang="en-US" altLang="zh-CN"/>
          </a:p>
          <a:p>
            <a:r>
              <a:rPr lang="zh-CN" altLang="en-US"/>
              <a:t>优势是每比较一次，查找区间缩小一半</a:t>
            </a:r>
            <a:endParaRPr lang="en-US" altLang="zh-CN"/>
          </a:p>
          <a:p>
            <a:r>
              <a:rPr lang="zh-CN" altLang="en-US"/>
              <a:t>复杂度为</a:t>
            </a:r>
            <a:r>
              <a:rPr lang="en-US" altLang="zh-CN"/>
              <a:t>O(logn)</a:t>
            </a: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3B3370-5A21-489F-A0D5-460D9475FFF6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归并排序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C49BD-8204-49A7-9075-C00D34540B55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020743-C7CA-42FD-822D-E5C83FB5CD31}" type="slidenum">
              <a:rPr lang="en-US" altLang="en-US" smtClean="0">
                <a:ea typeface="宋体" pitchFamily="2" charset="-122"/>
              </a:rPr>
              <a:pPr/>
              <a:t>40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r>
              <a:rPr lang="zh-CN" altLang="en-US"/>
              <a:t>考虑用分治方法解决排序问题</a:t>
            </a:r>
          </a:p>
          <a:p>
            <a:pPr lvl="1"/>
            <a:r>
              <a:rPr lang="zh-CN" altLang="en-US"/>
              <a:t>原子问题</a:t>
            </a:r>
            <a:r>
              <a:rPr lang="en-US" altLang="zh-CN"/>
              <a:t>——n=1</a:t>
            </a:r>
          </a:p>
          <a:p>
            <a:pPr lvl="1"/>
            <a:r>
              <a:rPr lang="zh-CN" altLang="en-US"/>
              <a:t>分解方法一</a:t>
            </a:r>
          </a:p>
          <a:p>
            <a:pPr lvl="2"/>
            <a:r>
              <a:rPr lang="zh-CN" altLang="en-US"/>
              <a:t>前</a:t>
            </a:r>
            <a:r>
              <a:rPr lang="en-US" altLang="zh-CN"/>
              <a:t>n-1</a:t>
            </a:r>
            <a:r>
              <a:rPr lang="zh-CN" altLang="en-US"/>
              <a:t>个元素为集合</a:t>
            </a:r>
            <a:r>
              <a:rPr lang="en-US" altLang="zh-CN"/>
              <a:t>A</a:t>
            </a:r>
            <a:r>
              <a:rPr lang="zh-CN" altLang="en-US"/>
              <a:t>，最后一个为集合</a:t>
            </a:r>
            <a:r>
              <a:rPr lang="en-US" altLang="zh-CN"/>
              <a:t>B</a:t>
            </a:r>
          </a:p>
          <a:p>
            <a:pPr lvl="2"/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递归地使用分治方法进行排序，</a:t>
            </a:r>
            <a:r>
              <a:rPr lang="en-US" altLang="zh-CN"/>
              <a:t>B</a:t>
            </a:r>
            <a:r>
              <a:rPr lang="zh-CN" altLang="en-US"/>
              <a:t>自然有序</a:t>
            </a:r>
          </a:p>
          <a:p>
            <a:pPr lvl="2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合并</a:t>
            </a:r>
            <a:r>
              <a:rPr lang="en-US" altLang="zh-CN"/>
              <a:t>——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ltGray">
          <a:xfrm>
            <a:off x="4343400" y="3857625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插入排序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286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7E22AE-A245-42D0-AC46-75589A782512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简单分治排序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lvl="1"/>
            <a:r>
              <a:rPr lang="zh-CN" altLang="en-US"/>
              <a:t>分解方法二</a:t>
            </a:r>
          </a:p>
          <a:p>
            <a:pPr lvl="2"/>
            <a:r>
              <a:rPr lang="zh-CN" altLang="en-US"/>
              <a:t>选出最大的元素作为</a:t>
            </a:r>
            <a:r>
              <a:rPr lang="en-US" altLang="zh-CN"/>
              <a:t>B</a:t>
            </a:r>
            <a:r>
              <a:rPr lang="zh-CN" altLang="en-US"/>
              <a:t>，剩余的作为</a:t>
            </a:r>
            <a:r>
              <a:rPr lang="en-US" altLang="zh-CN"/>
              <a:t>A</a:t>
            </a:r>
          </a:p>
          <a:p>
            <a:pPr lvl="2"/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递归地进行排序</a:t>
            </a:r>
          </a:p>
          <a:p>
            <a:pPr lvl="2"/>
            <a:r>
              <a:rPr lang="zh-CN" altLang="en-US"/>
              <a:t>无需合并</a:t>
            </a:r>
            <a:r>
              <a:rPr lang="en-US" altLang="zh-CN"/>
              <a:t>——</a:t>
            </a:r>
          </a:p>
          <a:p>
            <a:r>
              <a:rPr lang="zh-CN" altLang="en-US"/>
              <a:t>性能差</a:t>
            </a:r>
            <a:r>
              <a:rPr lang="en-US" altLang="zh-CN"/>
              <a:t>——</a:t>
            </a:r>
            <a:r>
              <a:rPr lang="zh-CN" altLang="en-US"/>
              <a:t>划分不平衡</a:t>
            </a:r>
          </a:p>
        </p:txBody>
      </p:sp>
      <p:sp>
        <p:nvSpPr>
          <p:cNvPr id="1705988" name="Rectangle 4"/>
          <p:cNvSpPr>
            <a:spLocks noChangeArrowheads="1"/>
          </p:cNvSpPr>
          <p:nvPr/>
        </p:nvSpPr>
        <p:spPr bwMode="ltGray">
          <a:xfrm>
            <a:off x="4267200" y="2743200"/>
            <a:ext cx="133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选择排序！</a:t>
            </a:r>
          </a:p>
        </p:txBody>
      </p:sp>
      <p:sp>
        <p:nvSpPr>
          <p:cNvPr id="297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73C248-A5ED-44CF-BE21-6735C926B487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平衡划分</a:t>
            </a:r>
            <a:r>
              <a:rPr lang="en-US" altLang="zh-CN"/>
              <a:t>——</a:t>
            </a:r>
            <a:r>
              <a:rPr lang="zh-CN" altLang="en-US"/>
              <a:t>归并排序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A——n/k</a:t>
            </a:r>
            <a:r>
              <a:rPr lang="zh-CN" altLang="en-US"/>
              <a:t>个元素，</a:t>
            </a:r>
            <a:r>
              <a:rPr lang="en-US" altLang="zh-CN"/>
              <a:t>B——n - n/k</a:t>
            </a:r>
            <a:r>
              <a:rPr lang="zh-CN" altLang="en-US"/>
              <a:t>个元素</a:t>
            </a:r>
          </a:p>
          <a:p>
            <a:r>
              <a:rPr lang="en-US" altLang="zh-CN"/>
              <a:t>k=2</a:t>
            </a:r>
            <a:r>
              <a:rPr lang="zh-CN" altLang="en-US"/>
              <a:t>时，均匀划分</a:t>
            </a:r>
          </a:p>
          <a:p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排序完成后，合并（</a:t>
            </a:r>
            <a:r>
              <a:rPr lang="en-US" altLang="zh-CN">
                <a:solidFill>
                  <a:schemeClr val="hlink"/>
                </a:solidFill>
              </a:rPr>
              <a:t>merge</a:t>
            </a:r>
            <a:r>
              <a:rPr lang="zh-CN" altLang="en-US"/>
              <a:t>）它们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E90D44-F698-4B9A-93FF-EB6FE80F4B02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/>
              <a:t>对于一个需要排序的数组</a:t>
            </a:r>
            <a:r>
              <a:rPr lang="en-US" altLang="zh-CN"/>
              <a:t>A[0…n-1]</a:t>
            </a:r>
            <a:r>
              <a:rPr lang="zh-CN" altLang="en-US"/>
              <a:t>，把它一分为二：</a:t>
            </a:r>
            <a:r>
              <a:rPr lang="en-US" altLang="zh-CN"/>
              <a:t> A[0…n/2-1]</a:t>
            </a:r>
            <a:r>
              <a:rPr lang="zh-CN" altLang="en-US"/>
              <a:t>和</a:t>
            </a:r>
            <a:r>
              <a:rPr lang="en-US" altLang="zh-CN"/>
              <a:t>A[n/2…n-1]</a:t>
            </a:r>
            <a:r>
              <a:rPr lang="zh-CN" altLang="en-US"/>
              <a:t>，并对每个子数组递归排序</a:t>
            </a:r>
            <a:endParaRPr lang="en-US" altLang="zh-CN"/>
          </a:p>
          <a:p>
            <a:pPr lvl="1" eaLnBrk="1" hangingPunct="1"/>
            <a:r>
              <a:rPr lang="zh-CN" altLang="en-US"/>
              <a:t>然后把这两个排好序的子数组合并为一个有序数组</a:t>
            </a:r>
            <a:endParaRPr lang="en-US" altLang="zh-CN"/>
          </a:p>
        </p:txBody>
      </p:sp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归并排序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FC75EA-37E8-4418-A64E-593EF88547FB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//Mergesort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if n&gt;1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copy A[0…n/2-1] to B[0…n/2-1]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copy A[n/2…n-1] to C[0…n/2-1]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Mergesort(B[0…n/2-1])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Mergesort(C[0…n/2-1])</a:t>
            </a:r>
            <a:endParaRPr lang="zh-CN" altLang="en-US" sz="200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Merge(B,C,A)</a:t>
            </a:r>
            <a:endParaRPr lang="zh-CN" altLang="en-US" sz="2000"/>
          </a:p>
        </p:txBody>
      </p:sp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算法描述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4562475" y="3902075"/>
            <a:ext cx="3984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时间代价较小，空间消耗较多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03525" y="4759325"/>
          <a:ext cx="2889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164880" progId="Equation.3">
                  <p:embed/>
                </p:oleObj>
              </mc:Choice>
              <mc:Fallback>
                <p:oleObj name="Equation" r:id="rId2" imgW="79992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759325"/>
                        <a:ext cx="28892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DC328B-05E3-4EF5-9E94-418ACD55F708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23987</TotalTime>
  <Words>2130</Words>
  <Application>Microsoft Office PowerPoint</Application>
  <PresentationFormat>全屏显示(4:3)</PresentationFormat>
  <Paragraphs>275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黑体</vt:lpstr>
      <vt:lpstr>Arial</vt:lpstr>
      <vt:lpstr>Tahoma</vt:lpstr>
      <vt:lpstr>Times New Roman</vt:lpstr>
      <vt:lpstr>Verdana</vt:lpstr>
      <vt:lpstr>Wingdings 3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专题  排序和查找</vt:lpstr>
      <vt:lpstr>已经学过的排序算法（7种）</vt:lpstr>
      <vt:lpstr>已经学过的查找方法（5种）</vt:lpstr>
      <vt:lpstr>主要内容</vt:lpstr>
      <vt:lpstr>归并排序</vt:lpstr>
      <vt:lpstr>简单分治排序</vt:lpstr>
      <vt:lpstr>平衡划分——归并排序</vt:lpstr>
      <vt:lpstr>归并排序</vt:lpstr>
      <vt:lpstr>算法描述</vt:lpstr>
      <vt:lpstr>Merge算法</vt:lpstr>
      <vt:lpstr>Merge算法描述</vt:lpstr>
      <vt:lpstr>算法演示</vt:lpstr>
      <vt:lpstr>例题</vt:lpstr>
      <vt:lpstr>自然归并排序</vt:lpstr>
      <vt:lpstr>主要内容</vt:lpstr>
      <vt:lpstr>快速排序</vt:lpstr>
      <vt:lpstr>算法描述</vt:lpstr>
      <vt:lpstr>Partition算法</vt:lpstr>
      <vt:lpstr>情况一</vt:lpstr>
      <vt:lpstr>情况二</vt:lpstr>
      <vt:lpstr>情况三</vt:lpstr>
      <vt:lpstr>Partition算法描述</vt:lpstr>
      <vt:lpstr>PowerPoint 演示文稿</vt:lpstr>
      <vt:lpstr>快速排序的改进</vt:lpstr>
      <vt:lpstr>提示</vt:lpstr>
      <vt:lpstr>主要内容</vt:lpstr>
      <vt:lpstr>希尔排序</vt:lpstr>
      <vt:lpstr>Shell排序例</vt:lpstr>
      <vt:lpstr>Shell排序例（续）</vt:lpstr>
      <vt:lpstr>算法分析</vt:lpstr>
      <vt:lpstr>实现</vt:lpstr>
      <vt:lpstr>实现（续）</vt:lpstr>
      <vt:lpstr>主要内容</vt:lpstr>
      <vt:lpstr>时间复杂度比较</vt:lpstr>
      <vt:lpstr>部分结论</vt:lpstr>
      <vt:lpstr>部分结论</vt:lpstr>
      <vt:lpstr>主要内容</vt:lpstr>
      <vt:lpstr>顺序查找</vt:lpstr>
      <vt:lpstr>折半查找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1774</cp:revision>
  <dcterms:created xsi:type="dcterms:W3CDTF">2008-01-10T01:45:22Z</dcterms:created>
  <dcterms:modified xsi:type="dcterms:W3CDTF">2024-01-01T10:43:16Z</dcterms:modified>
</cp:coreProperties>
</file>