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5" r:id="rId6"/>
    <p:sldId id="264" r:id="rId7"/>
    <p:sldId id="266" r:id="rId8"/>
    <p:sldId id="27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+IFu685VPiRyuQuB4dbEvcAN9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Jack</a:t>
            </a:r>
            <a:endParaRPr dirty="0"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Jack</a:t>
            </a:r>
            <a:endParaRPr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Carl</a:t>
            </a:r>
            <a:endParaRPr dirty="0"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Carl</a:t>
            </a:r>
            <a:endParaRPr dirty="0"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3a0fcd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9c3a0fcd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Jack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Jack</a:t>
            </a:r>
            <a:endParaRPr dirty="0"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/>
              <a:t>Jack, step out to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b="1" dirty="0"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Carl, Everybody</a:t>
            </a:r>
            <a:endParaRPr dirty="0"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3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rrobert50/federal-superfun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SUPERFUND SITE MAPPING REVISITED: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Team Members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Jack Craft, Project Manager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Carl </a:t>
            </a:r>
            <a:r>
              <a:rPr lang="en-US" dirty="0" err="1"/>
              <a:t>Mackensen</a:t>
            </a:r>
            <a:r>
              <a:rPr lang="en-US" dirty="0"/>
              <a:t>, Subject Matter Expert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Noah </a:t>
            </a:r>
            <a:r>
              <a:rPr lang="en-US" dirty="0" err="1"/>
              <a:t>Suskin</a:t>
            </a:r>
            <a:r>
              <a:rPr lang="en-US" dirty="0"/>
              <a:t>, Analyst</a:t>
            </a:r>
            <a:endParaRPr dirty="0"/>
          </a:p>
          <a:p>
            <a:pPr marL="2857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685801" y="1729409"/>
            <a:ext cx="10131300" cy="489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Visualize locations of superfund sites in the United States.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“Superfund Sites” are highly polluted locations that designated by the EPA to require clean up.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285750" indent="-285750"/>
            <a:r>
              <a:rPr lang="en-US" dirty="0"/>
              <a:t>Visualize summary data by state.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Develop an ML model to use census data to predict the likelihood of a superfund site.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Develop an ML model to use census data to predict a superfund site’s site score.</a:t>
            </a:r>
          </a:p>
          <a:p>
            <a:pPr marL="742950" lvl="1" indent="-285750"/>
            <a:r>
              <a:rPr lang="en-US" dirty="0"/>
              <a:t>The “site score” is a measure of the potential risk to public health. A score of 28.5 or higher earns a site a spot on the National Priorities List for remediation.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Data Description</a:t>
            </a:r>
            <a:endParaRPr dirty="0"/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685801" y="290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dataset we are working with comes from Kaggle, found at: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https://www.kaggle.com/srrobert50/federal-superfunds</a:t>
            </a:r>
            <a:r>
              <a:rPr lang="en-US" dirty="0"/>
              <a:t> 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300+ columns, 220K+ observations.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This data is a composite of EPA data, for things like site information, and Census data, for socioeconomic data.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3a0fcdd2_0_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Process</a:t>
            </a:r>
            <a:endParaRPr dirty="0"/>
          </a:p>
        </p:txBody>
      </p:sp>
      <p:grpSp>
        <p:nvGrpSpPr>
          <p:cNvPr id="205" name="Google Shape;205;g9c3a0fcdd2_0_7"/>
          <p:cNvGrpSpPr/>
          <p:nvPr/>
        </p:nvGrpSpPr>
        <p:grpSpPr>
          <a:xfrm>
            <a:off x="691037" y="2534426"/>
            <a:ext cx="10713406" cy="2356397"/>
            <a:chOff x="5236" y="320983"/>
            <a:chExt cx="10713406" cy="2356397"/>
          </a:xfrm>
        </p:grpSpPr>
        <p:sp>
          <p:nvSpPr>
            <p:cNvPr id="206" name="Google Shape;206;g9c3a0fcdd2_0_7"/>
            <p:cNvSpPr/>
            <p:nvPr/>
          </p:nvSpPr>
          <p:spPr>
            <a:xfrm>
              <a:off x="5236" y="320983"/>
              <a:ext cx="1623243" cy="2356397"/>
            </a:xfrm>
            <a:prstGeom prst="roundRect">
              <a:avLst>
                <a:gd name="adj" fmla="val 10000"/>
              </a:avLst>
            </a:prstGeom>
            <a:solidFill>
              <a:srgbClr val="467BCF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g9c3a0fcdd2_0_7"/>
            <p:cNvSpPr txBox="1"/>
            <p:nvPr/>
          </p:nvSpPr>
          <p:spPr>
            <a:xfrm>
              <a:off x="52779" y="368526"/>
              <a:ext cx="1528157" cy="226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1: Acquisition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Locate sources and download static data.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Research and review data definitions.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c3a0fcdd2_0_7"/>
            <p:cNvSpPr/>
            <p:nvPr/>
          </p:nvSpPr>
          <p:spPr>
            <a:xfrm>
              <a:off x="1790804" y="1297899"/>
              <a:ext cx="344127" cy="40256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37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9c3a0fcdd2_0_7"/>
            <p:cNvSpPr txBox="1"/>
            <p:nvPr/>
          </p:nvSpPr>
          <p:spPr>
            <a:xfrm>
              <a:off x="1790804" y="1378412"/>
              <a:ext cx="240889" cy="241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c3a0fcdd2_0_7"/>
            <p:cNvSpPr/>
            <p:nvPr/>
          </p:nvSpPr>
          <p:spPr>
            <a:xfrm>
              <a:off x="2277777" y="320983"/>
              <a:ext cx="1623243" cy="2356397"/>
            </a:xfrm>
            <a:prstGeom prst="roundRect">
              <a:avLst>
                <a:gd name="adj" fmla="val 10000"/>
              </a:avLst>
            </a:prstGeom>
            <a:solidFill>
              <a:srgbClr val="467BCF">
                <a:alpha val="8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9c3a0fcdd2_0_7"/>
            <p:cNvSpPr txBox="1"/>
            <p:nvPr/>
          </p:nvSpPr>
          <p:spPr>
            <a:xfrm>
              <a:off x="2325320" y="368526"/>
              <a:ext cx="1528157" cy="226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2: Cleaning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Review data and formatting.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 and clean data.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c3a0fcdd2_0_7"/>
            <p:cNvSpPr/>
            <p:nvPr/>
          </p:nvSpPr>
          <p:spPr>
            <a:xfrm>
              <a:off x="4063344" y="1297899"/>
              <a:ext cx="344127" cy="40256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D8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9c3a0fcdd2_0_7"/>
            <p:cNvSpPr txBox="1"/>
            <p:nvPr/>
          </p:nvSpPr>
          <p:spPr>
            <a:xfrm>
              <a:off x="4063344" y="1378412"/>
              <a:ext cx="240889" cy="241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c3a0fcdd2_0_7"/>
            <p:cNvSpPr/>
            <p:nvPr/>
          </p:nvSpPr>
          <p:spPr>
            <a:xfrm>
              <a:off x="4550317" y="320983"/>
              <a:ext cx="1623243" cy="2356397"/>
            </a:xfrm>
            <a:prstGeom prst="roundRect">
              <a:avLst>
                <a:gd name="adj" fmla="val 10000"/>
              </a:avLst>
            </a:prstGeom>
            <a:solidFill>
              <a:srgbClr val="467BCF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9c3a0fcdd2_0_7"/>
            <p:cNvSpPr txBox="1"/>
            <p:nvPr/>
          </p:nvSpPr>
          <p:spPr>
            <a:xfrm>
              <a:off x="4597860" y="368526"/>
              <a:ext cx="1528157" cy="226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3: Modeling and Analysis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Generate, evaluate, and refine models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and score predictions</a:t>
              </a:r>
              <a:endParaRPr dirty="0"/>
            </a:p>
          </p:txBody>
        </p:sp>
        <p:sp>
          <p:nvSpPr>
            <p:cNvPr id="216" name="Google Shape;216;g9c3a0fcdd2_0_7"/>
            <p:cNvSpPr/>
            <p:nvPr/>
          </p:nvSpPr>
          <p:spPr>
            <a:xfrm>
              <a:off x="6335885" y="1297899"/>
              <a:ext cx="344127" cy="40256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6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9c3a0fcdd2_0_7"/>
            <p:cNvSpPr txBox="1"/>
            <p:nvPr/>
          </p:nvSpPr>
          <p:spPr>
            <a:xfrm>
              <a:off x="6335885" y="1378412"/>
              <a:ext cx="240889" cy="241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c3a0fcdd2_0_7"/>
            <p:cNvSpPr/>
            <p:nvPr/>
          </p:nvSpPr>
          <p:spPr>
            <a:xfrm>
              <a:off x="6822858" y="320983"/>
              <a:ext cx="1623243" cy="2356397"/>
            </a:xfrm>
            <a:prstGeom prst="roundRect">
              <a:avLst>
                <a:gd name="adj" fmla="val 10000"/>
              </a:avLst>
            </a:prstGeom>
            <a:solidFill>
              <a:srgbClr val="467BCF">
                <a:alpha val="6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g9c3a0fcdd2_0_7"/>
            <p:cNvSpPr txBox="1"/>
            <p:nvPr/>
          </p:nvSpPr>
          <p:spPr>
            <a:xfrm>
              <a:off x="6870401" y="368526"/>
              <a:ext cx="1528157" cy="226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4: Storage and Transfer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 data, models, and predictions,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Retrieve and reformat specific data for visualization</a:t>
              </a:r>
              <a:endParaRPr/>
            </a:p>
          </p:txBody>
        </p:sp>
        <p:sp>
          <p:nvSpPr>
            <p:cNvPr id="220" name="Google Shape;220;g9c3a0fcdd2_0_7"/>
            <p:cNvSpPr/>
            <p:nvPr/>
          </p:nvSpPr>
          <p:spPr>
            <a:xfrm>
              <a:off x="8608426" y="1297899"/>
              <a:ext cx="344127" cy="40256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C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g9c3a0fcdd2_0_7"/>
            <p:cNvSpPr txBox="1"/>
            <p:nvPr/>
          </p:nvSpPr>
          <p:spPr>
            <a:xfrm>
              <a:off x="8608426" y="1378412"/>
              <a:ext cx="240889" cy="241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c3a0fcdd2_0_7"/>
            <p:cNvSpPr/>
            <p:nvPr/>
          </p:nvSpPr>
          <p:spPr>
            <a:xfrm>
              <a:off x="9095399" y="320983"/>
              <a:ext cx="1623243" cy="2356397"/>
            </a:xfrm>
            <a:prstGeom prst="roundRect">
              <a:avLst>
                <a:gd name="adj" fmla="val 10000"/>
              </a:avLst>
            </a:prstGeom>
            <a:solidFill>
              <a:srgbClr val="467BC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g9c3a0fcdd2_0_7"/>
            <p:cNvSpPr txBox="1"/>
            <p:nvPr/>
          </p:nvSpPr>
          <p:spPr>
            <a:xfrm>
              <a:off x="9142942" y="368526"/>
              <a:ext cx="1528157" cy="226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5: Visualization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 actual and predicted values.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 visualizations with user interactions.</a:t>
              </a:r>
              <a:endParaRPr/>
            </a:p>
          </p:txBody>
        </p:sp>
      </p:grpSp>
      <p:sp>
        <p:nvSpPr>
          <p:cNvPr id="224" name="Google Shape;224;g9c3a0fcdd2_0_7"/>
          <p:cNvSpPr/>
          <p:nvPr/>
        </p:nvSpPr>
        <p:spPr>
          <a:xfrm>
            <a:off x="1115901" y="4856291"/>
            <a:ext cx="1347600" cy="722100"/>
          </a:xfrm>
          <a:prstGeom prst="roundRect">
            <a:avLst>
              <a:gd name="adj" fmla="val 16667"/>
            </a:avLst>
          </a:prstGeom>
          <a:solidFill>
            <a:srgbClr val="B4C9EC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9c3a0fcdd2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147" y="4951511"/>
            <a:ext cx="546901" cy="5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9c3a0fcdd2_0_7"/>
          <p:cNvSpPr/>
          <p:nvPr/>
        </p:nvSpPr>
        <p:spPr>
          <a:xfrm>
            <a:off x="3359068" y="4856291"/>
            <a:ext cx="3241876" cy="722100"/>
          </a:xfrm>
          <a:prstGeom prst="roundRect">
            <a:avLst>
              <a:gd name="adj" fmla="val 16667"/>
            </a:avLst>
          </a:prstGeom>
          <a:solidFill>
            <a:srgbClr val="B4C9EC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9c3a0fcdd2_0_7"/>
          <p:cNvSpPr/>
          <p:nvPr/>
        </p:nvSpPr>
        <p:spPr>
          <a:xfrm>
            <a:off x="9975797" y="4719025"/>
            <a:ext cx="1830924" cy="1357500"/>
          </a:xfrm>
          <a:prstGeom prst="roundRect">
            <a:avLst>
              <a:gd name="adj" fmla="val 16667"/>
            </a:avLst>
          </a:prstGeom>
          <a:solidFill>
            <a:srgbClr val="B4C9EC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9c3a0fcdd2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6275" y="4951635"/>
            <a:ext cx="558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9c3a0fcdd2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504" y="4949772"/>
            <a:ext cx="548639" cy="54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9c3a0fcdd2_0_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3477" y="4963067"/>
            <a:ext cx="47358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9c3a0fcdd2_0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74598" y="4933019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9c3a0fcdd2_0_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93030" y="4793850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9c3a0fcdd2_0_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58903" y="5417459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9c3a0fcdd2_0_7" descr="GitHub - d3/d3-logo: D3 brand assets.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93030" y="5435221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9c3a0fcdd2_0_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65644" y="4980659"/>
            <a:ext cx="791345" cy="42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9c3a0fcdd2_0_7" descr="Leaflet Logo PNG Transparent &amp; SVG Vector - Freebie Supply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64670" y="4712310"/>
            <a:ext cx="1303481" cy="9776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9c3a0fcdd2_0_7"/>
          <p:cNvSpPr/>
          <p:nvPr/>
        </p:nvSpPr>
        <p:spPr>
          <a:xfrm>
            <a:off x="7002753" y="4856291"/>
            <a:ext cx="2693236" cy="722100"/>
          </a:xfrm>
          <a:prstGeom prst="roundRect">
            <a:avLst>
              <a:gd name="adj" fmla="val 16667"/>
            </a:avLst>
          </a:prstGeom>
          <a:solidFill>
            <a:srgbClr val="B4C9EC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9c3a0fcdd2_0_7" descr="SQLAlchemy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17144" y="5085376"/>
            <a:ext cx="1828800" cy="3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9c3a0fcdd2_0_7" descr="PostgreSQL Elephant 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046624" y="5003080"/>
            <a:ext cx="532132" cy="54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Model Development</a:t>
            </a:r>
            <a:endParaRPr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685801" y="1633491"/>
            <a:ext cx="10131300" cy="500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Modeling the presence of a site (classification):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Areas without superfund sites are much more common than areas with superfund sites. This is an ‘imbalanced dataset’, i.e. a needle in a haystack.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We generated four different models and selected the most promising one for tuning.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We used a random forest model with class weight balancing. Filtering down from 217 features to the top 30 most important features improved the ROC-AUC score to 0.67.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Modeling site score (linear regression):</a:t>
            </a:r>
          </a:p>
          <a:p>
            <a:pPr marL="742950" lvl="1" indent="-285750"/>
            <a:r>
              <a:rPr lang="en-US" dirty="0"/>
              <a:t>For the multivariable regression, we took all the data and ran a regression.  It was found that the r-squared was approximately 0.22, meaning that 22 percent of the variation in the data could be explained by the model.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Generating predictions:</a:t>
            </a:r>
          </a:p>
          <a:p>
            <a:pPr marL="742950" lvl="1" indent="-285750"/>
            <a:r>
              <a:rPr lang="en-US" dirty="0"/>
              <a:t>We save the models so that they can be loaded into a new, smaller script for generating predictions.</a:t>
            </a:r>
          </a:p>
          <a:p>
            <a:pPr marL="742950" lvl="1" indent="-285750"/>
            <a:r>
              <a:rPr lang="en-US" dirty="0"/>
              <a:t>We then used these models to generate predictions on the general dataset, and display the resulting scores for the known superfund sites.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ctrTitle"/>
          </p:nvPr>
        </p:nvSpPr>
        <p:spPr>
          <a:xfrm>
            <a:off x="2907196" y="1964267"/>
            <a:ext cx="8252929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Website &amp; Code Walkthrough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Q&amp;A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475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Celestial</vt:lpstr>
      <vt:lpstr>SUPERFUND SITE MAPPING REVISITED: PREDICTIONS</vt:lpstr>
      <vt:lpstr>Team Members</vt:lpstr>
      <vt:lpstr>Project Overview</vt:lpstr>
      <vt:lpstr>Data Description</vt:lpstr>
      <vt:lpstr>Process</vt:lpstr>
      <vt:lpstr>Model Development</vt:lpstr>
      <vt:lpstr>Website &amp; Code Walkthrough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SUPERFUND SITE MAPPING REVISITED: PREDICTIONS</dc:title>
  <dc:creator>Carl Mackensen</dc:creator>
  <cp:lastModifiedBy>Jack Craft</cp:lastModifiedBy>
  <cp:revision>11</cp:revision>
  <dcterms:created xsi:type="dcterms:W3CDTF">2020-10-13T19:56:36Z</dcterms:created>
  <dcterms:modified xsi:type="dcterms:W3CDTF">2020-12-09T19:22:56Z</dcterms:modified>
</cp:coreProperties>
</file>