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2" r:id="rId3"/>
    <p:sldId id="263" r:id="rId4"/>
    <p:sldId id="264" r:id="rId5"/>
    <p:sldId id="257" r:id="rId6"/>
    <p:sldId id="258" r:id="rId7"/>
    <p:sldId id="261" r:id="rId8"/>
    <p:sldId id="260" r:id="rId9"/>
    <p:sldId id="266" r:id="rId10"/>
    <p:sldId id="268" r:id="rId11"/>
    <p:sldId id="267" r:id="rId12"/>
    <p:sldId id="269" r:id="rId13"/>
    <p:sldId id="26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FAB83-8AAA-4B40-BF49-05B8BFF0120C}" type="datetimeFigureOut">
              <a:rPr lang="en-NZ" smtClean="0"/>
              <a:t>13/02/2019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396DF-5C98-47A2-BCA5-B55BAAB7A7DE}" type="slidenum">
              <a:rPr lang="en-NZ" smtClean="0"/>
              <a:t>‹#›</a:t>
            </a:fld>
            <a:endParaRPr lang="en-NZ"/>
          </a:p>
        </p:txBody>
      </p:sp>
    </p:spTree>
    <p:extLst>
      <p:ext uri="{BB962C8B-B14F-4D97-AF65-F5344CB8AC3E}">
        <p14:creationId xmlns:p14="http://schemas.microsoft.com/office/powerpoint/2010/main" val="2162514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Where</a:t>
            </a:r>
            <a:r>
              <a:rPr lang="en-NZ" baseline="0" dirty="0" smtClean="0"/>
              <a:t> you get information to justify these inputs is an important consideration</a:t>
            </a:r>
            <a:endParaRPr lang="en-NZ" dirty="0"/>
          </a:p>
        </p:txBody>
      </p:sp>
      <p:sp>
        <p:nvSpPr>
          <p:cNvPr id="4" name="Slide Number Placeholder 3"/>
          <p:cNvSpPr>
            <a:spLocks noGrp="1"/>
          </p:cNvSpPr>
          <p:nvPr>
            <p:ph type="sldNum" sz="quarter" idx="10"/>
          </p:nvPr>
        </p:nvSpPr>
        <p:spPr/>
        <p:txBody>
          <a:bodyPr/>
          <a:lstStyle/>
          <a:p>
            <a:fld id="{631396DF-5C98-47A2-BCA5-B55BAAB7A7DE}" type="slidenum">
              <a:rPr lang="en-NZ" smtClean="0"/>
              <a:t>10</a:t>
            </a:fld>
            <a:endParaRPr lang="en-NZ"/>
          </a:p>
        </p:txBody>
      </p:sp>
    </p:spTree>
    <p:extLst>
      <p:ext uri="{BB962C8B-B14F-4D97-AF65-F5344CB8AC3E}">
        <p14:creationId xmlns:p14="http://schemas.microsoft.com/office/powerpoint/2010/main" val="49360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462451D9-BC6F-45F0-8207-288FDE690F77}" type="datetimeFigureOut">
              <a:rPr lang="en-NZ" smtClean="0"/>
              <a:t>13/02/2019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683848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462451D9-BC6F-45F0-8207-288FDE690F77}" type="datetimeFigureOut">
              <a:rPr lang="en-NZ" smtClean="0"/>
              <a:t>13/02/2019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177518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462451D9-BC6F-45F0-8207-288FDE690F77}" type="datetimeFigureOut">
              <a:rPr lang="en-NZ" smtClean="0"/>
              <a:t>13/02/2019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2324103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462451D9-BC6F-45F0-8207-288FDE690F77}" type="datetimeFigureOut">
              <a:rPr lang="en-NZ" smtClean="0"/>
              <a:t>13/02/2019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401511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2451D9-BC6F-45F0-8207-288FDE690F77}" type="datetimeFigureOut">
              <a:rPr lang="en-NZ" smtClean="0"/>
              <a:t>13/02/2019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58993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462451D9-BC6F-45F0-8207-288FDE690F77}" type="datetimeFigureOut">
              <a:rPr lang="en-NZ" smtClean="0"/>
              <a:t>13/02/2019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1158220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462451D9-BC6F-45F0-8207-288FDE690F77}" type="datetimeFigureOut">
              <a:rPr lang="en-NZ" smtClean="0"/>
              <a:t>13/02/2019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2058160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462451D9-BC6F-45F0-8207-288FDE690F77}" type="datetimeFigureOut">
              <a:rPr lang="en-NZ" smtClean="0"/>
              <a:t>13/02/2019</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1629780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451D9-BC6F-45F0-8207-288FDE690F77}" type="datetimeFigureOut">
              <a:rPr lang="en-NZ" smtClean="0"/>
              <a:t>13/02/2019</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3765943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2451D9-BC6F-45F0-8207-288FDE690F77}" type="datetimeFigureOut">
              <a:rPr lang="en-NZ" smtClean="0"/>
              <a:t>13/02/2019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330064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2451D9-BC6F-45F0-8207-288FDE690F77}" type="datetimeFigureOut">
              <a:rPr lang="en-NZ" smtClean="0"/>
              <a:t>13/02/2019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BBC2615-CE41-43C3-85F7-C1C5F7BF4D5D}" type="slidenum">
              <a:rPr lang="en-NZ" smtClean="0"/>
              <a:t>‹#›</a:t>
            </a:fld>
            <a:endParaRPr lang="en-NZ"/>
          </a:p>
        </p:txBody>
      </p:sp>
    </p:spTree>
    <p:extLst>
      <p:ext uri="{BB962C8B-B14F-4D97-AF65-F5344CB8AC3E}">
        <p14:creationId xmlns:p14="http://schemas.microsoft.com/office/powerpoint/2010/main" val="450343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451D9-BC6F-45F0-8207-288FDE690F77}" type="datetimeFigureOut">
              <a:rPr lang="en-NZ" smtClean="0"/>
              <a:t>13/02/2019</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C2615-CE41-43C3-85F7-C1C5F7BF4D5D}" type="slidenum">
              <a:rPr lang="en-NZ" smtClean="0"/>
              <a:t>‹#›</a:t>
            </a:fld>
            <a:endParaRPr lang="en-NZ"/>
          </a:p>
        </p:txBody>
      </p:sp>
    </p:spTree>
    <p:extLst>
      <p:ext uri="{BB962C8B-B14F-4D97-AF65-F5344CB8AC3E}">
        <p14:creationId xmlns:p14="http://schemas.microsoft.com/office/powerpoint/2010/main" val="481112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195" y="308008"/>
            <a:ext cx="11805386" cy="5967664"/>
          </a:xfrm>
        </p:spPr>
        <p:txBody>
          <a:bodyPr>
            <a:normAutofit/>
          </a:bodyPr>
          <a:lstStyle/>
          <a:p>
            <a:pPr algn="l"/>
            <a:r>
              <a:rPr lang="en-NZ" sz="3600" b="1" dirty="0" smtClean="0"/>
              <a:t>Quick </a:t>
            </a:r>
            <a:r>
              <a:rPr lang="en-NZ" sz="3600" b="1" dirty="0" smtClean="0"/>
              <a:t>note</a:t>
            </a:r>
            <a:br>
              <a:rPr lang="en-NZ" sz="3600" b="1" dirty="0" smtClean="0"/>
            </a:br>
            <a:r>
              <a:rPr lang="en-NZ" sz="3600" b="1" dirty="0" smtClean="0"/>
              <a:t>- </a:t>
            </a:r>
            <a:r>
              <a:rPr lang="en-NZ" sz="3600" dirty="0" smtClean="0"/>
              <a:t>Individual </a:t>
            </a:r>
            <a:r>
              <a:rPr lang="en-NZ" sz="3600" dirty="0" smtClean="0"/>
              <a:t>= </a:t>
            </a:r>
            <a:r>
              <a:rPr lang="en-NZ" sz="3600" dirty="0" smtClean="0"/>
              <a:t>Agent (because I couldn’t make up my mind</a:t>
            </a:r>
            <a:r>
              <a:rPr lang="en-NZ" sz="3600" dirty="0" smtClean="0"/>
              <a:t>)</a:t>
            </a:r>
            <a:r>
              <a:rPr lang="en-NZ" sz="3600" dirty="0"/>
              <a:t/>
            </a:r>
            <a:br>
              <a:rPr lang="en-NZ" sz="3600" dirty="0"/>
            </a:br>
            <a:r>
              <a:rPr lang="en-NZ" sz="3600" dirty="0" smtClean="0"/>
              <a:t>- Not </a:t>
            </a:r>
            <a:r>
              <a:rPr lang="en-NZ" sz="3600" dirty="0"/>
              <a:t>a true agent based model in the sense there are still population level concepts e.g. carrying capacity (user sets B0), recruitment. This was done to easily align it with stock assessment models. A true agent based model would model agent interactions with environment and population signals would be a result or all agents.</a:t>
            </a:r>
            <a:br>
              <a:rPr lang="en-NZ" sz="3600" dirty="0"/>
            </a:br>
            <a:r>
              <a:rPr lang="en-NZ" sz="3600" dirty="0" smtClean="0"/>
              <a:t>- Purpose of the ABM for my thesis is as an operating model to test stock assessment methodology (pretty generic)</a:t>
            </a:r>
            <a:endParaRPr lang="en-NZ" sz="3600" dirty="0"/>
          </a:p>
        </p:txBody>
      </p:sp>
    </p:spTree>
    <p:extLst>
      <p:ext uri="{BB962C8B-B14F-4D97-AF65-F5344CB8AC3E}">
        <p14:creationId xmlns:p14="http://schemas.microsoft.com/office/powerpoint/2010/main" val="3457815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310288" cy="539650"/>
          </a:xfrm>
        </p:spPr>
        <p:txBody>
          <a:bodyPr>
            <a:normAutofit fontScale="90000"/>
          </a:bodyPr>
          <a:lstStyle/>
          <a:p>
            <a:r>
              <a:rPr lang="en-NZ" sz="3600" dirty="0" smtClean="0"/>
              <a:t>Nice components</a:t>
            </a:r>
            <a:endParaRPr lang="en-NZ" sz="3600" dirty="0"/>
          </a:p>
        </p:txBody>
      </p:sp>
      <p:sp>
        <p:nvSpPr>
          <p:cNvPr id="3" name="Content Placeholder 2"/>
          <p:cNvSpPr>
            <a:spLocks noGrp="1"/>
          </p:cNvSpPr>
          <p:nvPr>
            <p:ph idx="1"/>
          </p:nvPr>
        </p:nvSpPr>
        <p:spPr>
          <a:xfrm>
            <a:off x="346509" y="644893"/>
            <a:ext cx="11007291" cy="5532070"/>
          </a:xfrm>
        </p:spPr>
        <p:txBody>
          <a:bodyPr/>
          <a:lstStyle/>
          <a:p>
            <a:r>
              <a:rPr lang="en-NZ" dirty="0" smtClean="0"/>
              <a:t>Time varying and spatially varying parameters, M and growth</a:t>
            </a:r>
            <a:endParaRPr lang="en-NZ"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5052" y="1453414"/>
            <a:ext cx="8043512" cy="3686455"/>
          </a:xfrm>
          <a:prstGeom prst="rect">
            <a:avLst/>
          </a:prstGeom>
        </p:spPr>
      </p:pic>
    </p:spTree>
    <p:extLst>
      <p:ext uri="{BB962C8B-B14F-4D97-AF65-F5344CB8AC3E}">
        <p14:creationId xmlns:p14="http://schemas.microsoft.com/office/powerpoint/2010/main" val="3788868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12328" cy="914400"/>
          </a:xfrm>
        </p:spPr>
        <p:txBody>
          <a:bodyPr>
            <a:normAutofit/>
          </a:bodyPr>
          <a:lstStyle/>
          <a:p>
            <a:r>
              <a:rPr lang="en-NZ" dirty="0" smtClean="0"/>
              <a:t>Test cases and speed run, </a:t>
            </a:r>
            <a:r>
              <a:rPr lang="en-NZ" sz="2400" dirty="0" smtClean="0"/>
              <a:t>Run on Windows 10 </a:t>
            </a:r>
            <a:r>
              <a:rPr lang="en-NZ" sz="2400" b="1" dirty="0" smtClean="0"/>
              <a:t>i7-4710 2.5 GHz</a:t>
            </a:r>
            <a:endParaRPr lang="en-NZ" dirty="0"/>
          </a:p>
        </p:txBody>
      </p:sp>
      <p:sp>
        <p:nvSpPr>
          <p:cNvPr id="3" name="Content Placeholder 2"/>
          <p:cNvSpPr>
            <a:spLocks noGrp="1"/>
          </p:cNvSpPr>
          <p:nvPr>
            <p:ph idx="1"/>
          </p:nvPr>
        </p:nvSpPr>
        <p:spPr>
          <a:xfrm>
            <a:off x="86627" y="827774"/>
            <a:ext cx="11267173" cy="5349190"/>
          </a:xfrm>
        </p:spPr>
        <p:txBody>
          <a:bodyPr>
            <a:normAutofit fontScale="92500" lnSpcReduction="10000"/>
          </a:bodyPr>
          <a:lstStyle/>
          <a:p>
            <a:r>
              <a:rPr lang="en-NZ" dirty="0" smtClean="0"/>
              <a:t>Single area</a:t>
            </a:r>
          </a:p>
          <a:p>
            <a:pPr lvl="1"/>
            <a:r>
              <a:rPr lang="en-NZ" dirty="0" smtClean="0"/>
              <a:t>Years = </a:t>
            </a:r>
          </a:p>
          <a:p>
            <a:pPr lvl="1"/>
            <a:r>
              <a:rPr lang="en-NZ" dirty="0" smtClean="0"/>
              <a:t>Time steps = </a:t>
            </a:r>
          </a:p>
          <a:p>
            <a:pPr lvl="1"/>
            <a:r>
              <a:rPr lang="en-NZ" dirty="0" smtClean="0"/>
              <a:t>Fisheries = </a:t>
            </a:r>
          </a:p>
          <a:p>
            <a:pPr lvl="1"/>
            <a:r>
              <a:rPr lang="en-NZ" dirty="0" smtClean="0"/>
              <a:t>N-agents = </a:t>
            </a:r>
          </a:p>
          <a:p>
            <a:r>
              <a:rPr lang="en-NZ" dirty="0" smtClean="0"/>
              <a:t>Three area </a:t>
            </a:r>
            <a:r>
              <a:rPr lang="en-NZ" dirty="0" smtClean="0"/>
              <a:t>model </a:t>
            </a:r>
            <a:r>
              <a:rPr lang="en-NZ" dirty="0"/>
              <a:t>= 58 seconds</a:t>
            </a:r>
            <a:endParaRPr lang="en-NZ" dirty="0" smtClean="0"/>
          </a:p>
          <a:p>
            <a:pPr lvl="1"/>
            <a:r>
              <a:rPr lang="en-NZ" dirty="0" err="1" smtClean="0"/>
              <a:t>Init</a:t>
            </a:r>
            <a:r>
              <a:rPr lang="en-NZ" dirty="0" smtClean="0"/>
              <a:t> phase = 50 years</a:t>
            </a:r>
          </a:p>
          <a:p>
            <a:pPr lvl="1"/>
            <a:r>
              <a:rPr lang="en-NZ" dirty="0" smtClean="0"/>
              <a:t>Years 1990:2013</a:t>
            </a:r>
            <a:endParaRPr lang="en-NZ" dirty="0" smtClean="0"/>
          </a:p>
          <a:p>
            <a:pPr lvl="1"/>
            <a:r>
              <a:rPr lang="en-NZ" dirty="0" smtClean="0"/>
              <a:t>Time steps = </a:t>
            </a:r>
            <a:r>
              <a:rPr lang="en-NZ" dirty="0" smtClean="0"/>
              <a:t>3</a:t>
            </a:r>
            <a:endParaRPr lang="en-NZ" dirty="0" smtClean="0"/>
          </a:p>
          <a:p>
            <a:pPr lvl="1"/>
            <a:r>
              <a:rPr lang="en-NZ" dirty="0" smtClean="0"/>
              <a:t>N-agents </a:t>
            </a:r>
            <a:r>
              <a:rPr lang="en-NZ" dirty="0" smtClean="0"/>
              <a:t>= </a:t>
            </a:r>
            <a:r>
              <a:rPr lang="en-NZ" dirty="0" smtClean="0"/>
              <a:t>1 mil</a:t>
            </a:r>
            <a:endParaRPr lang="en-NZ" dirty="0" smtClean="0"/>
          </a:p>
          <a:p>
            <a:r>
              <a:rPr lang="en-NZ" dirty="0" smtClean="0"/>
              <a:t>10x10 area </a:t>
            </a:r>
            <a:r>
              <a:rPr lang="en-NZ" dirty="0" smtClean="0"/>
              <a:t>model = </a:t>
            </a:r>
            <a:endParaRPr lang="en-NZ" dirty="0" smtClean="0"/>
          </a:p>
          <a:p>
            <a:pPr lvl="1"/>
            <a:r>
              <a:rPr lang="en-NZ" dirty="0" smtClean="0"/>
              <a:t>Years = </a:t>
            </a:r>
            <a:r>
              <a:rPr lang="en-NZ" dirty="0" smtClean="0"/>
              <a:t>30</a:t>
            </a:r>
            <a:endParaRPr lang="en-NZ" dirty="0" smtClean="0"/>
          </a:p>
          <a:p>
            <a:pPr lvl="1"/>
            <a:r>
              <a:rPr lang="en-NZ" dirty="0" smtClean="0"/>
              <a:t>Time steps = </a:t>
            </a:r>
            <a:r>
              <a:rPr lang="en-NZ" dirty="0" smtClean="0"/>
              <a:t>4</a:t>
            </a:r>
            <a:endParaRPr lang="en-NZ" dirty="0" smtClean="0"/>
          </a:p>
          <a:p>
            <a:pPr lvl="1"/>
            <a:r>
              <a:rPr lang="en-NZ" dirty="0" smtClean="0"/>
              <a:t>N-agents </a:t>
            </a:r>
            <a:r>
              <a:rPr lang="en-NZ" dirty="0" smtClean="0"/>
              <a:t>= </a:t>
            </a:r>
            <a:r>
              <a:rPr lang="en-NZ" dirty="0" smtClean="0"/>
              <a:t>1.5mil</a:t>
            </a:r>
            <a:endParaRPr lang="en-NZ" dirty="0" smtClean="0"/>
          </a:p>
          <a:p>
            <a:pPr lvl="1"/>
            <a:endParaRPr lang="en-NZ" dirty="0" smtClean="0"/>
          </a:p>
        </p:txBody>
      </p:sp>
    </p:spTree>
    <p:extLst>
      <p:ext uri="{BB962C8B-B14F-4D97-AF65-F5344CB8AC3E}">
        <p14:creationId xmlns:p14="http://schemas.microsoft.com/office/powerpoint/2010/main" val="1773999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dirty="0"/>
          </a:p>
        </p:txBody>
      </p:sp>
      <p:sp>
        <p:nvSpPr>
          <p:cNvPr id="3" name="Content Placeholder 2"/>
          <p:cNvSpPr>
            <a:spLocks noGrp="1"/>
          </p:cNvSpPr>
          <p:nvPr>
            <p:ph idx="1"/>
          </p:nvPr>
        </p:nvSpPr>
        <p:spPr/>
        <p:txBody>
          <a:bodyPr/>
          <a:lstStyle/>
          <a:p>
            <a:r>
              <a:rPr lang="en-NZ" dirty="0" smtClean="0"/>
              <a:t>To Add</a:t>
            </a:r>
          </a:p>
          <a:p>
            <a:pPr lvl="1"/>
            <a:r>
              <a:rPr lang="en-NZ" dirty="0" smtClean="0"/>
              <a:t>Pass on traits at recruitment level so recruits represent SSB characteristics (evolutionary process). Currently where you are born is defined to have a certain M and growth (distribution) and that is what you get allocated</a:t>
            </a:r>
          </a:p>
          <a:p>
            <a:pPr lvl="1"/>
            <a:r>
              <a:rPr lang="en-NZ" dirty="0" smtClean="0"/>
              <a:t>Threading proved to be very difficult due to too many shared resources random number generators etc. </a:t>
            </a:r>
          </a:p>
          <a:p>
            <a:pPr lvl="1"/>
            <a:r>
              <a:rPr lang="en-NZ" dirty="0" smtClean="0"/>
              <a:t>Simultaneously apply multiple fisheries important otherwise age structures get weird if fisheries occur at same location and time.</a:t>
            </a:r>
            <a:endParaRPr lang="en-NZ" dirty="0"/>
          </a:p>
        </p:txBody>
      </p:sp>
    </p:spTree>
    <p:extLst>
      <p:ext uri="{BB962C8B-B14F-4D97-AF65-F5344CB8AC3E}">
        <p14:creationId xmlns:p14="http://schemas.microsoft.com/office/powerpoint/2010/main" val="1051243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301691" cy="684029"/>
          </a:xfrm>
        </p:spPr>
        <p:txBody>
          <a:bodyPr>
            <a:normAutofit fontScale="90000"/>
          </a:bodyPr>
          <a:lstStyle/>
          <a:p>
            <a:r>
              <a:rPr lang="en-NZ" dirty="0" smtClean="0"/>
              <a:t>Some notes</a:t>
            </a:r>
            <a:endParaRPr lang="en-NZ" dirty="0"/>
          </a:p>
        </p:txBody>
      </p:sp>
      <p:sp>
        <p:nvSpPr>
          <p:cNvPr id="3" name="Content Placeholder 2"/>
          <p:cNvSpPr>
            <a:spLocks noGrp="1"/>
          </p:cNvSpPr>
          <p:nvPr>
            <p:ph idx="1"/>
          </p:nvPr>
        </p:nvSpPr>
        <p:spPr>
          <a:xfrm>
            <a:off x="202131" y="684029"/>
            <a:ext cx="11151669" cy="5492934"/>
          </a:xfrm>
        </p:spPr>
        <p:txBody>
          <a:bodyPr/>
          <a:lstStyle/>
          <a:p>
            <a:r>
              <a:rPr lang="en-NZ" dirty="0" smtClean="0"/>
              <a:t>Not a true agent based model in the sense there are still population level concepts e.g. carrying </a:t>
            </a:r>
            <a:r>
              <a:rPr lang="en-NZ" dirty="0" smtClean="0"/>
              <a:t>capacity (user sets B0), </a:t>
            </a:r>
            <a:r>
              <a:rPr lang="en-NZ" dirty="0" smtClean="0"/>
              <a:t>recruitment. This was done to easily align it with stock assessment models. A true agent based model would model agent interactions with environment and population signals would be a result or all agents.</a:t>
            </a:r>
          </a:p>
          <a:p>
            <a:endParaRPr lang="en-NZ" dirty="0" smtClean="0"/>
          </a:p>
        </p:txBody>
      </p:sp>
    </p:spTree>
    <p:extLst>
      <p:ext uri="{BB962C8B-B14F-4D97-AF65-F5344CB8AC3E}">
        <p14:creationId xmlns:p14="http://schemas.microsoft.com/office/powerpoint/2010/main" val="3437654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References</a:t>
            </a:r>
            <a:endParaRPr lang="en-NZ" dirty="0"/>
          </a:p>
        </p:txBody>
      </p:sp>
      <p:sp>
        <p:nvSpPr>
          <p:cNvPr id="3" name="Content Placeholder 2"/>
          <p:cNvSpPr>
            <a:spLocks noGrp="1"/>
          </p:cNvSpPr>
          <p:nvPr>
            <p:ph idx="1"/>
          </p:nvPr>
        </p:nvSpPr>
        <p:spPr/>
        <p:txBody>
          <a:bodyPr/>
          <a:lstStyle/>
          <a:p>
            <a:r>
              <a:rPr lang="en-NZ" dirty="0"/>
              <a:t>Samuel B </a:t>
            </a:r>
            <a:r>
              <a:rPr lang="en-NZ" dirty="0" err="1"/>
              <a:t>Truesdell</a:t>
            </a:r>
            <a:r>
              <a:rPr lang="en-NZ" dirty="0"/>
              <a:t>, Deborah R Hart, and Yong Chen. Effects of unequal capture probability </a:t>
            </a:r>
            <a:r>
              <a:rPr lang="en-NZ" dirty="0" smtClean="0"/>
              <a:t>on stock </a:t>
            </a:r>
            <a:r>
              <a:rPr lang="en-NZ" dirty="0"/>
              <a:t>assessment abundance and mortality estimates: an example using the us </a:t>
            </a:r>
            <a:r>
              <a:rPr lang="en-NZ" dirty="0" err="1"/>
              <a:t>atlantic</a:t>
            </a:r>
            <a:r>
              <a:rPr lang="en-NZ" dirty="0"/>
              <a:t> sea </a:t>
            </a:r>
            <a:r>
              <a:rPr lang="en-NZ" dirty="0" smtClean="0"/>
              <a:t>scallop fishery</a:t>
            </a:r>
            <a:r>
              <a:rPr lang="en-NZ" dirty="0"/>
              <a:t>. Canadian Journal of Fisheries and Aquatic Sciences, 74(11):1904–1917, 2017</a:t>
            </a:r>
            <a:r>
              <a:rPr lang="en-NZ" dirty="0" smtClean="0"/>
              <a:t>.</a:t>
            </a:r>
          </a:p>
          <a:p>
            <a:endParaRPr lang="en-NZ" dirty="0"/>
          </a:p>
        </p:txBody>
      </p:sp>
    </p:spTree>
    <p:extLst>
      <p:ext uri="{BB962C8B-B14F-4D97-AF65-F5344CB8AC3E}">
        <p14:creationId xmlns:p14="http://schemas.microsoft.com/office/powerpoint/2010/main" val="358037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518"/>
            <a:ext cx="10515600" cy="1325563"/>
          </a:xfrm>
        </p:spPr>
        <p:txBody>
          <a:bodyPr/>
          <a:lstStyle/>
          <a:p>
            <a:r>
              <a:rPr lang="en-NZ" dirty="0" smtClean="0"/>
              <a:t>Model structure</a:t>
            </a:r>
            <a:endParaRPr lang="en-NZ" dirty="0"/>
          </a:p>
        </p:txBody>
      </p:sp>
      <p:sp>
        <p:nvSpPr>
          <p:cNvPr id="3" name="Content Placeholder 2"/>
          <p:cNvSpPr>
            <a:spLocks noGrp="1"/>
          </p:cNvSpPr>
          <p:nvPr>
            <p:ph idx="1"/>
          </p:nvPr>
        </p:nvSpPr>
        <p:spPr>
          <a:xfrm>
            <a:off x="539015" y="1065045"/>
            <a:ext cx="10814785" cy="5111918"/>
          </a:xfrm>
        </p:spPr>
        <p:txBody>
          <a:bodyPr/>
          <a:lstStyle/>
          <a:p>
            <a:r>
              <a:rPr lang="en-NZ" dirty="0" smtClean="0"/>
              <a:t>The IBM implements a year based algorithm (annual cycle)</a:t>
            </a:r>
          </a:p>
          <a:p>
            <a:pPr lvl="1"/>
            <a:r>
              <a:rPr lang="en-NZ" dirty="0" smtClean="0"/>
              <a:t>Annual cycles are completely user defined, they are split into two components</a:t>
            </a:r>
          </a:p>
          <a:p>
            <a:pPr lvl="2"/>
            <a:r>
              <a:rPr lang="en-NZ" dirty="0" smtClean="0"/>
              <a:t>Time-steps</a:t>
            </a:r>
          </a:p>
          <a:p>
            <a:pPr lvl="2"/>
            <a:r>
              <a:rPr lang="en-NZ" dirty="0" smtClean="0"/>
              <a:t>Processes</a:t>
            </a:r>
          </a:p>
          <a:p>
            <a:pPr lvl="1"/>
            <a:r>
              <a:rPr lang="en-NZ" dirty="0" smtClean="0"/>
              <a:t>Subtle difference why you use a combination of them</a:t>
            </a:r>
          </a:p>
          <a:p>
            <a:pPr lvl="1"/>
            <a:r>
              <a:rPr lang="en-NZ" dirty="0" smtClean="0"/>
              <a:t>Time steps can be months, seasons or any temporal construct.</a:t>
            </a:r>
          </a:p>
          <a:p>
            <a:pPr lvl="1"/>
            <a:r>
              <a:rPr lang="en-NZ" dirty="0" smtClean="0"/>
              <a:t>For each time step users must specify processes that occur</a:t>
            </a:r>
            <a:endParaRPr lang="en-NZ"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507" y="4148488"/>
            <a:ext cx="6857799" cy="2468278"/>
          </a:xfrm>
          <a:prstGeom prst="rect">
            <a:avLst/>
          </a:prstGeom>
        </p:spPr>
      </p:pic>
    </p:spTree>
    <p:extLst>
      <p:ext uri="{BB962C8B-B14F-4D97-AF65-F5344CB8AC3E}">
        <p14:creationId xmlns:p14="http://schemas.microsoft.com/office/powerpoint/2010/main" val="3428852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02258" y="134753"/>
            <a:ext cx="8587483" cy="6858000"/>
          </a:xfrm>
          <a:prstGeom prst="rect">
            <a:avLst/>
          </a:prstGeom>
        </p:spPr>
      </p:pic>
    </p:spTree>
    <p:extLst>
      <p:ext uri="{BB962C8B-B14F-4D97-AF65-F5344CB8AC3E}">
        <p14:creationId xmlns:p14="http://schemas.microsoft.com/office/powerpoint/2010/main" val="1529668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753051" cy="674403"/>
          </a:xfrm>
        </p:spPr>
        <p:txBody>
          <a:bodyPr>
            <a:normAutofit fontScale="90000"/>
          </a:bodyPr>
          <a:lstStyle/>
          <a:p>
            <a:r>
              <a:rPr lang="en-NZ" dirty="0" smtClean="0"/>
              <a:t>Spatial Domain</a:t>
            </a:r>
            <a:endParaRPr lang="en-NZ" dirty="0"/>
          </a:p>
        </p:txBody>
      </p:sp>
      <p:sp>
        <p:nvSpPr>
          <p:cNvPr id="3" name="Content Placeholder 2"/>
          <p:cNvSpPr>
            <a:spLocks noGrp="1"/>
          </p:cNvSpPr>
          <p:nvPr>
            <p:ph idx="1"/>
          </p:nvPr>
        </p:nvSpPr>
        <p:spPr>
          <a:xfrm>
            <a:off x="240632" y="674403"/>
            <a:ext cx="11113168" cy="5502560"/>
          </a:xfrm>
        </p:spPr>
        <p:txBody>
          <a:bodyPr/>
          <a:lstStyle/>
          <a:p>
            <a:r>
              <a:rPr lang="en-NZ" dirty="0" smtClean="0"/>
              <a:t>Users have to define a spatial domain, that is implemented as a grid, but users can turn off cells to stray away from the grid based structure. Only on number of cells is computational.</a:t>
            </a:r>
            <a:endParaRPr lang="en-NZ"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565" y="1886551"/>
            <a:ext cx="6367924" cy="3776289"/>
          </a:xfrm>
          <a:prstGeom prst="rect">
            <a:avLst/>
          </a:prstGeom>
        </p:spPr>
      </p:pic>
      <p:sp>
        <p:nvSpPr>
          <p:cNvPr id="5" name="Rectangle 4"/>
          <p:cNvSpPr/>
          <p:nvPr/>
        </p:nvSpPr>
        <p:spPr>
          <a:xfrm>
            <a:off x="420261" y="6005154"/>
            <a:ext cx="6665580" cy="523220"/>
          </a:xfrm>
          <a:prstGeom prst="rect">
            <a:avLst/>
          </a:prstGeom>
        </p:spPr>
        <p:txBody>
          <a:bodyPr wrap="square">
            <a:spAutoFit/>
          </a:bodyPr>
          <a:lstStyle/>
          <a:p>
            <a:r>
              <a:rPr lang="en-NZ" sz="2800" dirty="0" smtClean="0"/>
              <a:t>In each cell there are number of agents</a:t>
            </a:r>
            <a:endParaRPr lang="en-NZ" sz="2800" dirty="0"/>
          </a:p>
        </p:txBody>
      </p:sp>
    </p:spTree>
    <p:extLst>
      <p:ext uri="{BB962C8B-B14F-4D97-AF65-F5344CB8AC3E}">
        <p14:creationId xmlns:p14="http://schemas.microsoft.com/office/powerpoint/2010/main" val="173216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06" y="95617"/>
            <a:ext cx="5090962" cy="780281"/>
          </a:xfrm>
        </p:spPr>
        <p:txBody>
          <a:bodyPr/>
          <a:lstStyle/>
          <a:p>
            <a:r>
              <a:rPr lang="en-NZ" dirty="0" smtClean="0"/>
              <a:t>Agent characteristics</a:t>
            </a:r>
            <a:endParaRPr lang="en-NZ" dirty="0"/>
          </a:p>
        </p:txBody>
      </p:sp>
      <mc:AlternateContent xmlns:mc="http://schemas.openxmlformats.org/markup-compatibility/2006" xmlns:a14="http://schemas.microsoft.com/office/drawing/2010/main">
        <mc:Choice Requires="a14">
          <p:sp>
            <p:nvSpPr>
              <p:cNvPr id="45" name="TextBox 44"/>
              <p:cNvSpPr txBox="1"/>
              <p:nvPr/>
            </p:nvSpPr>
            <p:spPr>
              <a:xfrm>
                <a:off x="712270" y="1020278"/>
                <a:ext cx="8624237" cy="4062651"/>
              </a:xfrm>
              <a:prstGeom prst="rect">
                <a:avLst/>
              </a:prstGeom>
              <a:noFill/>
            </p:spPr>
            <p:txBody>
              <a:bodyPr wrap="square" rtlCol="0">
                <a:spAutoFit/>
              </a:bodyPr>
              <a:lstStyle/>
              <a:p>
                <a:r>
                  <a:rPr lang="en-NZ" sz="2400" dirty="0" smtClean="0"/>
                  <a:t>Central component, all inputs are user defined</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smtClean="0"/>
                  <a:t>Age (birth year – current year)</a:t>
                </a:r>
              </a:p>
              <a:p>
                <a:pPr marL="285750" indent="-285750">
                  <a:buFont typeface="Arial" panose="020B0604020202020204" pitchFamily="34" charset="0"/>
                  <a:buChar char="•"/>
                </a:pPr>
                <a:r>
                  <a:rPr lang="en-NZ" dirty="0" smtClean="0"/>
                  <a:t>Length</a:t>
                </a:r>
              </a:p>
              <a:p>
                <a:pPr marL="285750" indent="-285750">
                  <a:buFont typeface="Arial" panose="020B0604020202020204" pitchFamily="34" charset="0"/>
                  <a:buChar char="•"/>
                </a:pPr>
                <a:r>
                  <a:rPr lang="en-NZ" dirty="0" smtClean="0"/>
                  <a:t>Weight</a:t>
                </a:r>
              </a:p>
              <a:p>
                <a:pPr marL="285750" indent="-285750">
                  <a:buFont typeface="Arial" panose="020B0604020202020204" pitchFamily="34" charset="0"/>
                  <a:buChar char="•"/>
                </a:pPr>
                <a:r>
                  <a:rPr lang="en-NZ" dirty="0" smtClean="0"/>
                  <a:t>Sex</a:t>
                </a:r>
              </a:p>
              <a:p>
                <a:pPr marL="285750" indent="-285750">
                  <a:buFont typeface="Arial" panose="020B0604020202020204" pitchFamily="34" charset="0"/>
                  <a:buChar char="•"/>
                </a:pPr>
                <a:r>
                  <a:rPr lang="en-NZ" dirty="0" smtClean="0"/>
                  <a:t>Scalar (how many homogeneous individuals does this agent represent, stock specific)</a:t>
                </a:r>
              </a:p>
              <a:p>
                <a:pPr marL="285750" indent="-285750">
                  <a:buFont typeface="Arial" panose="020B0604020202020204" pitchFamily="34" charset="0"/>
                  <a:buChar char="•"/>
                </a:pPr>
                <a:r>
                  <a:rPr lang="en-NZ" dirty="0" smtClean="0"/>
                  <a:t>Length weight parameters </a:t>
                </a:r>
                <a14:m>
                  <m:oMath xmlns:m="http://schemas.openxmlformats.org/officeDocument/2006/math">
                    <m:r>
                      <a:rPr lang="en-NZ" b="0" i="1" smtClean="0">
                        <a:latin typeface="Cambria Math" panose="02040503050406030204" pitchFamily="18" charset="0"/>
                      </a:rPr>
                      <m:t>𝑎</m:t>
                    </m:r>
                    <m:r>
                      <a:rPr lang="en-NZ" b="0" i="1" smtClean="0">
                        <a:latin typeface="Cambria Math" panose="02040503050406030204" pitchFamily="18" charset="0"/>
                      </a:rPr>
                      <m:t>,</m:t>
                    </m:r>
                    <m:r>
                      <a:rPr lang="en-NZ" b="0" i="1" smtClean="0">
                        <a:latin typeface="Cambria Math" panose="02040503050406030204" pitchFamily="18" charset="0"/>
                      </a:rPr>
                      <m:t>𝑏</m:t>
                    </m:r>
                    <m:r>
                      <a:rPr lang="en-NZ" b="0" i="1" smtClean="0">
                        <a:latin typeface="Cambria Math" panose="02040503050406030204" pitchFamily="18" charset="0"/>
                      </a:rPr>
                      <m:t>,</m:t>
                    </m:r>
                    <m:sSub>
                      <m:sSubPr>
                        <m:ctrlPr>
                          <a:rPr lang="en-NZ" b="0" i="1" smtClean="0">
                            <a:latin typeface="Cambria Math" panose="02040503050406030204" pitchFamily="18" charset="0"/>
                          </a:rPr>
                        </m:ctrlPr>
                      </m:sSubPr>
                      <m:e>
                        <m:r>
                          <a:rPr lang="en-NZ" b="0" i="1" smtClean="0">
                            <a:latin typeface="Cambria Math" panose="02040503050406030204" pitchFamily="18" charset="0"/>
                          </a:rPr>
                          <m:t>𝐿</m:t>
                        </m:r>
                      </m:e>
                      <m:sub>
                        <m:r>
                          <a:rPr lang="en-NZ" b="0" i="1" smtClean="0">
                            <a:latin typeface="Cambria Math" panose="02040503050406030204" pitchFamily="18" charset="0"/>
                            <a:ea typeface="Cambria Math" panose="02040503050406030204" pitchFamily="18" charset="0"/>
                          </a:rPr>
                          <m:t>∞</m:t>
                        </m:r>
                      </m:sub>
                    </m:sSub>
                    <m:r>
                      <a:rPr lang="en-NZ" b="0" i="1" smtClean="0">
                        <a:latin typeface="Cambria Math" panose="02040503050406030204" pitchFamily="18" charset="0"/>
                      </a:rPr>
                      <m:t>,</m:t>
                    </m:r>
                    <m:r>
                      <a:rPr lang="en-NZ" b="0" i="1" smtClean="0">
                        <a:latin typeface="Cambria Math" panose="02040503050406030204" pitchFamily="18" charset="0"/>
                      </a:rPr>
                      <m:t>𝑘</m:t>
                    </m:r>
                    <m:r>
                      <a:rPr lang="en-NZ" b="0" i="1" smtClean="0">
                        <a:latin typeface="Cambria Math" panose="02040503050406030204" pitchFamily="18" charset="0"/>
                      </a:rPr>
                      <m:t>,</m:t>
                    </m:r>
                    <m:r>
                      <a:rPr lang="en-NZ" b="0" i="1" smtClean="0">
                        <a:latin typeface="Cambria Math" panose="02040503050406030204" pitchFamily="18" charset="0"/>
                      </a:rPr>
                      <m:t>𝑡</m:t>
                    </m:r>
                    <m:r>
                      <a:rPr lang="en-NZ" b="0" i="1" smtClean="0">
                        <a:latin typeface="Cambria Math" panose="02040503050406030204" pitchFamily="18" charset="0"/>
                      </a:rPr>
                      <m:t>0</m:t>
                    </m:r>
                  </m:oMath>
                </a14:m>
                <a:r>
                  <a:rPr lang="en-NZ" b="0" dirty="0" smtClean="0"/>
                  <a:t> agent specific</a:t>
                </a:r>
              </a:p>
              <a:p>
                <a:pPr marL="285750" indent="-285750">
                  <a:buFont typeface="Arial" panose="020B0604020202020204" pitchFamily="34" charset="0"/>
                  <a:buChar char="•"/>
                </a:pPr>
                <a:r>
                  <a:rPr lang="en-NZ" dirty="0" smtClean="0"/>
                  <a:t>Natural mortality M (can be applied by age or length)</a:t>
                </a:r>
              </a:p>
              <a:p>
                <a:pPr marL="285750" indent="-285750">
                  <a:buFont typeface="Arial" panose="020B0604020202020204" pitchFamily="34" charset="0"/>
                  <a:buChar char="•"/>
                </a:pPr>
                <a:r>
                  <a:rPr lang="en-NZ" dirty="0" smtClean="0"/>
                  <a:t>Maturity</a:t>
                </a:r>
              </a:p>
              <a:p>
                <a:pPr marL="285750" indent="-285750">
                  <a:buFont typeface="Arial" panose="020B0604020202020204" pitchFamily="34" charset="0"/>
                  <a:buChar char="•"/>
                </a:pPr>
                <a:r>
                  <a:rPr lang="en-NZ" dirty="0" smtClean="0"/>
                  <a:t>Current location</a:t>
                </a:r>
              </a:p>
              <a:p>
                <a:pPr marL="285750" indent="-285750">
                  <a:buFont typeface="Arial" panose="020B0604020202020204" pitchFamily="34" charset="0"/>
                  <a:buChar char="•"/>
                </a:pPr>
                <a:r>
                  <a:rPr lang="en-NZ" dirty="0" smtClean="0"/>
                  <a:t>Birth location</a:t>
                </a:r>
              </a:p>
              <a:p>
                <a:pPr marL="285750" indent="-285750">
                  <a:buFont typeface="Arial" panose="020B0604020202020204" pitchFamily="34" charset="0"/>
                  <a:buChar char="•"/>
                </a:pPr>
                <a:r>
                  <a:rPr lang="en-NZ" dirty="0" smtClean="0"/>
                  <a:t>Tag info, tag time, tag location etc.</a:t>
                </a:r>
              </a:p>
              <a:p>
                <a:pPr marL="285750" indent="-285750">
                  <a:buFont typeface="Arial" panose="020B0604020202020204" pitchFamily="34" charset="0"/>
                  <a:buChar char="•"/>
                </a:pPr>
                <a:endParaRPr lang="en-NZ" dirty="0"/>
              </a:p>
            </p:txBody>
          </p:sp>
        </mc:Choice>
        <mc:Fallback xmlns="">
          <p:sp>
            <p:nvSpPr>
              <p:cNvPr id="45" name="TextBox 44"/>
              <p:cNvSpPr txBox="1">
                <a:spLocks noRot="1" noChangeAspect="1" noMove="1" noResize="1" noEditPoints="1" noAdjustHandles="1" noChangeArrowheads="1" noChangeShapeType="1" noTextEdit="1"/>
              </p:cNvSpPr>
              <p:nvPr/>
            </p:nvSpPr>
            <p:spPr>
              <a:xfrm>
                <a:off x="712270" y="1020278"/>
                <a:ext cx="8624237" cy="4062651"/>
              </a:xfrm>
              <a:prstGeom prst="rect">
                <a:avLst/>
              </a:prstGeom>
              <a:blipFill rotWithShape="0">
                <a:blip r:embed="rId2"/>
                <a:stretch>
                  <a:fillRect l="-1131" t="-1199"/>
                </a:stretch>
              </a:blipFill>
            </p:spPr>
            <p:txBody>
              <a:bodyPr/>
              <a:lstStyle/>
              <a:p>
                <a:r>
                  <a:rPr lang="en-NZ">
                    <a:noFill/>
                  </a:rPr>
                  <a:t> </a:t>
                </a:r>
              </a:p>
            </p:txBody>
          </p:sp>
        </mc:Fallback>
      </mc:AlternateContent>
      <p:sp>
        <p:nvSpPr>
          <p:cNvPr id="46" name="TextBox 45"/>
          <p:cNvSpPr txBox="1"/>
          <p:nvPr/>
        </p:nvSpPr>
        <p:spPr>
          <a:xfrm>
            <a:off x="837397" y="5178391"/>
            <a:ext cx="6593306" cy="1477328"/>
          </a:xfrm>
          <a:prstGeom prst="rect">
            <a:avLst/>
          </a:prstGeom>
          <a:noFill/>
        </p:spPr>
        <p:txBody>
          <a:bodyPr wrap="square" rtlCol="0">
            <a:spAutoFit/>
          </a:bodyPr>
          <a:lstStyle/>
          <a:p>
            <a:r>
              <a:rPr lang="en-NZ" dirty="0" smtClean="0"/>
              <a:t>Note: No distinction of life history or stage, all interactions and dynamics are age or length based</a:t>
            </a:r>
          </a:p>
          <a:p>
            <a:r>
              <a:rPr lang="en-NZ" dirty="0" smtClean="0"/>
              <a:t>This is on the dream list make distinct stages e.g. larval, juvenile and mature. Needs to be carefully thought of from a code design perspective</a:t>
            </a:r>
            <a:endParaRPr lang="en-NZ" dirty="0"/>
          </a:p>
        </p:txBody>
      </p:sp>
    </p:spTree>
    <p:extLst>
      <p:ext uri="{BB962C8B-B14F-4D97-AF65-F5344CB8AC3E}">
        <p14:creationId xmlns:p14="http://schemas.microsoft.com/office/powerpoint/2010/main" val="3128303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04" y="-299018"/>
            <a:ext cx="10515600" cy="1325563"/>
          </a:xfrm>
        </p:spPr>
        <p:txBody>
          <a:bodyPr/>
          <a:lstStyle/>
          <a:p>
            <a:r>
              <a:rPr lang="en-NZ" dirty="0" smtClean="0"/>
              <a:t>Agent interactions</a:t>
            </a:r>
            <a:endParaRPr lang="en-NZ" dirty="0"/>
          </a:p>
        </p:txBody>
      </p:sp>
      <p:sp>
        <p:nvSpPr>
          <p:cNvPr id="3" name="Content Placeholder 2"/>
          <p:cNvSpPr>
            <a:spLocks noGrp="1"/>
          </p:cNvSpPr>
          <p:nvPr>
            <p:ph idx="1"/>
          </p:nvPr>
        </p:nvSpPr>
        <p:spPr>
          <a:xfrm>
            <a:off x="577516" y="904775"/>
            <a:ext cx="10776284" cy="5272188"/>
          </a:xfrm>
        </p:spPr>
        <p:txBody>
          <a:bodyPr>
            <a:normAutofit lnSpcReduction="10000"/>
          </a:bodyPr>
          <a:lstStyle/>
          <a:p>
            <a:r>
              <a:rPr lang="en-NZ" dirty="0" smtClean="0"/>
              <a:t>Agent dynamics are applied by generic processes.</a:t>
            </a:r>
          </a:p>
          <a:p>
            <a:r>
              <a:rPr lang="en-NZ" dirty="0" smtClean="0"/>
              <a:t>Fishing depends on method of removal</a:t>
            </a:r>
          </a:p>
          <a:p>
            <a:pPr lvl="1"/>
            <a:r>
              <a:rPr lang="en-NZ" dirty="0" smtClean="0"/>
              <a:t>Biomass removals - user specifies catch for each cell and selectivity, randomly select agents if vulnerable remove entire agent. Can check for tagged fish in this process. Cons cannot apply M simultaneously, pros agents can have multiple interactions with gear.</a:t>
            </a:r>
          </a:p>
          <a:p>
            <a:pPr lvl="1"/>
            <a:r>
              <a:rPr lang="en-NZ" dirty="0" smtClean="0"/>
              <a:t>Baranov style – user specifies an F for each cell applies both F and M.</a:t>
            </a:r>
          </a:p>
          <a:p>
            <a:pPr lvl="1"/>
            <a:r>
              <a:rPr lang="en-NZ" dirty="0" smtClean="0"/>
              <a:t>Effort based – user specifies spatial effort and an annual catch and the IBM does a little minimisation to solve for F based on method in </a:t>
            </a:r>
            <a:r>
              <a:rPr lang="en-NZ" dirty="0" err="1" smtClean="0"/>
              <a:t>Truesdell</a:t>
            </a:r>
            <a:r>
              <a:rPr lang="en-NZ" dirty="0" smtClean="0"/>
              <a:t> et al (2017)</a:t>
            </a:r>
          </a:p>
          <a:p>
            <a:r>
              <a:rPr lang="en-NZ" dirty="0" smtClean="0"/>
              <a:t>Movement </a:t>
            </a:r>
          </a:p>
          <a:p>
            <a:pPr lvl="1"/>
            <a:r>
              <a:rPr lang="en-NZ" dirty="0" smtClean="0"/>
              <a:t>Multinomial proportion moving from source cell to sink cell</a:t>
            </a:r>
          </a:p>
          <a:p>
            <a:pPr lvl="1"/>
            <a:r>
              <a:rPr lang="en-NZ" dirty="0" smtClean="0"/>
              <a:t>Diffusion movement undirected drift</a:t>
            </a:r>
          </a:p>
          <a:p>
            <a:pPr lvl="1"/>
            <a:r>
              <a:rPr lang="en-NZ" dirty="0" smtClean="0"/>
              <a:t>Preference based movement, agents move based on gradient of habitat around them like a marble moving around a surface (needs more testing)</a:t>
            </a:r>
            <a:endParaRPr lang="en-NZ" dirty="0"/>
          </a:p>
        </p:txBody>
      </p:sp>
    </p:spTree>
    <p:extLst>
      <p:ext uri="{BB962C8B-B14F-4D97-AF65-F5344CB8AC3E}">
        <p14:creationId xmlns:p14="http://schemas.microsoft.com/office/powerpoint/2010/main" val="1786632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31" y="-347144"/>
            <a:ext cx="10515600" cy="1325563"/>
          </a:xfrm>
        </p:spPr>
        <p:txBody>
          <a:bodyPr/>
          <a:lstStyle/>
          <a:p>
            <a:r>
              <a:rPr lang="en-NZ" dirty="0" smtClean="0"/>
              <a:t>Movement examples</a:t>
            </a:r>
            <a:endParaRPr lang="en-NZ"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3354" y="101878"/>
            <a:ext cx="3903084"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5572" y="224511"/>
            <a:ext cx="3638519" cy="4106072"/>
          </a:xfrm>
          <a:prstGeom prst="rect">
            <a:avLst/>
          </a:prstGeom>
        </p:spPr>
      </p:pic>
      <p:sp>
        <p:nvSpPr>
          <p:cNvPr id="6" name="TextBox 5"/>
          <p:cNvSpPr txBox="1"/>
          <p:nvPr/>
        </p:nvSpPr>
        <p:spPr>
          <a:xfrm>
            <a:off x="5980496" y="39845"/>
            <a:ext cx="1828800" cy="369332"/>
          </a:xfrm>
          <a:prstGeom prst="rect">
            <a:avLst/>
          </a:prstGeom>
          <a:noFill/>
        </p:spPr>
        <p:txBody>
          <a:bodyPr wrap="square" rtlCol="0">
            <a:spAutoFit/>
          </a:bodyPr>
          <a:lstStyle/>
          <a:p>
            <a:r>
              <a:rPr lang="en-NZ" dirty="0" smtClean="0"/>
              <a:t>Depth preference</a:t>
            </a:r>
            <a:endParaRPr lang="en-NZ" dirty="0"/>
          </a:p>
        </p:txBody>
      </p:sp>
      <p:sp>
        <p:nvSpPr>
          <p:cNvPr id="7" name="TextBox 6"/>
          <p:cNvSpPr txBox="1"/>
          <p:nvPr/>
        </p:nvSpPr>
        <p:spPr>
          <a:xfrm>
            <a:off x="9358371" y="0"/>
            <a:ext cx="2172694" cy="369332"/>
          </a:xfrm>
          <a:prstGeom prst="rect">
            <a:avLst/>
          </a:prstGeom>
          <a:noFill/>
        </p:spPr>
        <p:txBody>
          <a:bodyPr wrap="square" rtlCol="0">
            <a:spAutoFit/>
          </a:bodyPr>
          <a:lstStyle/>
          <a:p>
            <a:r>
              <a:rPr lang="en-NZ" dirty="0" smtClean="0"/>
              <a:t>Population biomass</a:t>
            </a:r>
            <a:endParaRPr lang="en-NZ" dirty="0"/>
          </a:p>
        </p:txBody>
      </p:sp>
      <p:sp>
        <p:nvSpPr>
          <p:cNvPr id="8" name="Title 1"/>
          <p:cNvSpPr txBox="1">
            <a:spLocks/>
          </p:cNvSpPr>
          <p:nvPr/>
        </p:nvSpPr>
        <p:spPr>
          <a:xfrm>
            <a:off x="1398566" y="1328937"/>
            <a:ext cx="35805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2800" dirty="0" smtClean="0"/>
              <a:t>Preference based movement</a:t>
            </a:r>
            <a:endParaRPr lang="en-NZ" sz="2800" dirty="0"/>
          </a:p>
        </p:txBody>
      </p:sp>
      <p:cxnSp>
        <p:nvCxnSpPr>
          <p:cNvPr id="11" name="Straight Arrow Connector 10"/>
          <p:cNvCxnSpPr/>
          <p:nvPr/>
        </p:nvCxnSpPr>
        <p:spPr>
          <a:xfrm>
            <a:off x="4283242" y="2053036"/>
            <a:ext cx="92467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532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04" y="-299018"/>
            <a:ext cx="10515600" cy="1325563"/>
          </a:xfrm>
        </p:spPr>
        <p:txBody>
          <a:bodyPr/>
          <a:lstStyle/>
          <a:p>
            <a:r>
              <a:rPr lang="en-NZ" dirty="0" smtClean="0"/>
              <a:t>Agent interactions</a:t>
            </a:r>
            <a:endParaRPr lang="en-NZ"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7516" y="904775"/>
                <a:ext cx="10776284" cy="5272188"/>
              </a:xfrm>
            </p:spPr>
            <p:txBody>
              <a:bodyPr>
                <a:normAutofit/>
              </a:bodyPr>
              <a:lstStyle/>
              <a:p>
                <a:r>
                  <a:rPr lang="en-NZ" dirty="0" smtClean="0"/>
                  <a:t>Growth</a:t>
                </a:r>
              </a:p>
              <a:p>
                <a:pPr lvl="1"/>
                <a14:m>
                  <m:oMath xmlns:m="http://schemas.openxmlformats.org/officeDocument/2006/math">
                    <m:sSub>
                      <m:sSubPr>
                        <m:ctrlPr>
                          <a:rPr lang="en-NZ" i="1" smtClean="0">
                            <a:latin typeface="Cambria Math" panose="02040503050406030204" pitchFamily="18" charset="0"/>
                          </a:rPr>
                        </m:ctrlPr>
                      </m:sSubPr>
                      <m:e>
                        <m:r>
                          <a:rPr lang="en-NZ" b="0" i="1" smtClean="0">
                            <a:latin typeface="Cambria Math" panose="02040503050406030204" pitchFamily="18" charset="0"/>
                          </a:rPr>
                          <m:t>𝑙</m:t>
                        </m:r>
                      </m:e>
                      <m:sub>
                        <m:r>
                          <a:rPr lang="en-NZ" b="0" i="1" smtClean="0">
                            <a:latin typeface="Cambria Math" panose="02040503050406030204" pitchFamily="18" charset="0"/>
                          </a:rPr>
                          <m:t>𝑡</m:t>
                        </m:r>
                        <m:r>
                          <a:rPr lang="en-NZ" b="0" i="1" smtClean="0">
                            <a:latin typeface="Cambria Math" panose="02040503050406030204" pitchFamily="18" charset="0"/>
                          </a:rPr>
                          <m:t>+1</m:t>
                        </m:r>
                      </m:sub>
                    </m:sSub>
                    <m:r>
                      <a:rPr lang="en-NZ" b="0" i="1" smtClean="0">
                        <a:latin typeface="Cambria Math" panose="02040503050406030204" pitchFamily="18" charset="0"/>
                      </a:rPr>
                      <m:t>=</m:t>
                    </m:r>
                    <m:sSub>
                      <m:sSubPr>
                        <m:ctrlPr>
                          <a:rPr lang="en-NZ" i="1" smtClean="0">
                            <a:latin typeface="Cambria Math" panose="02040503050406030204" pitchFamily="18" charset="0"/>
                          </a:rPr>
                        </m:ctrlPr>
                      </m:sSubPr>
                      <m:e>
                        <m:r>
                          <a:rPr lang="en-NZ" b="0" i="1" smtClean="0">
                            <a:latin typeface="Cambria Math" panose="02040503050406030204" pitchFamily="18" charset="0"/>
                          </a:rPr>
                          <m:t>𝑙</m:t>
                        </m:r>
                      </m:e>
                      <m:sub>
                        <m:r>
                          <a:rPr lang="en-NZ" b="0" i="1" smtClean="0">
                            <a:latin typeface="Cambria Math" panose="02040503050406030204" pitchFamily="18" charset="0"/>
                          </a:rPr>
                          <m:t>𝑡</m:t>
                        </m:r>
                      </m:sub>
                    </m:sSub>
                    <m:r>
                      <a:rPr lang="en-NZ" b="0" i="1" smtClean="0">
                        <a:latin typeface="Cambria Math" panose="02040503050406030204" pitchFamily="18" charset="0"/>
                      </a:rPr>
                      <m:t>+</m:t>
                    </m:r>
                  </m:oMath>
                </a14:m>
                <a:r>
                  <a:rPr lang="en-NZ" dirty="0" smtClean="0"/>
                  <a:t> </a:t>
                </a:r>
                <a14:m>
                  <m:oMath xmlns:m="http://schemas.openxmlformats.org/officeDocument/2006/math">
                    <m:sSub>
                      <m:sSubPr>
                        <m:ctrlPr>
                          <a:rPr lang="en-NZ" i="1" smtClean="0">
                            <a:latin typeface="Cambria Math" panose="02040503050406030204" pitchFamily="18" charset="0"/>
                          </a:rPr>
                        </m:ctrlPr>
                      </m:sSubPr>
                      <m:e>
                        <m:r>
                          <a:rPr lang="en-NZ" b="0" i="1" smtClean="0">
                            <a:latin typeface="Cambria Math" panose="02040503050406030204" pitchFamily="18" charset="0"/>
                          </a:rPr>
                          <m:t>𝑃</m:t>
                        </m:r>
                      </m:e>
                      <m:sub>
                        <m:r>
                          <a:rPr lang="en-NZ" b="0" i="1" smtClean="0">
                            <a:latin typeface="Cambria Math" panose="02040503050406030204" pitchFamily="18" charset="0"/>
                          </a:rPr>
                          <m:t>𝑡</m:t>
                        </m:r>
                      </m:sub>
                    </m:sSub>
                    <m:r>
                      <a:rPr lang="en-NZ" b="0" i="1" smtClean="0">
                        <a:latin typeface="Cambria Math" panose="02040503050406030204" pitchFamily="18" charset="0"/>
                      </a:rPr>
                      <m:t>(</m:t>
                    </m:r>
                    <m:sSub>
                      <m:sSubPr>
                        <m:ctrlPr>
                          <a:rPr lang="en-NZ" b="0" i="1" smtClean="0">
                            <a:latin typeface="Cambria Math" panose="02040503050406030204" pitchFamily="18" charset="0"/>
                          </a:rPr>
                        </m:ctrlPr>
                      </m:sSubPr>
                      <m:e>
                        <m:r>
                          <a:rPr lang="en-NZ" b="0" i="1" smtClean="0">
                            <a:latin typeface="Cambria Math" panose="02040503050406030204" pitchFamily="18" charset="0"/>
                          </a:rPr>
                          <m:t>𝐿</m:t>
                        </m:r>
                      </m:e>
                      <m:sub>
                        <m:r>
                          <a:rPr lang="en-NZ" b="0" i="1" smtClean="0">
                            <a:latin typeface="Cambria Math" panose="02040503050406030204" pitchFamily="18" charset="0"/>
                            <a:ea typeface="Cambria Math" panose="02040503050406030204" pitchFamily="18" charset="0"/>
                          </a:rPr>
                          <m:t>∞</m:t>
                        </m:r>
                      </m:sub>
                    </m:sSub>
                    <m:r>
                      <a:rPr lang="en-NZ" b="0" i="1" smtClean="0">
                        <a:latin typeface="Cambria Math" panose="02040503050406030204" pitchFamily="18" charset="0"/>
                      </a:rPr>
                      <m:t>−</m:t>
                    </m:r>
                    <m:sSub>
                      <m:sSubPr>
                        <m:ctrlPr>
                          <a:rPr lang="en-NZ" i="1" smtClean="0">
                            <a:latin typeface="Cambria Math" panose="02040503050406030204" pitchFamily="18" charset="0"/>
                          </a:rPr>
                        </m:ctrlPr>
                      </m:sSubPr>
                      <m:e>
                        <m:r>
                          <a:rPr lang="en-NZ" b="0" i="1" smtClean="0">
                            <a:latin typeface="Cambria Math" panose="02040503050406030204" pitchFamily="18" charset="0"/>
                          </a:rPr>
                          <m:t>𝑙</m:t>
                        </m:r>
                      </m:e>
                      <m:sub>
                        <m:r>
                          <a:rPr lang="en-NZ" b="0" i="1" smtClean="0">
                            <a:latin typeface="Cambria Math" panose="02040503050406030204" pitchFamily="18" charset="0"/>
                          </a:rPr>
                          <m:t>𝑡</m:t>
                        </m:r>
                      </m:sub>
                    </m:sSub>
                    <m:r>
                      <a:rPr lang="en-NZ" b="0" i="1" smtClean="0">
                        <a:latin typeface="Cambria Math" panose="02040503050406030204" pitchFamily="18" charset="0"/>
                      </a:rPr>
                      <m:t>)(1 −</m:t>
                    </m:r>
                    <m:sSup>
                      <m:sSupPr>
                        <m:ctrlPr>
                          <a:rPr lang="en-NZ" b="0" i="1" smtClean="0">
                            <a:latin typeface="Cambria Math" panose="02040503050406030204" pitchFamily="18" charset="0"/>
                          </a:rPr>
                        </m:ctrlPr>
                      </m:sSupPr>
                      <m:e>
                        <m:r>
                          <a:rPr lang="en-NZ" b="0" i="1" smtClean="0">
                            <a:latin typeface="Cambria Math" panose="02040503050406030204" pitchFamily="18" charset="0"/>
                          </a:rPr>
                          <m:t>𝑒</m:t>
                        </m:r>
                      </m:e>
                      <m:sup>
                        <m:r>
                          <a:rPr lang="en-NZ" b="0" i="1" smtClean="0">
                            <a:latin typeface="Cambria Math" panose="02040503050406030204" pitchFamily="18" charset="0"/>
                          </a:rPr>
                          <m:t>−</m:t>
                        </m:r>
                        <m:r>
                          <a:rPr lang="en-NZ" b="0" i="1" smtClean="0">
                            <a:latin typeface="Cambria Math" panose="02040503050406030204" pitchFamily="18" charset="0"/>
                          </a:rPr>
                          <m:t>𝑘</m:t>
                        </m:r>
                      </m:sup>
                    </m:sSup>
                    <m:r>
                      <a:rPr lang="en-NZ" b="0" i="1" smtClean="0">
                        <a:latin typeface="Cambria Math" panose="02040503050406030204" pitchFamily="18" charset="0"/>
                      </a:rPr>
                      <m:t>)</m:t>
                    </m:r>
                  </m:oMath>
                </a14:m>
                <a:endParaRPr lang="en-NZ" dirty="0" smtClean="0"/>
              </a:p>
              <a:p>
                <a:pPr lvl="2"/>
                <a14:m>
                  <m:oMath xmlns:m="http://schemas.openxmlformats.org/officeDocument/2006/math">
                    <m:sSub>
                      <m:sSubPr>
                        <m:ctrlPr>
                          <a:rPr lang="en-NZ" i="1" smtClean="0">
                            <a:latin typeface="Cambria Math" panose="02040503050406030204" pitchFamily="18" charset="0"/>
                          </a:rPr>
                        </m:ctrlPr>
                      </m:sSubPr>
                      <m:e>
                        <m:r>
                          <a:rPr lang="en-NZ" b="0" i="1" smtClean="0">
                            <a:latin typeface="Cambria Math" panose="02040503050406030204" pitchFamily="18" charset="0"/>
                          </a:rPr>
                          <m:t>𝑙</m:t>
                        </m:r>
                      </m:e>
                      <m:sub>
                        <m:r>
                          <a:rPr lang="en-NZ" b="0" i="1" smtClean="0">
                            <a:latin typeface="Cambria Math" panose="02040503050406030204" pitchFamily="18" charset="0"/>
                          </a:rPr>
                          <m:t>𝑡</m:t>
                        </m:r>
                      </m:sub>
                    </m:sSub>
                  </m:oMath>
                </a14:m>
                <a:r>
                  <a:rPr lang="en-NZ" dirty="0" smtClean="0"/>
                  <a:t> agents length at time step t</a:t>
                </a:r>
              </a:p>
              <a:p>
                <a:pPr lvl="2"/>
                <a14:m>
                  <m:oMath xmlns:m="http://schemas.openxmlformats.org/officeDocument/2006/math">
                    <m:sSub>
                      <m:sSubPr>
                        <m:ctrlPr>
                          <a:rPr lang="en-NZ" i="1" smtClean="0">
                            <a:latin typeface="Cambria Math" panose="02040503050406030204" pitchFamily="18" charset="0"/>
                          </a:rPr>
                        </m:ctrlPr>
                      </m:sSubPr>
                      <m:e>
                        <m:r>
                          <a:rPr lang="en-NZ" b="0" i="1" smtClean="0">
                            <a:latin typeface="Cambria Math" panose="02040503050406030204" pitchFamily="18" charset="0"/>
                          </a:rPr>
                          <m:t>𝑃</m:t>
                        </m:r>
                      </m:e>
                      <m:sub>
                        <m:r>
                          <a:rPr lang="en-NZ" b="0" i="1" smtClean="0">
                            <a:latin typeface="Cambria Math" panose="02040503050406030204" pitchFamily="18" charset="0"/>
                          </a:rPr>
                          <m:t>𝑡</m:t>
                        </m:r>
                      </m:sub>
                    </m:sSub>
                  </m:oMath>
                </a14:m>
                <a:r>
                  <a:rPr lang="en-NZ" dirty="0" smtClean="0"/>
                  <a:t> proportion of annual growth attributed to time step t</a:t>
                </a:r>
              </a:p>
              <a:p>
                <a:pPr lvl="2"/>
                <a14:m>
                  <m:oMath xmlns:m="http://schemas.openxmlformats.org/officeDocument/2006/math">
                    <m:sSub>
                      <m:sSubPr>
                        <m:ctrlPr>
                          <a:rPr lang="en-NZ" b="0" i="1" smtClean="0">
                            <a:latin typeface="Cambria Math" panose="02040503050406030204" pitchFamily="18" charset="0"/>
                          </a:rPr>
                        </m:ctrlPr>
                      </m:sSubPr>
                      <m:e>
                        <m:r>
                          <a:rPr lang="en-NZ" b="0" i="1" smtClean="0">
                            <a:latin typeface="Cambria Math" panose="02040503050406030204" pitchFamily="18" charset="0"/>
                          </a:rPr>
                          <m:t>𝐿</m:t>
                        </m:r>
                      </m:e>
                      <m:sub>
                        <m:r>
                          <a:rPr lang="en-NZ" b="0" i="1" smtClean="0">
                            <a:latin typeface="Cambria Math" panose="02040503050406030204" pitchFamily="18" charset="0"/>
                            <a:ea typeface="Cambria Math" panose="02040503050406030204" pitchFamily="18" charset="0"/>
                          </a:rPr>
                          <m:t>∞</m:t>
                        </m:r>
                      </m:sub>
                    </m:sSub>
                    <m:r>
                      <a:rPr lang="en-NZ" b="0" i="1" smtClean="0">
                        <a:latin typeface="Cambria Math" panose="02040503050406030204" pitchFamily="18" charset="0"/>
                      </a:rPr>
                      <m:t>,</m:t>
                    </m:r>
                    <m:r>
                      <a:rPr lang="en-NZ" b="0" i="1" smtClean="0">
                        <a:latin typeface="Cambria Math" panose="02040503050406030204" pitchFamily="18" charset="0"/>
                      </a:rPr>
                      <m:t>𝑘</m:t>
                    </m:r>
                    <m:r>
                      <a:rPr lang="en-NZ" b="0" i="1" smtClean="0">
                        <a:latin typeface="Cambria Math" panose="02040503050406030204" pitchFamily="18" charset="0"/>
                      </a:rPr>
                      <m:t>,</m:t>
                    </m:r>
                    <m:r>
                      <a:rPr lang="en-NZ" b="0" i="1" smtClean="0">
                        <a:latin typeface="Cambria Math" panose="02040503050406030204" pitchFamily="18" charset="0"/>
                      </a:rPr>
                      <m:t>𝑡</m:t>
                    </m:r>
                    <m:r>
                      <a:rPr lang="en-NZ" b="0" i="1" smtClean="0">
                        <a:latin typeface="Cambria Math" panose="02040503050406030204" pitchFamily="18" charset="0"/>
                      </a:rPr>
                      <m:t>0</m:t>
                    </m:r>
                  </m:oMath>
                </a14:m>
                <a:r>
                  <a:rPr lang="en-NZ" dirty="0" smtClean="0"/>
                  <a:t> agent specific growth parameters.</a:t>
                </a:r>
              </a:p>
              <a:p>
                <a:r>
                  <a:rPr lang="en-NZ" dirty="0" smtClean="0"/>
                  <a:t>Recruitment</a:t>
                </a:r>
              </a:p>
              <a:p>
                <a:pPr lvl="1"/>
                <a:r>
                  <a:rPr lang="en-NZ" dirty="0" smtClean="0"/>
                  <a:t>Population based process, creates new agents based on SSB, can seed agents spatially (nursery areas). </a:t>
                </a:r>
              </a:p>
              <a:p>
                <a:pPr lvl="1"/>
                <a:r>
                  <a:rPr lang="en-NZ" dirty="0" smtClean="0"/>
                  <a:t>Can have multiple recruitment processes, this is associated with the stock concept or sub-population</a:t>
                </a:r>
              </a:p>
              <a:p>
                <a:r>
                  <a:rPr lang="en-NZ" dirty="0" smtClean="0"/>
                  <a:t>Survivorship</a:t>
                </a:r>
              </a:p>
              <a:p>
                <a:pPr lvl="1"/>
                <a:r>
                  <a:rPr lang="en-NZ" dirty="0" smtClean="0"/>
                  <a:t>If (</a:t>
                </a:r>
                <a14:m>
                  <m:oMath xmlns:m="http://schemas.openxmlformats.org/officeDocument/2006/math">
                    <m:r>
                      <a:rPr lang="en-NZ" b="0" i="1" smtClean="0">
                        <a:latin typeface="Cambria Math" panose="02040503050406030204" pitchFamily="18" charset="0"/>
                      </a:rPr>
                      <m:t>𝑢</m:t>
                    </m:r>
                    <m:d>
                      <m:dPr>
                        <m:ctrlPr>
                          <a:rPr lang="en-NZ" b="0" i="1" smtClean="0">
                            <a:latin typeface="Cambria Math" panose="02040503050406030204" pitchFamily="18" charset="0"/>
                          </a:rPr>
                        </m:ctrlPr>
                      </m:dPr>
                      <m:e>
                        <m:r>
                          <a:rPr lang="en-NZ" b="0" i="1" smtClean="0">
                            <a:latin typeface="Cambria Math" panose="02040503050406030204" pitchFamily="18" charset="0"/>
                          </a:rPr>
                          <m:t>0,1</m:t>
                        </m:r>
                      </m:e>
                    </m:d>
                    <m:r>
                      <a:rPr lang="en-NZ" b="0" i="1" smtClean="0">
                        <a:latin typeface="Cambria Math" panose="02040503050406030204" pitchFamily="18" charset="0"/>
                      </a:rPr>
                      <m:t> </m:t>
                    </m:r>
                    <m:r>
                      <a:rPr lang="en-NZ" b="0" i="1" smtClean="0">
                        <a:latin typeface="Cambria Math" panose="02040503050406030204" pitchFamily="18" charset="0"/>
                        <a:ea typeface="Cambria Math" panose="02040503050406030204" pitchFamily="18" charset="0"/>
                      </a:rPr>
                      <m:t>≤1−</m:t>
                    </m:r>
                    <m:sSup>
                      <m:sSupPr>
                        <m:ctrlPr>
                          <a:rPr lang="en-NZ" b="0" i="1" smtClean="0">
                            <a:latin typeface="Cambria Math" panose="02040503050406030204" pitchFamily="18" charset="0"/>
                            <a:ea typeface="Cambria Math" panose="02040503050406030204" pitchFamily="18" charset="0"/>
                          </a:rPr>
                        </m:ctrlPr>
                      </m:sSupPr>
                      <m:e>
                        <m:r>
                          <a:rPr lang="en-NZ" b="0" i="1" smtClean="0">
                            <a:latin typeface="Cambria Math" panose="02040503050406030204" pitchFamily="18" charset="0"/>
                            <a:ea typeface="Cambria Math" panose="02040503050406030204" pitchFamily="18" charset="0"/>
                          </a:rPr>
                          <m:t>𝑒</m:t>
                        </m:r>
                      </m:e>
                      <m:sup>
                        <m:r>
                          <a:rPr lang="en-NZ" b="0" i="1" smtClean="0">
                            <a:latin typeface="Cambria Math" panose="02040503050406030204" pitchFamily="18" charset="0"/>
                            <a:ea typeface="Cambria Math" panose="02040503050406030204" pitchFamily="18" charset="0"/>
                          </a:rPr>
                          <m:t>−</m:t>
                        </m:r>
                        <m:r>
                          <a:rPr lang="en-NZ" b="0" i="1" smtClean="0">
                            <a:latin typeface="Cambria Math" panose="02040503050406030204" pitchFamily="18" charset="0"/>
                            <a:ea typeface="Cambria Math" panose="02040503050406030204" pitchFamily="18" charset="0"/>
                          </a:rPr>
                          <m:t>𝑀</m:t>
                        </m:r>
                      </m:sup>
                    </m:sSup>
                  </m:oMath>
                </a14:m>
                <a:r>
                  <a:rPr lang="en-NZ" dirty="0" smtClean="0"/>
                  <a:t>)</a:t>
                </a:r>
              </a:p>
              <a:p>
                <a:pPr lvl="2"/>
                <a:r>
                  <a:rPr lang="en-NZ" dirty="0" smtClean="0"/>
                  <a:t>Agent dies</a:t>
                </a:r>
                <a:endParaRPr lang="en-NZ"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7516" y="904775"/>
                <a:ext cx="10776284" cy="5272188"/>
              </a:xfrm>
              <a:blipFill rotWithShape="0">
                <a:blip r:embed="rId2"/>
                <a:stretch>
                  <a:fillRect l="-1018" t="-1850"/>
                </a:stretch>
              </a:blipFill>
            </p:spPr>
            <p:txBody>
              <a:bodyPr/>
              <a:lstStyle/>
              <a:p>
                <a:r>
                  <a:rPr lang="en-NZ">
                    <a:noFill/>
                  </a:rPr>
                  <a:t> </a:t>
                </a:r>
              </a:p>
            </p:txBody>
          </p:sp>
        </mc:Fallback>
      </mc:AlternateContent>
    </p:spTree>
    <p:extLst>
      <p:ext uri="{BB962C8B-B14F-4D97-AF65-F5344CB8AC3E}">
        <p14:creationId xmlns:p14="http://schemas.microsoft.com/office/powerpoint/2010/main" val="332638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011"/>
            <a:ext cx="8036293" cy="934286"/>
          </a:xfrm>
        </p:spPr>
        <p:txBody>
          <a:bodyPr/>
          <a:lstStyle/>
          <a:p>
            <a:r>
              <a:rPr lang="en-NZ" dirty="0" smtClean="0"/>
              <a:t>Observations\Derived quantities</a:t>
            </a:r>
            <a:endParaRPr lang="en-NZ" dirty="0"/>
          </a:p>
        </p:txBody>
      </p:sp>
      <p:sp>
        <p:nvSpPr>
          <p:cNvPr id="3" name="Content Placeholder 2"/>
          <p:cNvSpPr>
            <a:spLocks noGrp="1"/>
          </p:cNvSpPr>
          <p:nvPr>
            <p:ph idx="1"/>
          </p:nvPr>
        </p:nvSpPr>
        <p:spPr>
          <a:xfrm>
            <a:off x="385011" y="866275"/>
            <a:ext cx="10968789" cy="5310688"/>
          </a:xfrm>
        </p:spPr>
        <p:txBody>
          <a:bodyPr/>
          <a:lstStyle/>
          <a:p>
            <a:r>
              <a:rPr lang="en-NZ" dirty="0" smtClean="0"/>
              <a:t>At the beginning or end of each time step you can ask for many characteristics of the agents over the spatial domain to be reported.</a:t>
            </a:r>
          </a:p>
          <a:p>
            <a:pPr lvl="1"/>
            <a:r>
              <a:rPr lang="en-NZ" dirty="0" smtClean="0"/>
              <a:t>Age or length structure</a:t>
            </a:r>
          </a:p>
          <a:p>
            <a:pPr lvl="1"/>
            <a:r>
              <a:rPr lang="en-NZ" dirty="0" smtClean="0"/>
              <a:t>Total biomass, spatial biomass</a:t>
            </a:r>
          </a:p>
          <a:p>
            <a:pPr lvl="1"/>
            <a:r>
              <a:rPr lang="en-NZ" dirty="0" smtClean="0"/>
              <a:t>Age-length in a cell</a:t>
            </a:r>
          </a:p>
          <a:p>
            <a:pPr lvl="1"/>
            <a:r>
              <a:rPr lang="en-NZ" dirty="0" smtClean="0"/>
              <a:t>Fishery based observation LF, AF, Tag-recapture info</a:t>
            </a:r>
          </a:p>
          <a:p>
            <a:endParaRPr lang="en-NZ" dirty="0" smtClean="0"/>
          </a:p>
          <a:p>
            <a:r>
              <a:rPr lang="en-NZ" dirty="0" smtClean="0"/>
              <a:t>There is an R library to read in output and some summary plots, which is a forever work in progress</a:t>
            </a:r>
          </a:p>
          <a:p>
            <a:pPr lvl="1"/>
            <a:endParaRPr lang="en-NZ" dirty="0"/>
          </a:p>
        </p:txBody>
      </p:sp>
    </p:spTree>
    <p:extLst>
      <p:ext uri="{BB962C8B-B14F-4D97-AF65-F5344CB8AC3E}">
        <p14:creationId xmlns:p14="http://schemas.microsoft.com/office/powerpoint/2010/main" val="1285216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704</Words>
  <Application>Microsoft Office PowerPoint</Application>
  <PresentationFormat>Widescreen</PresentationFormat>
  <Paragraphs>89</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Quick note - Individual = Agent (because I couldn’t make up my mind) - Not a true agent based model in the sense there are still population level concepts e.g. carrying capacity (user sets B0), recruitment. This was done to easily align it with stock assessment models. A true agent based model would model agent interactions with environment and population signals would be a result or all agents. - Purpose of the ABM for my thesis is as an operating model to test stock assessment methodology (pretty generic)</vt:lpstr>
      <vt:lpstr>Model structure</vt:lpstr>
      <vt:lpstr>PowerPoint Presentation</vt:lpstr>
      <vt:lpstr>Spatial Domain</vt:lpstr>
      <vt:lpstr>Agent characteristics</vt:lpstr>
      <vt:lpstr>Agent interactions</vt:lpstr>
      <vt:lpstr>Movement examples</vt:lpstr>
      <vt:lpstr>Agent interactions</vt:lpstr>
      <vt:lpstr>Observations\Derived quantities</vt:lpstr>
      <vt:lpstr>Nice components</vt:lpstr>
      <vt:lpstr>Test cases and speed run, Run on Windows 10 i7-4710 2.5 GHz</vt:lpstr>
      <vt:lpstr>PowerPoint Presentation</vt:lpstr>
      <vt:lpstr>Some notes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note on notation: Individual = Agent</dc:title>
  <dc:creator>Craig Marsh</dc:creator>
  <cp:lastModifiedBy>Craig Marsh</cp:lastModifiedBy>
  <cp:revision>50</cp:revision>
  <dcterms:created xsi:type="dcterms:W3CDTF">2019-02-11T21:00:35Z</dcterms:created>
  <dcterms:modified xsi:type="dcterms:W3CDTF">2019-02-13T01:46:54Z</dcterms:modified>
</cp:coreProperties>
</file>