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e763abdb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e763abdb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604bef9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604bef9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604bef9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604bef9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04bef9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04bef9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604bef9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604bef9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e763abdb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e763abdb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e763abdb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763abdb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e763abd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e763abd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e763abd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e763abd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e763abdb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e763abdb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763abdb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763abd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e763abdb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e763abdb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e763abd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e763abd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e763abdb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e763abdb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763abd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763abd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925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5A5F"/>
                </a:solidFill>
              </a:rPr>
              <a:t>Nightly Price Prediction on Chicago Listings Data</a:t>
            </a:r>
            <a:endParaRPr>
              <a:solidFill>
                <a:srgbClr val="FF5A5F"/>
              </a:solidFill>
            </a:endParaRPr>
          </a:p>
        </p:txBody>
      </p:sp>
      <p:pic>
        <p:nvPicPr>
          <p:cNvPr id="55" name="Google Shape;55;p13"/>
          <p:cNvPicPr preferRelativeResize="0"/>
          <p:nvPr/>
        </p:nvPicPr>
        <p:blipFill>
          <a:blip r:embed="rId3">
            <a:alphaModFix/>
          </a:blip>
          <a:stretch>
            <a:fillRect/>
          </a:stretch>
        </p:blipFill>
        <p:spPr>
          <a:xfrm>
            <a:off x="1661163" y="1052950"/>
            <a:ext cx="5821675" cy="1819276"/>
          </a:xfrm>
          <a:prstGeom prst="rect">
            <a:avLst/>
          </a:prstGeom>
          <a:noFill/>
          <a:ln>
            <a:noFill/>
          </a:ln>
        </p:spPr>
      </p:pic>
      <p:sp>
        <p:nvSpPr>
          <p:cNvPr id="56" name="Google Shape;56;p13"/>
          <p:cNvSpPr txBox="1"/>
          <p:nvPr>
            <p:ph idx="1" type="subTitle"/>
          </p:nvPr>
        </p:nvSpPr>
        <p:spPr>
          <a:xfrm>
            <a:off x="456475" y="3665225"/>
            <a:ext cx="8520600" cy="6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5A5F"/>
                </a:solidFill>
              </a:rPr>
              <a:t>Craig Bentzen</a:t>
            </a:r>
            <a:endParaRPr sz="1500">
              <a:solidFill>
                <a:srgbClr val="FF5A5F"/>
              </a:solidFill>
            </a:endParaRPr>
          </a:p>
          <a:p>
            <a:pPr indent="0" lvl="0" marL="0" rtl="0" algn="ctr">
              <a:spcBef>
                <a:spcPts val="0"/>
              </a:spcBef>
              <a:spcAft>
                <a:spcPts val="0"/>
              </a:spcAft>
              <a:buNone/>
            </a:pPr>
            <a:r>
              <a:rPr lang="en" sz="1500">
                <a:solidFill>
                  <a:srgbClr val="FF5A5F"/>
                </a:solidFill>
              </a:rPr>
              <a:t>October 2020</a:t>
            </a:r>
            <a:endParaRPr sz="1500">
              <a:solidFill>
                <a:srgbClr val="FF5A5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Data Modeling - Initial Findings</a:t>
            </a:r>
            <a:endParaRPr>
              <a:solidFill>
                <a:srgbClr val="FF5A5F"/>
              </a:solidFill>
            </a:endParaRPr>
          </a:p>
        </p:txBody>
      </p:sp>
      <p:pic>
        <p:nvPicPr>
          <p:cNvPr id="131" name="Google Shape;131;p22"/>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32" name="Google Shape;132;p22"/>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pic>
        <p:nvPicPr>
          <p:cNvPr id="133" name="Google Shape;133;p22"/>
          <p:cNvPicPr preferRelativeResize="0"/>
          <p:nvPr/>
        </p:nvPicPr>
        <p:blipFill>
          <a:blip r:embed="rId4">
            <a:alphaModFix/>
          </a:blip>
          <a:stretch>
            <a:fillRect/>
          </a:stretch>
        </p:blipFill>
        <p:spPr>
          <a:xfrm>
            <a:off x="4143935" y="1127775"/>
            <a:ext cx="4300386" cy="3797477"/>
          </a:xfrm>
          <a:prstGeom prst="rect">
            <a:avLst/>
          </a:prstGeom>
          <a:noFill/>
          <a:ln>
            <a:noFill/>
          </a:ln>
        </p:spPr>
      </p:pic>
      <p:sp>
        <p:nvSpPr>
          <p:cNvPr id="134" name="Google Shape;134;p22"/>
          <p:cNvSpPr txBox="1"/>
          <p:nvPr>
            <p:ph idx="1" type="subTitle"/>
          </p:nvPr>
        </p:nvSpPr>
        <p:spPr>
          <a:xfrm>
            <a:off x="311700" y="1310650"/>
            <a:ext cx="3612600" cy="336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5A5F"/>
              </a:buClr>
              <a:buSzPts val="1500"/>
              <a:buChar char="●"/>
            </a:pPr>
            <a:r>
              <a:rPr lang="en" sz="1500">
                <a:solidFill>
                  <a:srgbClr val="FF5A5F"/>
                </a:solidFill>
              </a:rPr>
              <a:t>MAPE - 32% error on average for each prediction</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RMSE - Standard </a:t>
            </a:r>
            <a:r>
              <a:rPr lang="en" sz="1500">
                <a:solidFill>
                  <a:srgbClr val="FF5A5F"/>
                </a:solidFill>
              </a:rPr>
              <a:t>deviation</a:t>
            </a:r>
            <a:r>
              <a:rPr lang="en" sz="1500">
                <a:solidFill>
                  <a:srgbClr val="FF5A5F"/>
                </a:solidFill>
              </a:rPr>
              <a:t> of $55</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Tree based models perform better </a:t>
            </a:r>
            <a:endParaRPr sz="1500">
              <a:solidFill>
                <a:srgbClr val="FF5A5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Data Modeling - Initial Findings</a:t>
            </a:r>
            <a:endParaRPr>
              <a:solidFill>
                <a:srgbClr val="FF5A5F"/>
              </a:solidFill>
            </a:endParaRPr>
          </a:p>
        </p:txBody>
      </p:sp>
      <p:pic>
        <p:nvPicPr>
          <p:cNvPr id="140" name="Google Shape;140;p23"/>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41" name="Google Shape;141;p23"/>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42" name="Google Shape;142;p23"/>
          <p:cNvSpPr txBox="1"/>
          <p:nvPr>
            <p:ph idx="1" type="subTitle"/>
          </p:nvPr>
        </p:nvSpPr>
        <p:spPr>
          <a:xfrm>
            <a:off x="311700" y="1310650"/>
            <a:ext cx="3612600" cy="336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5A5F"/>
              </a:buClr>
              <a:buSzPts val="1500"/>
              <a:buChar char="●"/>
            </a:pPr>
            <a:r>
              <a:rPr lang="en" sz="1500">
                <a:solidFill>
                  <a:srgbClr val="FF5A5F"/>
                </a:solidFill>
              </a:rPr>
              <a:t>Residual plot of Random Forest Regressor Model</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Overfitting Issue - Train R2 is </a:t>
            </a:r>
            <a:r>
              <a:rPr lang="en" sz="1500">
                <a:solidFill>
                  <a:srgbClr val="FF5A5F"/>
                </a:solidFill>
              </a:rPr>
              <a:t>significantly</a:t>
            </a:r>
            <a:r>
              <a:rPr lang="en" sz="1500">
                <a:solidFill>
                  <a:srgbClr val="FF5A5F"/>
                </a:solidFill>
              </a:rPr>
              <a:t> greater with than test R2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Residuals don’t look uniform at higher predicted values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Overfitting reduction</a:t>
            </a:r>
            <a:r>
              <a:rPr lang="en" sz="1500">
                <a:solidFill>
                  <a:srgbClr val="FF5A5F"/>
                </a:solidFill>
              </a:rPr>
              <a:t> techniques had little affect</a:t>
            </a:r>
            <a:endParaRPr sz="1500">
              <a:solidFill>
                <a:srgbClr val="FF5A5F"/>
              </a:solidFill>
            </a:endParaRPr>
          </a:p>
        </p:txBody>
      </p:sp>
      <p:pic>
        <p:nvPicPr>
          <p:cNvPr id="143" name="Google Shape;143;p23"/>
          <p:cNvPicPr preferRelativeResize="0"/>
          <p:nvPr/>
        </p:nvPicPr>
        <p:blipFill>
          <a:blip r:embed="rId4">
            <a:alphaModFix/>
          </a:blip>
          <a:stretch>
            <a:fillRect/>
          </a:stretch>
        </p:blipFill>
        <p:spPr>
          <a:xfrm>
            <a:off x="3848100" y="1310650"/>
            <a:ext cx="4914901" cy="3217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Data Modeling - High Performing Airbnbs</a:t>
            </a:r>
            <a:endParaRPr>
              <a:solidFill>
                <a:srgbClr val="FF5A5F"/>
              </a:solidFill>
            </a:endParaRPr>
          </a:p>
        </p:txBody>
      </p:sp>
      <p:pic>
        <p:nvPicPr>
          <p:cNvPr id="149" name="Google Shape;149;p24"/>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50" name="Google Shape;150;p24"/>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51" name="Google Shape;151;p24"/>
          <p:cNvSpPr txBox="1"/>
          <p:nvPr>
            <p:ph idx="1" type="subTitle"/>
          </p:nvPr>
        </p:nvSpPr>
        <p:spPr>
          <a:xfrm>
            <a:off x="311700" y="1310650"/>
            <a:ext cx="3612600" cy="336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5A5F"/>
              </a:buClr>
              <a:buSzPts val="1500"/>
              <a:buChar char="●"/>
            </a:pPr>
            <a:r>
              <a:rPr lang="en" sz="1500">
                <a:solidFill>
                  <a:srgbClr val="FF5A5F"/>
                </a:solidFill>
              </a:rPr>
              <a:t>There are many Airbnb’s that have very few reviews and low ratings</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Does it make more sense to only use successful Airbnb’s in a price prediction model?</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Reduced data set to listings with 3.2 ratings per month and a review rating of 98 or larger - top 25% in each category</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MAPE - 23% error in predicted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RMSE - Standard </a:t>
            </a:r>
            <a:r>
              <a:rPr lang="en" sz="1500">
                <a:solidFill>
                  <a:srgbClr val="FF5A5F"/>
                </a:solidFill>
              </a:rPr>
              <a:t>deviation</a:t>
            </a:r>
            <a:r>
              <a:rPr lang="en" sz="1500">
                <a:solidFill>
                  <a:srgbClr val="FF5A5F"/>
                </a:solidFill>
              </a:rPr>
              <a:t> of $34</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Linear regression models outperform decision trees</a:t>
            </a:r>
            <a:endParaRPr sz="1500">
              <a:solidFill>
                <a:srgbClr val="FF5A5F"/>
              </a:solidFill>
            </a:endParaRPr>
          </a:p>
        </p:txBody>
      </p:sp>
      <p:pic>
        <p:nvPicPr>
          <p:cNvPr id="152" name="Google Shape;152;p24"/>
          <p:cNvPicPr preferRelativeResize="0"/>
          <p:nvPr/>
        </p:nvPicPr>
        <p:blipFill>
          <a:blip r:embed="rId4">
            <a:alphaModFix/>
          </a:blip>
          <a:stretch>
            <a:fillRect/>
          </a:stretch>
        </p:blipFill>
        <p:spPr>
          <a:xfrm>
            <a:off x="4191000" y="1186025"/>
            <a:ext cx="4284153" cy="37974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Data Modeling - High Performing Airbnbs</a:t>
            </a:r>
            <a:endParaRPr>
              <a:solidFill>
                <a:srgbClr val="FF5A5F"/>
              </a:solidFill>
            </a:endParaRPr>
          </a:p>
        </p:txBody>
      </p:sp>
      <p:pic>
        <p:nvPicPr>
          <p:cNvPr id="158" name="Google Shape;158;p25"/>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59" name="Google Shape;159;p25"/>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60" name="Google Shape;160;p25"/>
          <p:cNvSpPr txBox="1"/>
          <p:nvPr>
            <p:ph idx="1" type="subTitle"/>
          </p:nvPr>
        </p:nvSpPr>
        <p:spPr>
          <a:xfrm>
            <a:off x="311700" y="1310650"/>
            <a:ext cx="3612600" cy="336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5A5F"/>
              </a:buClr>
              <a:buSzPts val="1500"/>
              <a:buChar char="●"/>
            </a:pPr>
            <a:r>
              <a:rPr lang="en" sz="1500">
                <a:solidFill>
                  <a:srgbClr val="FF5A5F"/>
                </a:solidFill>
              </a:rPr>
              <a:t>Residual plot for LASSO regression</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Overfitting</a:t>
            </a:r>
            <a:r>
              <a:rPr lang="en" sz="1500">
                <a:solidFill>
                  <a:srgbClr val="FF5A5F"/>
                </a:solidFill>
              </a:rPr>
              <a:t> isn’t an issue</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Distribution of residuals is even. </a:t>
            </a:r>
            <a:endParaRPr sz="1500">
              <a:solidFill>
                <a:srgbClr val="FF5A5F"/>
              </a:solidFill>
            </a:endParaRPr>
          </a:p>
          <a:p>
            <a:pPr indent="0" lvl="0" marL="457200" rtl="0" algn="l">
              <a:spcBef>
                <a:spcPts val="0"/>
              </a:spcBef>
              <a:spcAft>
                <a:spcPts val="0"/>
              </a:spcAft>
              <a:buNone/>
            </a:pPr>
            <a:r>
              <a:t/>
            </a:r>
            <a:endParaRPr sz="1500">
              <a:solidFill>
                <a:srgbClr val="FF5A5F"/>
              </a:solidFill>
            </a:endParaRPr>
          </a:p>
        </p:txBody>
      </p:sp>
      <p:pic>
        <p:nvPicPr>
          <p:cNvPr id="161" name="Google Shape;161;p25"/>
          <p:cNvPicPr preferRelativeResize="0"/>
          <p:nvPr/>
        </p:nvPicPr>
        <p:blipFill>
          <a:blip r:embed="rId4">
            <a:alphaModFix/>
          </a:blip>
          <a:stretch>
            <a:fillRect/>
          </a:stretch>
        </p:blipFill>
        <p:spPr>
          <a:xfrm>
            <a:off x="3993000" y="1310650"/>
            <a:ext cx="4914901" cy="3186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Data Modeling - High Performing Airbnbs</a:t>
            </a:r>
            <a:endParaRPr>
              <a:solidFill>
                <a:srgbClr val="FF5A5F"/>
              </a:solidFill>
            </a:endParaRPr>
          </a:p>
        </p:txBody>
      </p:sp>
      <p:pic>
        <p:nvPicPr>
          <p:cNvPr id="167" name="Google Shape;167;p26"/>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68" name="Google Shape;168;p26"/>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pic>
        <p:nvPicPr>
          <p:cNvPr id="169" name="Google Shape;169;p26"/>
          <p:cNvPicPr preferRelativeResize="0"/>
          <p:nvPr/>
        </p:nvPicPr>
        <p:blipFill>
          <a:blip r:embed="rId4">
            <a:alphaModFix/>
          </a:blip>
          <a:stretch>
            <a:fillRect/>
          </a:stretch>
        </p:blipFill>
        <p:spPr>
          <a:xfrm>
            <a:off x="1451612" y="1434700"/>
            <a:ext cx="6240776" cy="332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Conclusions</a:t>
            </a:r>
            <a:endParaRPr>
              <a:solidFill>
                <a:srgbClr val="FF5A5F"/>
              </a:solidFill>
            </a:endParaRPr>
          </a:p>
        </p:txBody>
      </p:sp>
      <p:pic>
        <p:nvPicPr>
          <p:cNvPr id="175" name="Google Shape;175;p27"/>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76" name="Google Shape;176;p27"/>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77" name="Google Shape;177;p27"/>
          <p:cNvSpPr txBox="1"/>
          <p:nvPr>
            <p:ph idx="1" type="subTitle"/>
          </p:nvPr>
        </p:nvSpPr>
        <p:spPr>
          <a:xfrm>
            <a:off x="311700" y="1285075"/>
            <a:ext cx="8504700" cy="3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Including only high performing Airbnbs, a better model can be created.  This is most likely due to the fact that guests understand value and provide a confirmation of value with bookings and positive ratings.  </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With a RMSE of $34 the LASSO Regression model is the best model for high performing Airbnbs.  The data has many outliers and RMSE penalizes data with outliers.  Minimizing the RMSE is the best way to evaluate the models.  The test R2 value of .68 is okay - which means 68% of price’s variability can be explained by the model’s features.</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Looking back on my own experience setting up an Airbnb - I wish the price predictor tool available to me was only $34 dollars off.  </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The features that </a:t>
            </a:r>
            <a:r>
              <a:rPr lang="en" sz="1500">
                <a:solidFill>
                  <a:srgbClr val="FF5A5F"/>
                </a:solidFill>
              </a:rPr>
              <a:t>contributed</a:t>
            </a:r>
            <a:r>
              <a:rPr lang="en" sz="1500">
                <a:solidFill>
                  <a:srgbClr val="FF5A5F"/>
                </a:solidFill>
              </a:rPr>
              <a:t> most to price were the neighborhood, accommodates, room type, amenities count, number of reviews, and house rules.  </a:t>
            </a:r>
            <a:endParaRPr sz="1500">
              <a:solidFill>
                <a:srgbClr val="FF5A5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Future Research</a:t>
            </a:r>
            <a:endParaRPr>
              <a:solidFill>
                <a:srgbClr val="FF5A5F"/>
              </a:solidFill>
            </a:endParaRPr>
          </a:p>
        </p:txBody>
      </p:sp>
      <p:pic>
        <p:nvPicPr>
          <p:cNvPr id="183" name="Google Shape;183;p28"/>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84" name="Google Shape;184;p28"/>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85" name="Google Shape;185;p28"/>
          <p:cNvSpPr txBox="1"/>
          <p:nvPr>
            <p:ph idx="1" type="subTitle"/>
          </p:nvPr>
        </p:nvSpPr>
        <p:spPr>
          <a:xfrm>
            <a:off x="311700" y="1285075"/>
            <a:ext cx="8504700" cy="30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5A5F"/>
              </a:buClr>
              <a:buSzPts val="1500"/>
              <a:buChar char="●"/>
            </a:pPr>
            <a:r>
              <a:rPr lang="en" sz="1500">
                <a:solidFill>
                  <a:srgbClr val="FF5A5F"/>
                </a:solidFill>
              </a:rPr>
              <a:t>Examining the records that caused the most error</a:t>
            </a:r>
            <a:endParaRPr sz="1500">
              <a:solidFill>
                <a:srgbClr val="FF5A5F"/>
              </a:solidFill>
            </a:endParaRPr>
          </a:p>
          <a:p>
            <a:pPr indent="0" lvl="0" marL="457200" rtl="0" algn="l">
              <a:spcBef>
                <a:spcPts val="0"/>
              </a:spcBef>
              <a:spcAft>
                <a:spcPts val="0"/>
              </a:spcAft>
              <a:buNone/>
            </a:pPr>
            <a:r>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Using computer vision </a:t>
            </a:r>
            <a:r>
              <a:rPr lang="en" sz="1500">
                <a:solidFill>
                  <a:srgbClr val="FF5A5F"/>
                </a:solidFill>
              </a:rPr>
              <a:t>techniques</a:t>
            </a:r>
            <a:r>
              <a:rPr lang="en" sz="1500">
                <a:solidFill>
                  <a:srgbClr val="FF5A5F"/>
                </a:solidFill>
              </a:rPr>
              <a:t> on the listings photographs</a:t>
            </a:r>
            <a:endParaRPr sz="1500">
              <a:solidFill>
                <a:srgbClr val="FF5A5F"/>
              </a:solidFill>
            </a:endParaRPr>
          </a:p>
          <a:p>
            <a:pPr indent="0" lvl="0" marL="457200" rtl="0" algn="l">
              <a:spcBef>
                <a:spcPts val="0"/>
              </a:spcBef>
              <a:spcAft>
                <a:spcPts val="0"/>
              </a:spcAft>
              <a:buNone/>
            </a:pPr>
            <a:r>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Natural Language processing on Description, Title, About, and Reviews -- Looking for important phrases of the most successful Airbnbs</a:t>
            </a:r>
            <a:endParaRPr sz="1500">
              <a:solidFill>
                <a:srgbClr val="FF5A5F"/>
              </a:solidFill>
            </a:endParaRPr>
          </a:p>
          <a:p>
            <a:pPr indent="0" lvl="0" marL="457200" rtl="0" algn="l">
              <a:spcBef>
                <a:spcPts val="0"/>
              </a:spcBef>
              <a:spcAft>
                <a:spcPts val="0"/>
              </a:spcAft>
              <a:buNone/>
            </a:pPr>
            <a:r>
              <a:t/>
            </a:r>
            <a:endParaRPr sz="1500">
              <a:solidFill>
                <a:srgbClr val="FF5A5F"/>
              </a:solidFill>
            </a:endParaRPr>
          </a:p>
          <a:p>
            <a:pPr indent="0" lvl="0" marL="457200" rtl="0" algn="l">
              <a:spcBef>
                <a:spcPts val="0"/>
              </a:spcBef>
              <a:spcAft>
                <a:spcPts val="0"/>
              </a:spcAft>
              <a:buNone/>
            </a:pPr>
            <a:r>
              <a:t/>
            </a:r>
            <a:endParaRPr sz="1500">
              <a:solidFill>
                <a:srgbClr val="FF5A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Problem Statement</a:t>
            </a:r>
            <a:endParaRPr>
              <a:solidFill>
                <a:srgbClr val="FF5A5F"/>
              </a:solidFill>
            </a:endParaRPr>
          </a:p>
        </p:txBody>
      </p:sp>
      <p:pic>
        <p:nvPicPr>
          <p:cNvPr id="62" name="Google Shape;62;p14"/>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sp>
        <p:nvSpPr>
          <p:cNvPr id="63" name="Google Shape;63;p14"/>
          <p:cNvSpPr txBox="1"/>
          <p:nvPr>
            <p:ph idx="1" type="subTitle"/>
          </p:nvPr>
        </p:nvSpPr>
        <p:spPr>
          <a:xfrm>
            <a:off x="441225" y="1440150"/>
            <a:ext cx="85206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Setting up an Airbnb is a financially daunting and time consuming task.  As an Airbnb host myself, I had to try to figure out what guests were looking in an effort to price my listing correctly.  </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Airbnb provides a price estimator tool but I found the results to be poor.  I was consistently renting my listing for $125 a night, while the price estimator tool suggested $60.  </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It was also difficult to determine which listing features mattered most to guests.  I want to use machine learning techniques to try and answer the below questions:</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Can I build a price prediction model?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What features of an Airbnb listing continue most to price?  </a:t>
            </a:r>
            <a:endParaRPr sz="1500">
              <a:solidFill>
                <a:srgbClr val="FF5A5F"/>
              </a:solidFill>
            </a:endParaRPr>
          </a:p>
        </p:txBody>
      </p:sp>
      <p:cxnSp>
        <p:nvCxnSpPr>
          <p:cNvPr id="64" name="Google Shape;64;p14"/>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The Source Data</a:t>
            </a:r>
            <a:endParaRPr>
              <a:solidFill>
                <a:srgbClr val="FF5A5F"/>
              </a:solidFill>
            </a:endParaRPr>
          </a:p>
        </p:txBody>
      </p:sp>
      <p:pic>
        <p:nvPicPr>
          <p:cNvPr id="70" name="Google Shape;70;p15"/>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sp>
        <p:nvSpPr>
          <p:cNvPr id="71" name="Google Shape;71;p15"/>
          <p:cNvSpPr txBox="1"/>
          <p:nvPr>
            <p:ph idx="1" type="subTitle"/>
          </p:nvPr>
        </p:nvSpPr>
        <p:spPr>
          <a:xfrm>
            <a:off x="441225" y="1440150"/>
            <a:ext cx="85206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Source -  InsideAirbnb.com - Publically available data gather in June 2019 for Chicago</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Why Chicago? - I live in Chicago.  </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Initial shape - 8,519 records (one record per listing) and 72 features</a:t>
            </a:r>
            <a:endParaRPr sz="1500">
              <a:solidFill>
                <a:srgbClr val="FF5A5F"/>
              </a:solidFill>
            </a:endParaRPr>
          </a:p>
          <a:p>
            <a:pPr indent="0" lvl="0" marL="0" rtl="0" algn="l">
              <a:spcBef>
                <a:spcPts val="0"/>
              </a:spcBef>
              <a:spcAft>
                <a:spcPts val="0"/>
              </a:spcAft>
              <a:buNone/>
            </a:pPr>
            <a:r>
              <a:t/>
            </a:r>
            <a:endParaRPr sz="1500">
              <a:solidFill>
                <a:srgbClr val="FF5A5F"/>
              </a:solidFill>
            </a:endParaRPr>
          </a:p>
          <a:p>
            <a:pPr indent="0" lvl="0" marL="0" rtl="0" algn="l">
              <a:spcBef>
                <a:spcPts val="0"/>
              </a:spcBef>
              <a:spcAft>
                <a:spcPts val="0"/>
              </a:spcAft>
              <a:buNone/>
            </a:pPr>
            <a:r>
              <a:rPr lang="en" sz="1500">
                <a:solidFill>
                  <a:srgbClr val="FF5A5F"/>
                </a:solidFill>
              </a:rPr>
              <a:t>Data </a:t>
            </a:r>
            <a:r>
              <a:rPr lang="en" sz="1500">
                <a:solidFill>
                  <a:srgbClr val="FF5A5F"/>
                </a:solidFill>
              </a:rPr>
              <a:t>Wrangling</a:t>
            </a:r>
            <a:r>
              <a:rPr lang="en" sz="1500">
                <a:solidFill>
                  <a:srgbClr val="FF5A5F"/>
                </a:solidFill>
              </a:rPr>
              <a:t>:</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Reviewed high and low outliers - removed when warranted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Null strings set to ‘none’</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Null numerical values set to ‘0’</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Thirty-two features were dropped because they were unhelpful for analysis</a:t>
            </a:r>
            <a:endParaRPr sz="1500">
              <a:solidFill>
                <a:srgbClr val="FF5A5F"/>
              </a:solidFill>
            </a:endParaRPr>
          </a:p>
          <a:p>
            <a:pPr indent="0" lvl="0" marL="457200" rtl="0" algn="l">
              <a:spcBef>
                <a:spcPts val="0"/>
              </a:spcBef>
              <a:spcAft>
                <a:spcPts val="0"/>
              </a:spcAft>
              <a:buNone/>
            </a:pPr>
            <a:r>
              <a:t/>
            </a:r>
            <a:endParaRPr sz="1500">
              <a:solidFill>
                <a:srgbClr val="FF5A5F"/>
              </a:solidFill>
            </a:endParaRPr>
          </a:p>
        </p:txBody>
      </p:sp>
      <p:cxnSp>
        <p:nvCxnSpPr>
          <p:cNvPr id="72" name="Google Shape;72;p15"/>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Feature Creation</a:t>
            </a:r>
            <a:endParaRPr>
              <a:solidFill>
                <a:srgbClr val="FF5A5F"/>
              </a:solidFill>
            </a:endParaRPr>
          </a:p>
        </p:txBody>
      </p:sp>
      <p:pic>
        <p:nvPicPr>
          <p:cNvPr id="78" name="Google Shape;78;p16"/>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sp>
        <p:nvSpPr>
          <p:cNvPr id="79" name="Google Shape;79;p16"/>
          <p:cNvSpPr txBox="1"/>
          <p:nvPr>
            <p:ph idx="1" type="subTitle"/>
          </p:nvPr>
        </p:nvSpPr>
        <p:spPr>
          <a:xfrm>
            <a:off x="441225" y="1440150"/>
            <a:ext cx="85206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The following features were created to help with the modeling and data analysis:</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Average Neighborhood Price divided by the Average Neighborhood Accommodations </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Average Price for each Neighborhood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Average Price by number of bedrooms and bathrooms for each Neighborhood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Average Price by property type for each Neighborhood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Average Price by number of reviews for each Neighborhood</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Word count of Amenities</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Word count of Listing Description</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Word count of Host about</a:t>
            </a:r>
            <a:endParaRPr sz="1500">
              <a:solidFill>
                <a:srgbClr val="FF5A5F"/>
              </a:solidFill>
            </a:endParaRPr>
          </a:p>
          <a:p>
            <a:pPr indent="-323850" lvl="0" marL="457200" rtl="0" algn="l">
              <a:spcBef>
                <a:spcPts val="0"/>
              </a:spcBef>
              <a:spcAft>
                <a:spcPts val="0"/>
              </a:spcAft>
              <a:buClr>
                <a:srgbClr val="FF5A5F"/>
              </a:buClr>
              <a:buSzPts val="1500"/>
              <a:buChar char="●"/>
            </a:pPr>
            <a:r>
              <a:rPr lang="en" sz="1500">
                <a:solidFill>
                  <a:srgbClr val="FF5A5F"/>
                </a:solidFill>
              </a:rPr>
              <a:t>Word count of House Rules</a:t>
            </a:r>
            <a:endParaRPr sz="1500">
              <a:solidFill>
                <a:srgbClr val="FF5A5F"/>
              </a:solidFill>
            </a:endParaRPr>
          </a:p>
        </p:txBody>
      </p:sp>
      <p:cxnSp>
        <p:nvCxnSpPr>
          <p:cNvPr id="80" name="Google Shape;80;p16"/>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Exploratory Data Analysis</a:t>
            </a:r>
            <a:endParaRPr>
              <a:solidFill>
                <a:srgbClr val="FF5A5F"/>
              </a:solidFill>
            </a:endParaRPr>
          </a:p>
        </p:txBody>
      </p:sp>
      <p:pic>
        <p:nvPicPr>
          <p:cNvPr id="86" name="Google Shape;86;p17"/>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87" name="Google Shape;87;p17"/>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pic>
        <p:nvPicPr>
          <p:cNvPr id="88" name="Google Shape;88;p17"/>
          <p:cNvPicPr preferRelativeResize="0"/>
          <p:nvPr/>
        </p:nvPicPr>
        <p:blipFill>
          <a:blip r:embed="rId4">
            <a:alphaModFix/>
          </a:blip>
          <a:stretch>
            <a:fillRect/>
          </a:stretch>
        </p:blipFill>
        <p:spPr>
          <a:xfrm>
            <a:off x="1390800" y="1489625"/>
            <a:ext cx="6362401" cy="3374925"/>
          </a:xfrm>
          <a:prstGeom prst="rect">
            <a:avLst/>
          </a:prstGeom>
          <a:noFill/>
          <a:ln>
            <a:noFill/>
          </a:ln>
        </p:spPr>
      </p:pic>
      <p:sp>
        <p:nvSpPr>
          <p:cNvPr id="89" name="Google Shape;89;p17"/>
          <p:cNvSpPr txBox="1"/>
          <p:nvPr>
            <p:ph idx="1" type="subTitle"/>
          </p:nvPr>
        </p:nvSpPr>
        <p:spPr>
          <a:xfrm>
            <a:off x="1226100" y="1041225"/>
            <a:ext cx="73617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Distribution of Price</a:t>
            </a:r>
            <a:endParaRPr sz="1500">
              <a:solidFill>
                <a:srgbClr val="FF5A5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Exploratory Data Analysis</a:t>
            </a:r>
            <a:endParaRPr>
              <a:solidFill>
                <a:srgbClr val="FF5A5F"/>
              </a:solidFill>
            </a:endParaRPr>
          </a:p>
        </p:txBody>
      </p:sp>
      <p:pic>
        <p:nvPicPr>
          <p:cNvPr id="95" name="Google Shape;95;p18"/>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96" name="Google Shape;96;p18"/>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97" name="Google Shape;97;p18"/>
          <p:cNvSpPr txBox="1"/>
          <p:nvPr>
            <p:ph idx="1" type="subTitle"/>
          </p:nvPr>
        </p:nvSpPr>
        <p:spPr>
          <a:xfrm>
            <a:off x="1226100" y="1041225"/>
            <a:ext cx="78189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Box plots of Nightly price by Neighborhood.  Many outliers - But should they be removed?</a:t>
            </a:r>
            <a:endParaRPr sz="1500">
              <a:solidFill>
                <a:srgbClr val="FF5A5F"/>
              </a:solidFill>
            </a:endParaRPr>
          </a:p>
        </p:txBody>
      </p:sp>
      <p:pic>
        <p:nvPicPr>
          <p:cNvPr id="98" name="Google Shape;98;p18"/>
          <p:cNvPicPr preferRelativeResize="0"/>
          <p:nvPr/>
        </p:nvPicPr>
        <p:blipFill>
          <a:blip r:embed="rId4">
            <a:alphaModFix/>
          </a:blip>
          <a:stretch>
            <a:fillRect/>
          </a:stretch>
        </p:blipFill>
        <p:spPr>
          <a:xfrm>
            <a:off x="1600200" y="1485900"/>
            <a:ext cx="5943600" cy="35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Exploratory Data Analysis</a:t>
            </a:r>
            <a:endParaRPr>
              <a:solidFill>
                <a:srgbClr val="FF5A5F"/>
              </a:solidFill>
            </a:endParaRPr>
          </a:p>
        </p:txBody>
      </p:sp>
      <p:pic>
        <p:nvPicPr>
          <p:cNvPr id="104" name="Google Shape;104;p19"/>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05" name="Google Shape;105;p19"/>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06" name="Google Shape;106;p19"/>
          <p:cNvSpPr txBox="1"/>
          <p:nvPr>
            <p:ph idx="1" type="subTitle"/>
          </p:nvPr>
        </p:nvSpPr>
        <p:spPr>
          <a:xfrm>
            <a:off x="1226100" y="1041225"/>
            <a:ext cx="78189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The higher priced listing accommodate more people.  </a:t>
            </a:r>
            <a:endParaRPr sz="1500">
              <a:solidFill>
                <a:srgbClr val="FF5A5F"/>
              </a:solidFill>
            </a:endParaRPr>
          </a:p>
        </p:txBody>
      </p:sp>
      <p:pic>
        <p:nvPicPr>
          <p:cNvPr id="107" name="Google Shape;107;p19"/>
          <p:cNvPicPr preferRelativeResize="0"/>
          <p:nvPr/>
        </p:nvPicPr>
        <p:blipFill>
          <a:blip r:embed="rId4">
            <a:alphaModFix/>
          </a:blip>
          <a:stretch>
            <a:fillRect/>
          </a:stretch>
        </p:blipFill>
        <p:spPr>
          <a:xfrm>
            <a:off x="1990075" y="1598250"/>
            <a:ext cx="5163850" cy="310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Exploratory Data Analysis</a:t>
            </a:r>
            <a:endParaRPr>
              <a:solidFill>
                <a:srgbClr val="FF5A5F"/>
              </a:solidFill>
            </a:endParaRPr>
          </a:p>
        </p:txBody>
      </p:sp>
      <p:pic>
        <p:nvPicPr>
          <p:cNvPr id="113" name="Google Shape;113;p20"/>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14" name="Google Shape;114;p20"/>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15" name="Google Shape;115;p20"/>
          <p:cNvSpPr txBox="1"/>
          <p:nvPr>
            <p:ph idx="1" type="subTitle"/>
          </p:nvPr>
        </p:nvSpPr>
        <p:spPr>
          <a:xfrm>
            <a:off x="1226100" y="1041225"/>
            <a:ext cx="78189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Violin Plot of Nightly Price by Neighborhood to show that more expensive touristy neighborhoods have a greater range of distribution.  </a:t>
            </a:r>
            <a:r>
              <a:rPr lang="en" sz="1500">
                <a:solidFill>
                  <a:srgbClr val="FF5A5F"/>
                </a:solidFill>
              </a:rPr>
              <a:t> </a:t>
            </a:r>
            <a:endParaRPr sz="1500">
              <a:solidFill>
                <a:srgbClr val="FF5A5F"/>
              </a:solidFill>
            </a:endParaRPr>
          </a:p>
        </p:txBody>
      </p:sp>
      <p:pic>
        <p:nvPicPr>
          <p:cNvPr id="116" name="Google Shape;116;p20"/>
          <p:cNvPicPr preferRelativeResize="0"/>
          <p:nvPr/>
        </p:nvPicPr>
        <p:blipFill>
          <a:blip r:embed="rId4">
            <a:alphaModFix/>
          </a:blip>
          <a:stretch>
            <a:fillRect/>
          </a:stretch>
        </p:blipFill>
        <p:spPr>
          <a:xfrm>
            <a:off x="1912050" y="1598275"/>
            <a:ext cx="5319900" cy="31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subTitle"/>
          </p:nvPr>
        </p:nvSpPr>
        <p:spPr>
          <a:xfrm>
            <a:off x="1226100" y="347025"/>
            <a:ext cx="76818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5A5F"/>
                </a:solidFill>
              </a:rPr>
              <a:t>Exploratory Data Analysis</a:t>
            </a:r>
            <a:endParaRPr>
              <a:solidFill>
                <a:srgbClr val="FF5A5F"/>
              </a:solidFill>
            </a:endParaRPr>
          </a:p>
        </p:txBody>
      </p:sp>
      <p:pic>
        <p:nvPicPr>
          <p:cNvPr id="122" name="Google Shape;122;p21"/>
          <p:cNvPicPr preferRelativeResize="0"/>
          <p:nvPr/>
        </p:nvPicPr>
        <p:blipFill rotWithShape="1">
          <a:blip r:embed="rId3">
            <a:alphaModFix/>
          </a:blip>
          <a:srcRect b="0" l="0" r="70288" t="0"/>
          <a:stretch/>
        </p:blipFill>
        <p:spPr>
          <a:xfrm>
            <a:off x="311695" y="260475"/>
            <a:ext cx="824602" cy="867301"/>
          </a:xfrm>
          <a:prstGeom prst="rect">
            <a:avLst/>
          </a:prstGeom>
          <a:noFill/>
          <a:ln>
            <a:noFill/>
          </a:ln>
        </p:spPr>
      </p:pic>
      <p:cxnSp>
        <p:nvCxnSpPr>
          <p:cNvPr id="123" name="Google Shape;123;p21"/>
          <p:cNvCxnSpPr/>
          <p:nvPr/>
        </p:nvCxnSpPr>
        <p:spPr>
          <a:xfrm flipH="1" rot="10800000">
            <a:off x="1203950" y="980215"/>
            <a:ext cx="7673400" cy="18000"/>
          </a:xfrm>
          <a:prstGeom prst="straightConnector1">
            <a:avLst/>
          </a:prstGeom>
          <a:noFill/>
          <a:ln cap="flat" cmpd="sng" w="28575">
            <a:solidFill>
              <a:srgbClr val="FF5A5F"/>
            </a:solidFill>
            <a:prstDash val="solid"/>
            <a:round/>
            <a:headEnd len="med" w="med" type="none"/>
            <a:tailEnd len="med" w="med" type="none"/>
          </a:ln>
        </p:spPr>
      </p:cxnSp>
      <p:sp>
        <p:nvSpPr>
          <p:cNvPr id="124" name="Google Shape;124;p21"/>
          <p:cNvSpPr txBox="1"/>
          <p:nvPr>
            <p:ph idx="1" type="subTitle"/>
          </p:nvPr>
        </p:nvSpPr>
        <p:spPr>
          <a:xfrm>
            <a:off x="1226100" y="1041225"/>
            <a:ext cx="78189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5A5F"/>
                </a:solidFill>
              </a:rPr>
              <a:t>Violin Plot of Nightly Price by Neighborhood for highest performing listings.  Listings with more than 3.2 ratings per month and 98% rating value.  Top 25% in each category.     </a:t>
            </a:r>
            <a:endParaRPr sz="1500">
              <a:solidFill>
                <a:srgbClr val="FF5A5F"/>
              </a:solidFill>
            </a:endParaRPr>
          </a:p>
        </p:txBody>
      </p:sp>
      <p:pic>
        <p:nvPicPr>
          <p:cNvPr id="125" name="Google Shape;125;p21"/>
          <p:cNvPicPr preferRelativeResize="0"/>
          <p:nvPr/>
        </p:nvPicPr>
        <p:blipFill>
          <a:blip r:embed="rId4">
            <a:alphaModFix/>
          </a:blip>
          <a:stretch>
            <a:fillRect/>
          </a:stretch>
        </p:blipFill>
        <p:spPr>
          <a:xfrm>
            <a:off x="1919338" y="1735425"/>
            <a:ext cx="5305324" cy="310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