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839B2D5-B634-4323-BA64-23F962E420C7}">
  <a:tblStyle styleId="{F839B2D5-B634-4323-BA64-23F962E420C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ced0604c5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ced0604c5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ced0604c5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ed0604c5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ced0604c5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ced0604c5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ed0604c5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ed0604c5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ced0604c55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ced0604c55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cee409d94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cee409d94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cee409d94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cee409d94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cee409d94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cee409d94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cee409d94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cee409d94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cee409d94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cee409d94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c6a20696c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c6a20696c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cee409d94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cee409d94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ced0604c5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ced0604c5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a20696c8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a20696c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6a20696c8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a20696c8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ed0604a9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ed0604a9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ed0604a9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ed0604a9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ed0604c5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ed0604c5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ed0604c5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ed0604c5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ced0604c5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ced0604c5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dk1"/>
                </a:solidFill>
              </a:rPr>
              <a:t>Classifying Good Loans</a:t>
            </a:r>
            <a:endParaRPr>
              <a:solidFill>
                <a:schemeClr val="dk1"/>
              </a:solidFill>
            </a:endParaRPr>
          </a:p>
        </p:txBody>
      </p:sp>
      <p:sp>
        <p:nvSpPr>
          <p:cNvPr id="55" name="Google Shape;55;p13"/>
          <p:cNvSpPr txBox="1"/>
          <p:nvPr>
            <p:ph idx="1" type="subTitle"/>
          </p:nvPr>
        </p:nvSpPr>
        <p:spPr>
          <a:xfrm>
            <a:off x="311700" y="37637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dk1"/>
                </a:solidFill>
              </a:rPr>
              <a:t>Craig Bentzen</a:t>
            </a:r>
            <a:endParaRPr>
              <a:solidFill>
                <a:schemeClr val="dk1"/>
              </a:solidFill>
            </a:endParaRPr>
          </a:p>
        </p:txBody>
      </p:sp>
      <p:pic>
        <p:nvPicPr>
          <p:cNvPr id="56" name="Google Shape;56;p13"/>
          <p:cNvPicPr preferRelativeResize="0"/>
          <p:nvPr/>
        </p:nvPicPr>
        <p:blipFill>
          <a:blip r:embed="rId3">
            <a:alphaModFix/>
          </a:blip>
          <a:stretch>
            <a:fillRect/>
          </a:stretch>
        </p:blipFill>
        <p:spPr>
          <a:xfrm>
            <a:off x="1231375" y="304800"/>
            <a:ext cx="6196242" cy="25293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 </a:t>
            </a:r>
            <a:endParaRPr/>
          </a:p>
        </p:txBody>
      </p:sp>
      <p:sp>
        <p:nvSpPr>
          <p:cNvPr id="114" name="Google Shape;114;p22"/>
          <p:cNvSpPr txBox="1"/>
          <p:nvPr>
            <p:ph idx="1" type="body"/>
          </p:nvPr>
        </p:nvSpPr>
        <p:spPr>
          <a:xfrm>
            <a:off x="311700" y="1152475"/>
            <a:ext cx="1994700" cy="3499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Majority of Bad Loans have a Credit Score below 750</a:t>
            </a:r>
            <a:endParaRPr>
              <a:solidFill>
                <a:schemeClr val="dk1"/>
              </a:solidFill>
            </a:endParaRPr>
          </a:p>
        </p:txBody>
      </p:sp>
      <p:pic>
        <p:nvPicPr>
          <p:cNvPr id="115" name="Google Shape;115;p22"/>
          <p:cNvPicPr preferRelativeResize="0"/>
          <p:nvPr/>
        </p:nvPicPr>
        <p:blipFill>
          <a:blip r:embed="rId3">
            <a:alphaModFix/>
          </a:blip>
          <a:stretch>
            <a:fillRect/>
          </a:stretch>
        </p:blipFill>
        <p:spPr>
          <a:xfrm>
            <a:off x="2458800" y="1170125"/>
            <a:ext cx="6532799" cy="289394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 </a:t>
            </a:r>
            <a:endParaRPr/>
          </a:p>
        </p:txBody>
      </p:sp>
      <p:sp>
        <p:nvSpPr>
          <p:cNvPr id="121" name="Google Shape;121;p23"/>
          <p:cNvSpPr txBox="1"/>
          <p:nvPr>
            <p:ph idx="1" type="body"/>
          </p:nvPr>
        </p:nvSpPr>
        <p:spPr>
          <a:xfrm>
            <a:off x="311700" y="1152475"/>
            <a:ext cx="1994700" cy="349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Grade A Borrowers Use less of their available Credit</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122" name="Google Shape;122;p23"/>
          <p:cNvPicPr preferRelativeResize="0"/>
          <p:nvPr/>
        </p:nvPicPr>
        <p:blipFill>
          <a:blip r:embed="rId3">
            <a:alphaModFix/>
          </a:blip>
          <a:stretch>
            <a:fillRect/>
          </a:stretch>
        </p:blipFill>
        <p:spPr>
          <a:xfrm>
            <a:off x="2426050" y="1301150"/>
            <a:ext cx="6532801" cy="297219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 </a:t>
            </a:r>
            <a:endParaRPr/>
          </a:p>
        </p:txBody>
      </p:sp>
      <p:sp>
        <p:nvSpPr>
          <p:cNvPr id="128" name="Google Shape;128;p24"/>
          <p:cNvSpPr txBox="1"/>
          <p:nvPr>
            <p:ph idx="1" type="body"/>
          </p:nvPr>
        </p:nvSpPr>
        <p:spPr>
          <a:xfrm>
            <a:off x="311700" y="1152475"/>
            <a:ext cx="1994700" cy="3499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Is Flattening Occuring?  </a:t>
            </a:r>
            <a:endParaRPr>
              <a:solidFill>
                <a:schemeClr val="dk1"/>
              </a:solidFill>
            </a:endParaRPr>
          </a:p>
        </p:txBody>
      </p:sp>
      <p:pic>
        <p:nvPicPr>
          <p:cNvPr id="129" name="Google Shape;129;p24"/>
          <p:cNvPicPr preferRelativeResize="0"/>
          <p:nvPr/>
        </p:nvPicPr>
        <p:blipFill>
          <a:blip r:embed="rId3">
            <a:alphaModFix/>
          </a:blip>
          <a:stretch>
            <a:fillRect/>
          </a:stretch>
        </p:blipFill>
        <p:spPr>
          <a:xfrm>
            <a:off x="2458800" y="1170125"/>
            <a:ext cx="6532797" cy="295415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 </a:t>
            </a:r>
            <a:endParaRPr/>
          </a:p>
        </p:txBody>
      </p:sp>
      <p:sp>
        <p:nvSpPr>
          <p:cNvPr id="135" name="Google Shape;135;p25"/>
          <p:cNvSpPr txBox="1"/>
          <p:nvPr>
            <p:ph idx="1" type="body"/>
          </p:nvPr>
        </p:nvSpPr>
        <p:spPr>
          <a:xfrm>
            <a:off x="311700" y="1152475"/>
            <a:ext cx="1994700" cy="349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Distribution of loan amount is multi-peaked</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rPr lang="en">
                <a:solidFill>
                  <a:schemeClr val="dk1"/>
                </a:solidFill>
              </a:rPr>
              <a:t>As interest rate increases the proportion of bad loans increases</a:t>
            </a:r>
            <a:endParaRPr>
              <a:solidFill>
                <a:schemeClr val="dk1"/>
              </a:solidFill>
            </a:endParaRPr>
          </a:p>
        </p:txBody>
      </p:sp>
      <p:pic>
        <p:nvPicPr>
          <p:cNvPr id="136" name="Google Shape;136;p25"/>
          <p:cNvPicPr preferRelativeResize="0"/>
          <p:nvPr/>
        </p:nvPicPr>
        <p:blipFill>
          <a:blip r:embed="rId3">
            <a:alphaModFix/>
          </a:blip>
          <a:stretch>
            <a:fillRect/>
          </a:stretch>
        </p:blipFill>
        <p:spPr>
          <a:xfrm>
            <a:off x="2471900" y="1017725"/>
            <a:ext cx="5540861" cy="382097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Modeling - Initial Findings</a:t>
            </a:r>
            <a:endParaRPr/>
          </a:p>
        </p:txBody>
      </p:sp>
      <p:sp>
        <p:nvSpPr>
          <p:cNvPr id="142" name="Google Shape;142;p26"/>
          <p:cNvSpPr txBox="1"/>
          <p:nvPr>
            <p:ph idx="1" type="body"/>
          </p:nvPr>
        </p:nvSpPr>
        <p:spPr>
          <a:xfrm>
            <a:off x="311700" y="1152475"/>
            <a:ext cx="1994700" cy="349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Random Forest and Ridge Regression both perform well.</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rPr lang="en">
                <a:solidFill>
                  <a:schemeClr val="dk1"/>
                </a:solidFill>
              </a:rPr>
              <a:t>Used SMOTE method</a:t>
            </a:r>
            <a:endParaRPr>
              <a:solidFill>
                <a:schemeClr val="dk1"/>
              </a:solidFill>
            </a:endParaRPr>
          </a:p>
        </p:txBody>
      </p:sp>
      <p:pic>
        <p:nvPicPr>
          <p:cNvPr id="143" name="Google Shape;143;p26"/>
          <p:cNvPicPr preferRelativeResize="0"/>
          <p:nvPr/>
        </p:nvPicPr>
        <p:blipFill>
          <a:blip r:embed="rId3">
            <a:alphaModFix/>
          </a:blip>
          <a:stretch>
            <a:fillRect/>
          </a:stretch>
        </p:blipFill>
        <p:spPr>
          <a:xfrm>
            <a:off x="2408875" y="1412675"/>
            <a:ext cx="6532800" cy="203924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Modeling - Random Forest </a:t>
            </a:r>
            <a:endParaRPr/>
          </a:p>
        </p:txBody>
      </p:sp>
      <p:sp>
        <p:nvSpPr>
          <p:cNvPr id="149" name="Google Shape;149;p27"/>
          <p:cNvSpPr txBox="1"/>
          <p:nvPr>
            <p:ph idx="1" type="body"/>
          </p:nvPr>
        </p:nvSpPr>
        <p:spPr>
          <a:xfrm>
            <a:off x="311700" y="1152475"/>
            <a:ext cx="1994700" cy="349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We will evaluate these models by reducing the number of False Positive.  A FP means we lose our money.  </a:t>
            </a:r>
            <a:endParaRPr>
              <a:solidFill>
                <a:schemeClr val="dk1"/>
              </a:solidFill>
            </a:endParaRPr>
          </a:p>
          <a:p>
            <a:pPr indent="0" lvl="0" marL="0" rtl="0" algn="l">
              <a:spcBef>
                <a:spcPts val="1200"/>
              </a:spcBef>
              <a:spcAft>
                <a:spcPts val="1200"/>
              </a:spcAft>
              <a:buNone/>
            </a:pPr>
            <a:r>
              <a:rPr lang="en">
                <a:solidFill>
                  <a:schemeClr val="dk1"/>
                </a:solidFill>
              </a:rPr>
              <a:t>This means this model is wrong 15.8% of the time</a:t>
            </a:r>
            <a:endParaRPr>
              <a:solidFill>
                <a:schemeClr val="dk1"/>
              </a:solidFill>
            </a:endParaRPr>
          </a:p>
        </p:txBody>
      </p:sp>
      <p:pic>
        <p:nvPicPr>
          <p:cNvPr id="150" name="Google Shape;150;p27"/>
          <p:cNvPicPr preferRelativeResize="0"/>
          <p:nvPr/>
        </p:nvPicPr>
        <p:blipFill>
          <a:blip r:embed="rId3">
            <a:alphaModFix/>
          </a:blip>
          <a:stretch>
            <a:fillRect/>
          </a:stretch>
        </p:blipFill>
        <p:spPr>
          <a:xfrm>
            <a:off x="2458800" y="1170125"/>
            <a:ext cx="5805902" cy="3538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154" name="Shape 154"/>
        <p:cNvGrpSpPr/>
        <p:nvPr/>
      </p:nvGrpSpPr>
      <p:grpSpPr>
        <a:xfrm>
          <a:off x="0" y="0"/>
          <a:ext cx="0" cy="0"/>
          <a:chOff x="0" y="0"/>
          <a:chExt cx="0" cy="0"/>
        </a:xfrm>
      </p:grpSpPr>
      <p:sp>
        <p:nvSpPr>
          <p:cNvPr id="155" name="Google Shape;15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Modeling - Ridge </a:t>
            </a:r>
            <a:endParaRPr/>
          </a:p>
        </p:txBody>
      </p:sp>
      <p:sp>
        <p:nvSpPr>
          <p:cNvPr id="156" name="Google Shape;156;p28"/>
          <p:cNvSpPr txBox="1"/>
          <p:nvPr>
            <p:ph idx="1" type="body"/>
          </p:nvPr>
        </p:nvSpPr>
        <p:spPr>
          <a:xfrm>
            <a:off x="311700" y="1152475"/>
            <a:ext cx="1994700" cy="349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Ridge Regression is incorrect </a:t>
            </a:r>
            <a:r>
              <a:rPr lang="en">
                <a:solidFill>
                  <a:schemeClr val="dk1"/>
                </a:solidFill>
              </a:rPr>
              <a:t> </a:t>
            </a:r>
            <a:endParaRPr>
              <a:solidFill>
                <a:schemeClr val="dk1"/>
              </a:solidFill>
            </a:endParaRPr>
          </a:p>
          <a:p>
            <a:pPr indent="0" lvl="0" marL="0" rtl="0" algn="l">
              <a:spcBef>
                <a:spcPts val="1200"/>
              </a:spcBef>
              <a:spcAft>
                <a:spcPts val="0"/>
              </a:spcAft>
              <a:buNone/>
            </a:pPr>
            <a:r>
              <a:rPr lang="en">
                <a:solidFill>
                  <a:schemeClr val="dk1"/>
                </a:solidFill>
              </a:rPr>
              <a:t>This means this model is wrong 10.3% of the time when predicting a good loan</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157" name="Google Shape;157;p28"/>
          <p:cNvPicPr preferRelativeResize="0"/>
          <p:nvPr/>
        </p:nvPicPr>
        <p:blipFill>
          <a:blip r:embed="rId3">
            <a:alphaModFix/>
          </a:blip>
          <a:stretch>
            <a:fillRect/>
          </a:stretch>
        </p:blipFill>
        <p:spPr>
          <a:xfrm>
            <a:off x="2551525" y="1098800"/>
            <a:ext cx="5761082" cy="3820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161" name="Shape 161"/>
        <p:cNvGrpSpPr/>
        <p:nvPr/>
      </p:nvGrpSpPr>
      <p:grpSpPr>
        <a:xfrm>
          <a:off x="0" y="0"/>
          <a:ext cx="0" cy="0"/>
          <a:chOff x="0" y="0"/>
          <a:chExt cx="0" cy="0"/>
        </a:xfrm>
      </p:grpSpPr>
      <p:sp>
        <p:nvSpPr>
          <p:cNvPr id="162" name="Google Shape;16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Modeling - Random Forest Feature Importance</a:t>
            </a:r>
            <a:endParaRPr/>
          </a:p>
        </p:txBody>
      </p:sp>
      <p:sp>
        <p:nvSpPr>
          <p:cNvPr id="163" name="Google Shape;163;p29"/>
          <p:cNvSpPr txBox="1"/>
          <p:nvPr>
            <p:ph idx="1" type="body"/>
          </p:nvPr>
        </p:nvSpPr>
        <p:spPr>
          <a:xfrm>
            <a:off x="311700" y="1152475"/>
            <a:ext cx="1994700" cy="349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These values seams to make sense</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164" name="Google Shape;164;p29"/>
          <p:cNvPicPr preferRelativeResize="0"/>
          <p:nvPr/>
        </p:nvPicPr>
        <p:blipFill>
          <a:blip r:embed="rId3">
            <a:alphaModFix/>
          </a:blip>
          <a:stretch>
            <a:fillRect/>
          </a:stretch>
        </p:blipFill>
        <p:spPr>
          <a:xfrm>
            <a:off x="2458800" y="1170125"/>
            <a:ext cx="6532802" cy="324321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168" name="Shape 168"/>
        <p:cNvGrpSpPr/>
        <p:nvPr/>
      </p:nvGrpSpPr>
      <p:grpSpPr>
        <a:xfrm>
          <a:off x="0" y="0"/>
          <a:ext cx="0" cy="0"/>
          <a:chOff x="0" y="0"/>
          <a:chExt cx="0" cy="0"/>
        </a:xfrm>
      </p:grpSpPr>
      <p:sp>
        <p:nvSpPr>
          <p:cNvPr id="169" name="Google Shape;16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Modeling - Ridge - Feature Importance </a:t>
            </a:r>
            <a:endParaRPr/>
          </a:p>
        </p:txBody>
      </p:sp>
      <p:sp>
        <p:nvSpPr>
          <p:cNvPr id="170" name="Google Shape;170;p30"/>
          <p:cNvSpPr txBox="1"/>
          <p:nvPr>
            <p:ph idx="1" type="body"/>
          </p:nvPr>
        </p:nvSpPr>
        <p:spPr>
          <a:xfrm>
            <a:off x="311700" y="1152475"/>
            <a:ext cx="1994700" cy="349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The features that make Ridge bettor at </a:t>
            </a:r>
            <a:r>
              <a:rPr lang="en">
                <a:solidFill>
                  <a:schemeClr val="dk1"/>
                </a:solidFill>
              </a:rPr>
              <a:t>reducing</a:t>
            </a:r>
            <a:r>
              <a:rPr lang="en">
                <a:solidFill>
                  <a:schemeClr val="dk1"/>
                </a:solidFill>
              </a:rPr>
              <a:t> FP don’t make sense to me.  </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171" name="Google Shape;171;p30"/>
          <p:cNvPicPr preferRelativeResize="0"/>
          <p:nvPr/>
        </p:nvPicPr>
        <p:blipFill>
          <a:blip r:embed="rId3">
            <a:alphaModFix/>
          </a:blip>
          <a:stretch>
            <a:fillRect/>
          </a:stretch>
        </p:blipFill>
        <p:spPr>
          <a:xfrm>
            <a:off x="2358925" y="1213800"/>
            <a:ext cx="6532800" cy="337684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175" name="Shape 175"/>
        <p:cNvGrpSpPr/>
        <p:nvPr/>
      </p:nvGrpSpPr>
      <p:grpSpPr>
        <a:xfrm>
          <a:off x="0" y="0"/>
          <a:ext cx="0" cy="0"/>
          <a:chOff x="0" y="0"/>
          <a:chExt cx="0" cy="0"/>
        </a:xfrm>
      </p:grpSpPr>
      <p:sp>
        <p:nvSpPr>
          <p:cNvPr id="176" name="Google Shape;17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Modeling - RF and Ridge Broken Out by Loan Grade</a:t>
            </a:r>
            <a:endParaRPr/>
          </a:p>
        </p:txBody>
      </p:sp>
      <p:sp>
        <p:nvSpPr>
          <p:cNvPr id="177" name="Google Shape;177;p31"/>
          <p:cNvSpPr txBox="1"/>
          <p:nvPr>
            <p:ph idx="1" type="body"/>
          </p:nvPr>
        </p:nvSpPr>
        <p:spPr>
          <a:xfrm>
            <a:off x="311700" y="1173875"/>
            <a:ext cx="2913000" cy="349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At High Grades like A both models perform well.  </a:t>
            </a:r>
            <a:endParaRPr>
              <a:solidFill>
                <a:schemeClr val="dk1"/>
              </a:solidFill>
            </a:endParaRPr>
          </a:p>
          <a:p>
            <a:pPr indent="0" lvl="0" marL="0" rtl="0" algn="l">
              <a:spcBef>
                <a:spcPts val="1200"/>
              </a:spcBef>
              <a:spcAft>
                <a:spcPts val="1200"/>
              </a:spcAft>
              <a:buNone/>
            </a:pPr>
            <a:r>
              <a:rPr lang="en">
                <a:solidFill>
                  <a:schemeClr val="dk1"/>
                </a:solidFill>
              </a:rPr>
              <a:t>At Grade C both models perform poorly for me to want to invest in a C or lower loan.  </a:t>
            </a:r>
            <a:endParaRPr>
              <a:solidFill>
                <a:schemeClr val="dk1"/>
              </a:solidFill>
            </a:endParaRPr>
          </a:p>
        </p:txBody>
      </p:sp>
      <p:graphicFrame>
        <p:nvGraphicFramePr>
          <p:cNvPr id="178" name="Google Shape;178;p31"/>
          <p:cNvGraphicFramePr/>
          <p:nvPr/>
        </p:nvGraphicFramePr>
        <p:xfrm>
          <a:off x="3540950" y="1229600"/>
          <a:ext cx="3000000" cy="3000000"/>
        </p:xfrm>
        <a:graphic>
          <a:graphicData uri="http://schemas.openxmlformats.org/drawingml/2006/table">
            <a:tbl>
              <a:tblPr>
                <a:noFill/>
                <a:tableStyleId>{F839B2D5-B634-4323-BA64-23F962E420C7}</a:tableStyleId>
              </a:tblPr>
              <a:tblGrid>
                <a:gridCol w="555400"/>
                <a:gridCol w="1902975"/>
                <a:gridCol w="2171000"/>
              </a:tblGrid>
              <a:tr h="392850">
                <a:tc>
                  <a:txBody>
                    <a:bodyPr/>
                    <a:lstStyle/>
                    <a:p>
                      <a:pPr indent="0" lvl="0" marL="0" rtl="0" algn="r">
                        <a:lnSpc>
                          <a:spcPct val="115000"/>
                        </a:lnSpc>
                        <a:spcBef>
                          <a:spcPts val="0"/>
                        </a:spcBef>
                        <a:spcAft>
                          <a:spcPts val="0"/>
                        </a:spcAft>
                        <a:buNone/>
                      </a:pPr>
                      <a:r>
                        <a:rPr lang="en" sz="1000">
                          <a:solidFill>
                            <a:schemeClr val="dk1"/>
                          </a:solidFill>
                        </a:rPr>
                        <a:t>Grade</a:t>
                      </a:r>
                      <a:endParaRPr sz="1000">
                        <a:solidFill>
                          <a:schemeClr val="dk1"/>
                        </a:solidFill>
                      </a:endParaRPr>
                    </a:p>
                  </a:txBody>
                  <a:tcPr marT="19050" marB="19050" marR="28575" marL="28575" anchor="ctr">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chemeClr val="dk1"/>
                          </a:solidFill>
                        </a:rPr>
                        <a:t>RF - % False Positive</a:t>
                      </a:r>
                      <a:endParaRPr sz="1000">
                        <a:solidFill>
                          <a:schemeClr val="dk1"/>
                        </a:solidFill>
                      </a:endParaRPr>
                    </a:p>
                  </a:txBody>
                  <a:tcPr marT="19050" marB="19050" marR="28575" marL="28575" anchor="ctr">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chemeClr val="dk1"/>
                          </a:solidFill>
                        </a:rPr>
                        <a:t>Ridge - % False Positive</a:t>
                      </a:r>
                      <a:endParaRPr sz="1000">
                        <a:solidFill>
                          <a:schemeClr val="dk1"/>
                        </a:solidFill>
                      </a:endParaRPr>
                    </a:p>
                  </a:txBody>
                  <a:tcPr marT="19050" marB="19050" marR="28575" marL="28575" anchor="ctr">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r>
              <a:tr h="392850">
                <a:tc>
                  <a:txBody>
                    <a:bodyPr/>
                    <a:lstStyle/>
                    <a:p>
                      <a:pPr indent="0" lvl="0" marL="0" rtl="0" algn="r">
                        <a:lnSpc>
                          <a:spcPct val="115000"/>
                        </a:lnSpc>
                        <a:spcBef>
                          <a:spcPts val="0"/>
                        </a:spcBef>
                        <a:spcAft>
                          <a:spcPts val="0"/>
                        </a:spcAft>
                        <a:buNone/>
                      </a:pPr>
                      <a:r>
                        <a:rPr lang="en" sz="1000">
                          <a:solidFill>
                            <a:schemeClr val="dk1"/>
                          </a:solidFill>
                        </a:rPr>
                        <a:t>A</a:t>
                      </a:r>
                      <a:endParaRPr sz="1000">
                        <a:solidFill>
                          <a:schemeClr val="dk1"/>
                        </a:solidFill>
                      </a:endParaRPr>
                    </a:p>
                  </a:txBody>
                  <a:tcPr marT="19050" marB="19050" marR="28575" marL="28575" anchor="ctr">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chemeClr val="dk1"/>
                          </a:solidFill>
                        </a:rPr>
                        <a:t>5.51%</a:t>
                      </a:r>
                      <a:endParaRPr sz="1000">
                        <a:solidFill>
                          <a:schemeClr val="dk1"/>
                        </a:solidFill>
                      </a:endParaRPr>
                    </a:p>
                  </a:txBody>
                  <a:tcPr marT="19050" marB="19050" marR="28575" marL="28575" anchor="ctr">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chemeClr val="dk1"/>
                          </a:solidFill>
                        </a:rPr>
                        <a:t>4.50%</a:t>
                      </a:r>
                      <a:endParaRPr sz="1000">
                        <a:solidFill>
                          <a:schemeClr val="dk1"/>
                        </a:solidFill>
                      </a:endParaRPr>
                    </a:p>
                  </a:txBody>
                  <a:tcPr marT="19050" marB="19050" marR="28575" marL="28575" anchor="ctr">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r>
              <a:tr h="392850">
                <a:tc>
                  <a:txBody>
                    <a:bodyPr/>
                    <a:lstStyle/>
                    <a:p>
                      <a:pPr indent="0" lvl="0" marL="0" rtl="0" algn="r">
                        <a:lnSpc>
                          <a:spcPct val="115000"/>
                        </a:lnSpc>
                        <a:spcBef>
                          <a:spcPts val="0"/>
                        </a:spcBef>
                        <a:spcAft>
                          <a:spcPts val="0"/>
                        </a:spcAft>
                        <a:buNone/>
                      </a:pPr>
                      <a:r>
                        <a:rPr lang="en" sz="1000">
                          <a:solidFill>
                            <a:schemeClr val="dk1"/>
                          </a:solidFill>
                        </a:rPr>
                        <a:t>B</a:t>
                      </a:r>
                      <a:endParaRPr sz="1000">
                        <a:solidFill>
                          <a:schemeClr val="dk1"/>
                        </a:solidFill>
                      </a:endParaRPr>
                    </a:p>
                  </a:txBody>
                  <a:tcPr marT="19050" marB="19050" marR="28575" marL="28575" anchor="ctr">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chemeClr val="dk1"/>
                          </a:solidFill>
                        </a:rPr>
                        <a:t>11.57%</a:t>
                      </a:r>
                      <a:endParaRPr sz="1000">
                        <a:solidFill>
                          <a:schemeClr val="dk1"/>
                        </a:solidFill>
                      </a:endParaRPr>
                    </a:p>
                  </a:txBody>
                  <a:tcPr marT="19050" marB="19050" marR="28575" marL="28575" anchor="ctr">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chemeClr val="dk1"/>
                          </a:solidFill>
                        </a:rPr>
                        <a:t>8.74%</a:t>
                      </a:r>
                      <a:endParaRPr sz="1000">
                        <a:solidFill>
                          <a:schemeClr val="dk1"/>
                        </a:solidFill>
                      </a:endParaRPr>
                    </a:p>
                  </a:txBody>
                  <a:tcPr marT="19050" marB="19050" marR="28575" marL="28575" anchor="ctr">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r>
              <a:tr h="392850">
                <a:tc>
                  <a:txBody>
                    <a:bodyPr/>
                    <a:lstStyle/>
                    <a:p>
                      <a:pPr indent="0" lvl="0" marL="0" rtl="0" algn="r">
                        <a:lnSpc>
                          <a:spcPct val="115000"/>
                        </a:lnSpc>
                        <a:spcBef>
                          <a:spcPts val="0"/>
                        </a:spcBef>
                        <a:spcAft>
                          <a:spcPts val="0"/>
                        </a:spcAft>
                        <a:buNone/>
                      </a:pPr>
                      <a:r>
                        <a:rPr lang="en" sz="1000">
                          <a:solidFill>
                            <a:schemeClr val="dk1"/>
                          </a:solidFill>
                        </a:rPr>
                        <a:t>C</a:t>
                      </a:r>
                      <a:endParaRPr sz="1000">
                        <a:solidFill>
                          <a:schemeClr val="dk1"/>
                        </a:solidFill>
                      </a:endParaRPr>
                    </a:p>
                  </a:txBody>
                  <a:tcPr marT="19050" marB="19050" marR="28575" marL="28575" anchor="ctr">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chemeClr val="dk1"/>
                          </a:solidFill>
                        </a:rPr>
                        <a:t>18.23%</a:t>
                      </a:r>
                      <a:endParaRPr sz="1000">
                        <a:solidFill>
                          <a:schemeClr val="dk1"/>
                        </a:solidFill>
                      </a:endParaRPr>
                    </a:p>
                  </a:txBody>
                  <a:tcPr marT="19050" marB="19050" marR="28575" marL="28575" anchor="ctr">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chemeClr val="dk1"/>
                          </a:solidFill>
                        </a:rPr>
                        <a:t>14.83%</a:t>
                      </a:r>
                      <a:endParaRPr sz="1000">
                        <a:solidFill>
                          <a:schemeClr val="dk1"/>
                        </a:solidFill>
                      </a:endParaRPr>
                    </a:p>
                  </a:txBody>
                  <a:tcPr marT="19050" marB="19050" marR="28575" marL="28575" anchor="ctr">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r>
              <a:tr h="392850">
                <a:tc>
                  <a:txBody>
                    <a:bodyPr/>
                    <a:lstStyle/>
                    <a:p>
                      <a:pPr indent="0" lvl="0" marL="0" rtl="0" algn="r">
                        <a:lnSpc>
                          <a:spcPct val="115000"/>
                        </a:lnSpc>
                        <a:spcBef>
                          <a:spcPts val="0"/>
                        </a:spcBef>
                        <a:spcAft>
                          <a:spcPts val="0"/>
                        </a:spcAft>
                        <a:buNone/>
                      </a:pPr>
                      <a:r>
                        <a:rPr lang="en" sz="1000">
                          <a:solidFill>
                            <a:schemeClr val="dk1"/>
                          </a:solidFill>
                        </a:rPr>
                        <a:t>D</a:t>
                      </a:r>
                      <a:endParaRPr sz="1000">
                        <a:solidFill>
                          <a:schemeClr val="dk1"/>
                        </a:solidFill>
                      </a:endParaRPr>
                    </a:p>
                  </a:txBody>
                  <a:tcPr marT="19050" marB="19050" marR="28575" marL="28575" anchor="ctr">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chemeClr val="dk1"/>
                          </a:solidFill>
                        </a:rPr>
                        <a:t>25.87%</a:t>
                      </a:r>
                      <a:endParaRPr sz="1000">
                        <a:solidFill>
                          <a:schemeClr val="dk1"/>
                        </a:solidFill>
                      </a:endParaRPr>
                    </a:p>
                  </a:txBody>
                  <a:tcPr marT="19050" marB="19050" marR="28575" marL="28575" anchor="ctr">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chemeClr val="dk1"/>
                          </a:solidFill>
                        </a:rPr>
                        <a:t>22.60%</a:t>
                      </a:r>
                      <a:endParaRPr sz="1000">
                        <a:solidFill>
                          <a:schemeClr val="dk1"/>
                        </a:solidFill>
                      </a:endParaRPr>
                    </a:p>
                  </a:txBody>
                  <a:tcPr marT="19050" marB="19050" marR="28575" marL="28575" anchor="ctr">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r>
              <a:tr h="392850">
                <a:tc>
                  <a:txBody>
                    <a:bodyPr/>
                    <a:lstStyle/>
                    <a:p>
                      <a:pPr indent="0" lvl="0" marL="0" rtl="0" algn="r">
                        <a:lnSpc>
                          <a:spcPct val="115000"/>
                        </a:lnSpc>
                        <a:spcBef>
                          <a:spcPts val="0"/>
                        </a:spcBef>
                        <a:spcAft>
                          <a:spcPts val="0"/>
                        </a:spcAft>
                        <a:buNone/>
                      </a:pPr>
                      <a:r>
                        <a:rPr lang="en" sz="1000">
                          <a:solidFill>
                            <a:schemeClr val="dk1"/>
                          </a:solidFill>
                        </a:rPr>
                        <a:t>E</a:t>
                      </a:r>
                      <a:endParaRPr sz="1000">
                        <a:solidFill>
                          <a:schemeClr val="dk1"/>
                        </a:solidFill>
                      </a:endParaRPr>
                    </a:p>
                  </a:txBody>
                  <a:tcPr marT="19050" marB="19050" marR="28575" marL="28575" anchor="ctr">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chemeClr val="dk1"/>
                          </a:solidFill>
                        </a:rPr>
                        <a:t>32.40%</a:t>
                      </a:r>
                      <a:endParaRPr sz="1000">
                        <a:solidFill>
                          <a:schemeClr val="dk1"/>
                        </a:solidFill>
                      </a:endParaRPr>
                    </a:p>
                  </a:txBody>
                  <a:tcPr marT="19050" marB="19050" marR="28575" marL="28575" anchor="ctr">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chemeClr val="dk1"/>
                          </a:solidFill>
                        </a:rPr>
                        <a:t>31.07%</a:t>
                      </a:r>
                      <a:endParaRPr sz="1000">
                        <a:solidFill>
                          <a:schemeClr val="dk1"/>
                        </a:solidFill>
                      </a:endParaRPr>
                    </a:p>
                  </a:txBody>
                  <a:tcPr marT="19050" marB="19050" marR="28575" marL="28575" anchor="ctr">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r>
              <a:tr h="392850">
                <a:tc>
                  <a:txBody>
                    <a:bodyPr/>
                    <a:lstStyle/>
                    <a:p>
                      <a:pPr indent="0" lvl="0" marL="0" rtl="0" algn="r">
                        <a:lnSpc>
                          <a:spcPct val="115000"/>
                        </a:lnSpc>
                        <a:spcBef>
                          <a:spcPts val="0"/>
                        </a:spcBef>
                        <a:spcAft>
                          <a:spcPts val="0"/>
                        </a:spcAft>
                        <a:buNone/>
                      </a:pPr>
                      <a:r>
                        <a:rPr lang="en" sz="1000">
                          <a:solidFill>
                            <a:schemeClr val="dk1"/>
                          </a:solidFill>
                        </a:rPr>
                        <a:t>F</a:t>
                      </a:r>
                      <a:endParaRPr sz="1000">
                        <a:solidFill>
                          <a:schemeClr val="dk1"/>
                        </a:solidFill>
                      </a:endParaRPr>
                    </a:p>
                  </a:txBody>
                  <a:tcPr marT="19050" marB="19050" marR="28575" marL="28575" anchor="ctr">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chemeClr val="dk1"/>
                          </a:solidFill>
                        </a:rPr>
                        <a:t>39.19%</a:t>
                      </a:r>
                      <a:endParaRPr sz="1000">
                        <a:solidFill>
                          <a:schemeClr val="dk1"/>
                        </a:solidFill>
                      </a:endParaRPr>
                    </a:p>
                  </a:txBody>
                  <a:tcPr marT="19050" marB="19050" marR="28575" marL="28575" anchor="ctr">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chemeClr val="dk1"/>
                          </a:solidFill>
                        </a:rPr>
                        <a:t>37.13%</a:t>
                      </a:r>
                      <a:endParaRPr sz="1000">
                        <a:solidFill>
                          <a:schemeClr val="dk1"/>
                        </a:solidFill>
                      </a:endParaRPr>
                    </a:p>
                  </a:txBody>
                  <a:tcPr marT="19050" marB="19050" marR="28575" marL="28575" anchor="ctr">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r>
              <a:tr h="392850">
                <a:tc>
                  <a:txBody>
                    <a:bodyPr/>
                    <a:lstStyle/>
                    <a:p>
                      <a:pPr indent="0" lvl="0" marL="0" rtl="0" algn="r">
                        <a:lnSpc>
                          <a:spcPct val="115000"/>
                        </a:lnSpc>
                        <a:spcBef>
                          <a:spcPts val="0"/>
                        </a:spcBef>
                        <a:spcAft>
                          <a:spcPts val="0"/>
                        </a:spcAft>
                        <a:buNone/>
                      </a:pPr>
                      <a:r>
                        <a:rPr lang="en" sz="1000">
                          <a:solidFill>
                            <a:schemeClr val="dk1"/>
                          </a:solidFill>
                        </a:rPr>
                        <a:t>G</a:t>
                      </a:r>
                      <a:endParaRPr sz="1000">
                        <a:solidFill>
                          <a:schemeClr val="dk1"/>
                        </a:solidFill>
                      </a:endParaRPr>
                    </a:p>
                  </a:txBody>
                  <a:tcPr marT="19050" marB="19050" marR="28575" marL="28575" anchor="ctr">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chemeClr val="dk1"/>
                          </a:solidFill>
                        </a:rPr>
                        <a:t>40.91%</a:t>
                      </a:r>
                      <a:endParaRPr sz="1000">
                        <a:solidFill>
                          <a:schemeClr val="dk1"/>
                        </a:solidFill>
                      </a:endParaRPr>
                    </a:p>
                  </a:txBody>
                  <a:tcPr marT="19050" marB="19050" marR="28575" marL="28575" anchor="ctr">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chemeClr val="dk1"/>
                          </a:solidFill>
                        </a:rPr>
                        <a:t>41.49%</a:t>
                      </a:r>
                      <a:endParaRPr sz="1000">
                        <a:solidFill>
                          <a:schemeClr val="dk1"/>
                        </a:solidFill>
                      </a:endParaRPr>
                    </a:p>
                  </a:txBody>
                  <a:tcPr marT="19050" marB="19050" marR="28575" marL="28575" anchor="ctr">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Lending Club is a online lending marketplace that </a:t>
            </a:r>
            <a:r>
              <a:rPr lang="en">
                <a:solidFill>
                  <a:schemeClr val="dk1"/>
                </a:solidFill>
              </a:rPr>
              <a:t>allows borrowers to connect with one or multiple creditors.  </a:t>
            </a:r>
            <a:endParaRPr>
              <a:solidFill>
                <a:schemeClr val="dk1"/>
              </a:solidFill>
            </a:endParaRPr>
          </a:p>
          <a:p>
            <a:pPr indent="0" lvl="0" marL="0" rtl="0" algn="l">
              <a:spcBef>
                <a:spcPts val="1200"/>
              </a:spcBef>
              <a:spcAft>
                <a:spcPts val="0"/>
              </a:spcAft>
              <a:buNone/>
            </a:pPr>
            <a:r>
              <a:rPr lang="en">
                <a:solidFill>
                  <a:schemeClr val="dk1"/>
                </a:solidFill>
              </a:rPr>
              <a:t>Lending Club provides historical financial data on borrowers and default rates on existing loans.</a:t>
            </a:r>
            <a:endParaRPr>
              <a:solidFill>
                <a:schemeClr val="dk1"/>
              </a:solidFill>
            </a:endParaRPr>
          </a:p>
          <a:p>
            <a:pPr indent="0" lvl="0" marL="0" rtl="0" algn="l">
              <a:spcBef>
                <a:spcPts val="1200"/>
              </a:spcBef>
              <a:spcAft>
                <a:spcPts val="1200"/>
              </a:spcAft>
              <a:buNone/>
            </a:pPr>
            <a:r>
              <a:rPr lang="en">
                <a:solidFill>
                  <a:schemeClr val="dk1"/>
                </a:solidFill>
              </a:rPr>
              <a:t>With the data that Lending Club provides to creditors is it possible to classify borrowers that are good investments with limited financial risk? </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182" name="Shape 182"/>
        <p:cNvGrpSpPr/>
        <p:nvPr/>
      </p:nvGrpSpPr>
      <p:grpSpPr>
        <a:xfrm>
          <a:off x="0" y="0"/>
          <a:ext cx="0" cy="0"/>
          <a:chOff x="0" y="0"/>
          <a:chExt cx="0" cy="0"/>
        </a:xfrm>
      </p:grpSpPr>
      <p:sp>
        <p:nvSpPr>
          <p:cNvPr id="183" name="Google Shape;183;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Modeling - Conclusions</a:t>
            </a:r>
            <a:endParaRPr/>
          </a:p>
        </p:txBody>
      </p:sp>
      <p:sp>
        <p:nvSpPr>
          <p:cNvPr id="184" name="Google Shape;184;p32"/>
          <p:cNvSpPr txBox="1"/>
          <p:nvPr>
            <p:ph idx="1" type="body"/>
          </p:nvPr>
        </p:nvSpPr>
        <p:spPr>
          <a:xfrm>
            <a:off x="311700" y="1152475"/>
            <a:ext cx="8441700" cy="359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Investing in A or B grade loans seem like acceptable investments.  </a:t>
            </a:r>
            <a:endParaRPr>
              <a:solidFill>
                <a:schemeClr val="dk1"/>
              </a:solidFill>
            </a:endParaRPr>
          </a:p>
          <a:p>
            <a:pPr indent="0" lvl="0" marL="0" rtl="0" algn="l">
              <a:spcBef>
                <a:spcPts val="1200"/>
              </a:spcBef>
              <a:spcAft>
                <a:spcPts val="0"/>
              </a:spcAft>
              <a:buNone/>
            </a:pPr>
            <a:r>
              <a:rPr lang="en">
                <a:solidFill>
                  <a:schemeClr val="dk1"/>
                </a:solidFill>
              </a:rPr>
              <a:t>Anything C or </a:t>
            </a:r>
            <a:r>
              <a:rPr lang="en">
                <a:solidFill>
                  <a:schemeClr val="dk1"/>
                </a:solidFill>
              </a:rPr>
              <a:t>higher is too risky for my investing taste.</a:t>
            </a:r>
            <a:endParaRPr>
              <a:solidFill>
                <a:schemeClr val="dk1"/>
              </a:solidFill>
            </a:endParaRPr>
          </a:p>
          <a:p>
            <a:pPr indent="0" lvl="0" marL="0" rtl="0" algn="l">
              <a:spcBef>
                <a:spcPts val="1200"/>
              </a:spcBef>
              <a:spcAft>
                <a:spcPts val="1200"/>
              </a:spcAft>
              <a:buNone/>
            </a:pPr>
            <a:r>
              <a:rPr lang="en">
                <a:solidFill>
                  <a:schemeClr val="dk1"/>
                </a:solidFill>
              </a:rPr>
              <a:t>Ridge Regression performs slightly better and I want to better understand why that is.  </a:t>
            </a:r>
            <a:endParaRPr>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188" name="Shape 188"/>
        <p:cNvGrpSpPr/>
        <p:nvPr/>
      </p:nvGrpSpPr>
      <p:grpSpPr>
        <a:xfrm>
          <a:off x="0" y="0"/>
          <a:ext cx="0" cy="0"/>
          <a:chOff x="0" y="0"/>
          <a:chExt cx="0" cy="0"/>
        </a:xfrm>
      </p:grpSpPr>
      <p:sp>
        <p:nvSpPr>
          <p:cNvPr id="189" name="Google Shape;189;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Further Research</a:t>
            </a:r>
            <a:endParaRPr/>
          </a:p>
        </p:txBody>
      </p:sp>
      <p:sp>
        <p:nvSpPr>
          <p:cNvPr id="190" name="Google Shape;190;p33"/>
          <p:cNvSpPr txBox="1"/>
          <p:nvPr>
            <p:ph idx="1" type="body"/>
          </p:nvPr>
        </p:nvSpPr>
        <p:spPr>
          <a:xfrm>
            <a:off x="311700" y="1152475"/>
            <a:ext cx="8241900" cy="360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Oversampling so both classes are equal</a:t>
            </a:r>
            <a:endParaRPr>
              <a:solidFill>
                <a:schemeClr val="dk1"/>
              </a:solidFill>
            </a:endParaRPr>
          </a:p>
          <a:p>
            <a:pPr indent="0" lvl="0" marL="0" rtl="0" algn="l">
              <a:spcBef>
                <a:spcPts val="1200"/>
              </a:spcBef>
              <a:spcAft>
                <a:spcPts val="0"/>
              </a:spcAft>
              <a:buNone/>
            </a:pPr>
            <a:r>
              <a:rPr lang="en">
                <a:solidFill>
                  <a:schemeClr val="dk1"/>
                </a:solidFill>
              </a:rPr>
              <a:t>If I knew more about the data functionality I would do some feature engineering</a:t>
            </a:r>
            <a:endParaRPr>
              <a:solidFill>
                <a:schemeClr val="dk1"/>
              </a:solidFill>
            </a:endParaRPr>
          </a:p>
          <a:p>
            <a:pPr indent="0" lvl="0" marL="0" rtl="0" algn="l">
              <a:spcBef>
                <a:spcPts val="1200"/>
              </a:spcBef>
              <a:spcAft>
                <a:spcPts val="0"/>
              </a:spcAft>
              <a:buNone/>
            </a:pPr>
            <a:r>
              <a:rPr lang="en">
                <a:solidFill>
                  <a:schemeClr val="dk1"/>
                </a:solidFill>
              </a:rPr>
              <a:t>Split out 60 Month term loans and 36 Month term loans</a:t>
            </a:r>
            <a:endParaRPr>
              <a:solidFill>
                <a:schemeClr val="dk1"/>
              </a:solidFill>
            </a:endParaRPr>
          </a:p>
          <a:p>
            <a:pPr indent="0" lvl="0" marL="0" rtl="0" algn="l">
              <a:spcBef>
                <a:spcPts val="1200"/>
              </a:spcBef>
              <a:spcAft>
                <a:spcPts val="1200"/>
              </a:spcAft>
              <a:buNone/>
            </a:pPr>
            <a:r>
              <a:rPr lang="en">
                <a:solidFill>
                  <a:schemeClr val="dk1"/>
                </a:solidFill>
              </a:rPr>
              <a:t> </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Source Data</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Source - Kaggle.com - Data from 2016 (Data pulled in 2019)</a:t>
            </a:r>
            <a:endParaRPr>
              <a:solidFill>
                <a:schemeClr val="dk1"/>
              </a:solidFill>
            </a:endParaRPr>
          </a:p>
          <a:p>
            <a:pPr indent="0" lvl="0" marL="0" rtl="0" algn="l">
              <a:spcBef>
                <a:spcPts val="1200"/>
              </a:spcBef>
              <a:spcAft>
                <a:spcPts val="0"/>
              </a:spcAft>
              <a:buNone/>
            </a:pPr>
            <a:r>
              <a:rPr lang="en">
                <a:solidFill>
                  <a:schemeClr val="dk1"/>
                </a:solidFill>
              </a:rPr>
              <a:t>Why these dates? -  The shortest term of loan is three years.  So we need to go back three years to make sure we </a:t>
            </a:r>
            <a:r>
              <a:rPr lang="en">
                <a:solidFill>
                  <a:schemeClr val="dk1"/>
                </a:solidFill>
              </a:rPr>
              <a:t>capture</a:t>
            </a:r>
            <a:r>
              <a:rPr lang="en">
                <a:solidFill>
                  <a:schemeClr val="dk1"/>
                </a:solidFill>
              </a:rPr>
              <a:t> full term loans.  </a:t>
            </a:r>
            <a:endParaRPr>
              <a:solidFill>
                <a:schemeClr val="dk1"/>
              </a:solidFill>
            </a:endParaRPr>
          </a:p>
          <a:p>
            <a:pPr indent="0" lvl="0" marL="0" rtl="0" algn="l">
              <a:spcBef>
                <a:spcPts val="1200"/>
              </a:spcBef>
              <a:spcAft>
                <a:spcPts val="0"/>
              </a:spcAft>
              <a:buNone/>
            </a:pPr>
            <a:r>
              <a:rPr lang="en">
                <a:solidFill>
                  <a:schemeClr val="dk1"/>
                </a:solidFill>
              </a:rPr>
              <a:t>Why this project?  - I’m always interesting in financial markets and determining if something is a good investment.  </a:t>
            </a:r>
            <a:endParaRPr>
              <a:solidFill>
                <a:schemeClr val="dk1"/>
              </a:solidFill>
            </a:endParaRPr>
          </a:p>
          <a:p>
            <a:pPr indent="0" lvl="0" marL="0" rtl="0" algn="l">
              <a:spcBef>
                <a:spcPts val="1200"/>
              </a:spcBef>
              <a:spcAft>
                <a:spcPts val="1200"/>
              </a:spcAft>
              <a:buNone/>
            </a:pPr>
            <a:r>
              <a:rPr lang="en">
                <a:solidFill>
                  <a:schemeClr val="dk1"/>
                </a:solidFill>
              </a:rPr>
              <a:t>Initial Shape:  434,407 Rows 151 Columns</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Wrangling </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The first step in data wrangling was to sync the backend data set to fields viewable in the front end.  </a:t>
            </a:r>
            <a:endParaRPr>
              <a:solidFill>
                <a:schemeClr val="dk1"/>
              </a:solidFill>
            </a:endParaRPr>
          </a:p>
          <a:p>
            <a:pPr indent="0" lvl="0" marL="0" rtl="0" algn="l">
              <a:spcBef>
                <a:spcPts val="1200"/>
              </a:spcBef>
              <a:spcAft>
                <a:spcPts val="1200"/>
              </a:spcAft>
              <a:buNone/>
            </a:pPr>
            <a:r>
              <a:rPr lang="en">
                <a:solidFill>
                  <a:schemeClr val="dk1"/>
                </a:solidFill>
              </a:rPr>
              <a:t>Lending Club provides data descriptions on the data set and this was used to sync the fields.  Any field in the data set that is not available on the platform front end was removed.  </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Wrangling </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The following tasks were also performed:</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Handling Null Values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Removal</a:t>
            </a:r>
            <a:r>
              <a:rPr lang="en">
                <a:solidFill>
                  <a:schemeClr val="dk1"/>
                </a:solidFill>
              </a:rPr>
              <a:t> of outliers on the Interest Rate Field</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Removal of unnecessary columns or fields</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rPr lang="en">
                <a:solidFill>
                  <a:schemeClr val="dk1"/>
                </a:solidFill>
              </a:rPr>
              <a:t>Final Number of Features: 42</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a:t>
            </a:r>
            <a:r>
              <a:rPr lang="en"/>
              <a:t> </a:t>
            </a:r>
            <a:endParaRPr/>
          </a:p>
        </p:txBody>
      </p:sp>
      <p:pic>
        <p:nvPicPr>
          <p:cNvPr id="86" name="Google Shape;86;p18"/>
          <p:cNvPicPr preferRelativeResize="0"/>
          <p:nvPr/>
        </p:nvPicPr>
        <p:blipFill>
          <a:blip r:embed="rId3">
            <a:alphaModFix/>
          </a:blip>
          <a:stretch>
            <a:fillRect/>
          </a:stretch>
        </p:blipFill>
        <p:spPr>
          <a:xfrm>
            <a:off x="2426251" y="1102825"/>
            <a:ext cx="6406049" cy="3601649"/>
          </a:xfrm>
          <a:prstGeom prst="rect">
            <a:avLst/>
          </a:prstGeom>
          <a:noFill/>
          <a:ln>
            <a:noFill/>
          </a:ln>
        </p:spPr>
      </p:pic>
      <p:sp>
        <p:nvSpPr>
          <p:cNvPr id="87" name="Google Shape;87;p18"/>
          <p:cNvSpPr txBox="1"/>
          <p:nvPr>
            <p:ph idx="1" type="body"/>
          </p:nvPr>
        </p:nvSpPr>
        <p:spPr>
          <a:xfrm>
            <a:off x="311700" y="1152475"/>
            <a:ext cx="1994700" cy="3499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chemeClr val="dk1"/>
                </a:solidFill>
              </a:rPr>
              <a:t>Interest Rates are </a:t>
            </a:r>
            <a:r>
              <a:rPr lang="en">
                <a:solidFill>
                  <a:schemeClr val="dk1"/>
                </a:solidFill>
              </a:rPr>
              <a:t>Tiered</a:t>
            </a:r>
            <a:r>
              <a:rPr lang="en">
                <a:solidFill>
                  <a:schemeClr val="dk1"/>
                </a:solidFill>
              </a:rPr>
              <a:t> with Loan Grade</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rPr lang="en">
                <a:solidFill>
                  <a:schemeClr val="dk1"/>
                </a:solidFill>
              </a:rPr>
              <a:t>Some loans have a low interest rate for some reason but it is hard to tell if they are outliers</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 </a:t>
            </a:r>
            <a:endParaRPr/>
          </a:p>
        </p:txBody>
      </p:sp>
      <p:sp>
        <p:nvSpPr>
          <p:cNvPr id="93" name="Google Shape;93;p19"/>
          <p:cNvSpPr txBox="1"/>
          <p:nvPr>
            <p:ph idx="1" type="body"/>
          </p:nvPr>
        </p:nvSpPr>
        <p:spPr>
          <a:xfrm>
            <a:off x="311700" y="1152475"/>
            <a:ext cx="1994700" cy="34995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a:solidFill>
                  <a:schemeClr val="dk1"/>
                </a:solidFill>
              </a:rPr>
              <a:t>Majority of loans are in Good Standing - </a:t>
            </a:r>
            <a:r>
              <a:rPr lang="en">
                <a:solidFill>
                  <a:schemeClr val="dk1"/>
                </a:solidFill>
              </a:rPr>
              <a:t>Imbalance</a:t>
            </a:r>
            <a:r>
              <a:rPr lang="en">
                <a:solidFill>
                  <a:schemeClr val="dk1"/>
                </a:solidFill>
              </a:rPr>
              <a:t> Data Set</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rPr lang="en">
                <a:solidFill>
                  <a:schemeClr val="dk1"/>
                </a:solidFill>
              </a:rPr>
              <a:t>If 2013 had more data, it might be interesting to see the difference in default rates.  Many of the 5 year term loans are still open.  </a:t>
            </a:r>
            <a:endParaRPr>
              <a:solidFill>
                <a:schemeClr val="dk1"/>
              </a:solidFill>
            </a:endParaRPr>
          </a:p>
        </p:txBody>
      </p:sp>
      <p:pic>
        <p:nvPicPr>
          <p:cNvPr id="94" name="Google Shape;94;p19"/>
          <p:cNvPicPr preferRelativeResize="0"/>
          <p:nvPr/>
        </p:nvPicPr>
        <p:blipFill>
          <a:blip r:embed="rId3">
            <a:alphaModFix/>
          </a:blip>
          <a:stretch>
            <a:fillRect/>
          </a:stretch>
        </p:blipFill>
        <p:spPr>
          <a:xfrm>
            <a:off x="2511200" y="1152475"/>
            <a:ext cx="6532800" cy="29550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 </a:t>
            </a:r>
            <a:endParaRPr/>
          </a:p>
        </p:txBody>
      </p:sp>
      <p:sp>
        <p:nvSpPr>
          <p:cNvPr id="100" name="Google Shape;100;p20"/>
          <p:cNvSpPr txBox="1"/>
          <p:nvPr>
            <p:ph idx="1" type="body"/>
          </p:nvPr>
        </p:nvSpPr>
        <p:spPr>
          <a:xfrm>
            <a:off x="311700" y="1152475"/>
            <a:ext cx="1994700" cy="3499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Higher proportion of D Grade Debt is used for Debt Consolidation</a:t>
            </a:r>
            <a:endParaRPr>
              <a:solidFill>
                <a:schemeClr val="dk1"/>
              </a:solidFill>
            </a:endParaRPr>
          </a:p>
        </p:txBody>
      </p:sp>
      <p:pic>
        <p:nvPicPr>
          <p:cNvPr id="101" name="Google Shape;101;p20"/>
          <p:cNvPicPr preferRelativeResize="0"/>
          <p:nvPr/>
        </p:nvPicPr>
        <p:blipFill>
          <a:blip r:embed="rId3">
            <a:alphaModFix/>
          </a:blip>
          <a:stretch>
            <a:fillRect/>
          </a:stretch>
        </p:blipFill>
        <p:spPr>
          <a:xfrm>
            <a:off x="2458800" y="1170125"/>
            <a:ext cx="6532798" cy="342142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 </a:t>
            </a:r>
            <a:endParaRPr/>
          </a:p>
        </p:txBody>
      </p:sp>
      <p:sp>
        <p:nvSpPr>
          <p:cNvPr id="107" name="Google Shape;107;p21"/>
          <p:cNvSpPr txBox="1"/>
          <p:nvPr>
            <p:ph idx="1" type="body"/>
          </p:nvPr>
        </p:nvSpPr>
        <p:spPr>
          <a:xfrm>
            <a:off x="311700" y="1152475"/>
            <a:ext cx="1994700" cy="3499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chemeClr val="dk1"/>
                </a:solidFill>
              </a:rPr>
              <a:t>Distribution is highly skewed to the right</a:t>
            </a:r>
            <a:endParaRPr>
              <a:solidFill>
                <a:schemeClr val="dk1"/>
              </a:solidFill>
            </a:endParaRPr>
          </a:p>
          <a:p>
            <a:pPr indent="0" lvl="0" marL="0" rtl="0" algn="l">
              <a:spcBef>
                <a:spcPts val="1200"/>
              </a:spcBef>
              <a:spcAft>
                <a:spcPts val="0"/>
              </a:spcAft>
              <a:buNone/>
            </a:pPr>
            <a:r>
              <a:rPr lang="en">
                <a:solidFill>
                  <a:schemeClr val="dk1"/>
                </a:solidFill>
              </a:rPr>
              <a:t>Minimum FICO score is 660</a:t>
            </a:r>
            <a:endParaRPr>
              <a:solidFill>
                <a:schemeClr val="dk1"/>
              </a:solidFill>
            </a:endParaRPr>
          </a:p>
          <a:p>
            <a:pPr indent="0" lvl="0" marL="0" rtl="0" algn="l">
              <a:spcBef>
                <a:spcPts val="1200"/>
              </a:spcBef>
              <a:spcAft>
                <a:spcPts val="1200"/>
              </a:spcAft>
              <a:buNone/>
            </a:pPr>
            <a:r>
              <a:rPr lang="en">
                <a:solidFill>
                  <a:schemeClr val="dk1"/>
                </a:solidFill>
              </a:rPr>
              <a:t>As FICO increases the </a:t>
            </a:r>
            <a:r>
              <a:rPr lang="en">
                <a:solidFill>
                  <a:schemeClr val="dk1"/>
                </a:solidFill>
              </a:rPr>
              <a:t>proportion of A Grade Loans increase</a:t>
            </a:r>
            <a:endParaRPr>
              <a:solidFill>
                <a:schemeClr val="dk1"/>
              </a:solidFill>
            </a:endParaRPr>
          </a:p>
        </p:txBody>
      </p:sp>
      <p:pic>
        <p:nvPicPr>
          <p:cNvPr id="108" name="Google Shape;108;p21"/>
          <p:cNvPicPr preferRelativeResize="0"/>
          <p:nvPr/>
        </p:nvPicPr>
        <p:blipFill>
          <a:blip r:embed="rId3">
            <a:alphaModFix/>
          </a:blip>
          <a:stretch>
            <a:fillRect/>
          </a:stretch>
        </p:blipFill>
        <p:spPr>
          <a:xfrm>
            <a:off x="2465350" y="1189775"/>
            <a:ext cx="6532797" cy="287562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