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58" r:id="rId3"/>
    <p:sldId id="287" r:id="rId4"/>
    <p:sldId id="286" r:id="rId5"/>
    <p:sldId id="285" r:id="rId6"/>
    <p:sldId id="291" r:id="rId7"/>
    <p:sldId id="292" r:id="rId8"/>
    <p:sldId id="290" r:id="rId9"/>
    <p:sldId id="289" r:id="rId10"/>
    <p:sldId id="294" r:id="rId11"/>
    <p:sldId id="295" r:id="rId12"/>
    <p:sldId id="298" r:id="rId13"/>
    <p:sldId id="296" r:id="rId14"/>
    <p:sldId id="300" r:id="rId15"/>
    <p:sldId id="259" r:id="rId16"/>
    <p:sldId id="260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9" r:id="rId40"/>
    <p:sldId id="284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A71C3D-157A-E043-A9E6-8C3048B0FDDB}">
          <p14:sldIdLst>
            <p14:sldId id="256"/>
            <p14:sldId id="258"/>
            <p14:sldId id="287"/>
            <p14:sldId id="286"/>
            <p14:sldId id="285"/>
            <p14:sldId id="291"/>
            <p14:sldId id="292"/>
            <p14:sldId id="290"/>
            <p14:sldId id="289"/>
            <p14:sldId id="294"/>
            <p14:sldId id="295"/>
            <p14:sldId id="298"/>
            <p14:sldId id="296"/>
            <p14:sldId id="300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9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93C"/>
    <a:srgbClr val="180661"/>
    <a:srgbClr val="FFFFB2"/>
    <a:srgbClr val="FFFF9F"/>
    <a:srgbClr val="FFFF75"/>
    <a:srgbClr val="D04976"/>
    <a:srgbClr val="004090"/>
    <a:srgbClr val="6EA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9AEE97-4D31-496D-A48F-D06F8401AB2F}">
  <a:tblStyle styleId="{429AEE97-4D31-496D-A48F-D06F8401AB2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21" autoAdjust="0"/>
  </p:normalViewPr>
  <p:slideViewPr>
    <p:cSldViewPr snapToGrid="0" snapToObjects="1">
      <p:cViewPr>
        <p:scale>
          <a:sx n="121" d="100"/>
          <a:sy n="121" d="100"/>
        </p:scale>
        <p:origin x="-688" y="-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33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263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lidemodel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%23UsePlace:use/Collection:Nixie+One%7CMuli:300,400,300italic,400italic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600" dirty="0" smtClean="0"/>
              <a:t>Big Data 101</a:t>
            </a:r>
            <a:endParaRPr lang="en" sz="6600" dirty="0"/>
          </a:p>
        </p:txBody>
      </p:sp>
      <p:sp>
        <p:nvSpPr>
          <p:cNvPr id="3" name="Shape 449"/>
          <p:cNvSpPr txBox="1">
            <a:spLocks/>
          </p:cNvSpPr>
          <p:nvPr/>
        </p:nvSpPr>
        <p:spPr>
          <a:xfrm>
            <a:off x="1508085" y="2976702"/>
            <a:ext cx="6052180" cy="54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Introduction to Hadoop &amp; Machine Learning</a:t>
            </a:r>
            <a:endParaRPr lang="en" sz="2800" dirty="0">
              <a:solidFill>
                <a:schemeClr val="bg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843920" y="85013"/>
            <a:ext cx="4944300" cy="13537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Hadoop Distributed File System (HDFS)</a:t>
            </a:r>
            <a:endParaRPr lang="en" dirty="0"/>
          </a:p>
        </p:txBody>
      </p:sp>
      <p:sp>
        <p:nvSpPr>
          <p:cNvPr id="9" name="Shape 385"/>
          <p:cNvSpPr txBox="1">
            <a:spLocks/>
          </p:cNvSpPr>
          <p:nvPr/>
        </p:nvSpPr>
        <p:spPr>
          <a:xfrm>
            <a:off x="1" y="3902739"/>
            <a:ext cx="3410756" cy="1237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just">
              <a:buFont typeface="Muli"/>
              <a:buNone/>
            </a:pPr>
            <a:r>
              <a:rPr lang="en-US" sz="2200" b="1" dirty="0" smtClean="0">
                <a:solidFill>
                  <a:srgbClr val="D04976"/>
                </a:solidFill>
              </a:rPr>
              <a:t>A “Cluster” is a collection of servers (nodes) linked together</a:t>
            </a:r>
            <a:endParaRPr lang="en" sz="2200" b="1" dirty="0" smtClean="0">
              <a:solidFill>
                <a:srgbClr val="D04976"/>
              </a:solidFill>
            </a:endParaRPr>
          </a:p>
        </p:txBody>
      </p:sp>
      <p:sp>
        <p:nvSpPr>
          <p:cNvPr id="23" name="Shape 385"/>
          <p:cNvSpPr txBox="1">
            <a:spLocks/>
          </p:cNvSpPr>
          <p:nvPr/>
        </p:nvSpPr>
        <p:spPr>
          <a:xfrm>
            <a:off x="3485289" y="3082157"/>
            <a:ext cx="2850949" cy="204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just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Data is broken into small pieces and and spread throughout the cluster  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grpSp>
        <p:nvGrpSpPr>
          <p:cNvPr id="42" name="Shape 711"/>
          <p:cNvGrpSpPr/>
          <p:nvPr/>
        </p:nvGrpSpPr>
        <p:grpSpPr>
          <a:xfrm>
            <a:off x="1021090" y="2469546"/>
            <a:ext cx="553689" cy="488843"/>
            <a:chOff x="2583325" y="2972875"/>
            <a:chExt cx="462850" cy="445750"/>
          </a:xfrm>
        </p:grpSpPr>
        <p:sp>
          <p:nvSpPr>
            <p:cNvPr id="43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711"/>
          <p:cNvGrpSpPr/>
          <p:nvPr/>
        </p:nvGrpSpPr>
        <p:grpSpPr>
          <a:xfrm>
            <a:off x="1914690" y="2469546"/>
            <a:ext cx="553689" cy="488843"/>
            <a:chOff x="2583325" y="2972875"/>
            <a:chExt cx="462850" cy="445750"/>
          </a:xfrm>
        </p:grpSpPr>
        <p:sp>
          <p:nvSpPr>
            <p:cNvPr id="46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711"/>
          <p:cNvGrpSpPr/>
          <p:nvPr/>
        </p:nvGrpSpPr>
        <p:grpSpPr>
          <a:xfrm>
            <a:off x="609098" y="3266915"/>
            <a:ext cx="553689" cy="488843"/>
            <a:chOff x="2583325" y="2972875"/>
            <a:chExt cx="462850" cy="445750"/>
          </a:xfrm>
        </p:grpSpPr>
        <p:sp>
          <p:nvSpPr>
            <p:cNvPr id="49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" name="Shape 711"/>
          <p:cNvGrpSpPr/>
          <p:nvPr/>
        </p:nvGrpSpPr>
        <p:grpSpPr>
          <a:xfrm>
            <a:off x="1450265" y="3266915"/>
            <a:ext cx="553689" cy="488843"/>
            <a:chOff x="2583325" y="2972875"/>
            <a:chExt cx="462850" cy="445750"/>
          </a:xfrm>
        </p:grpSpPr>
        <p:sp>
          <p:nvSpPr>
            <p:cNvPr id="5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" name="Shape 711"/>
          <p:cNvGrpSpPr/>
          <p:nvPr/>
        </p:nvGrpSpPr>
        <p:grpSpPr>
          <a:xfrm>
            <a:off x="2291433" y="3266915"/>
            <a:ext cx="553689" cy="488843"/>
            <a:chOff x="2583325" y="2972875"/>
            <a:chExt cx="462850" cy="445750"/>
          </a:xfrm>
        </p:grpSpPr>
        <p:sp>
          <p:nvSpPr>
            <p:cNvPr id="55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654"/>
          <p:cNvSpPr/>
          <p:nvPr/>
        </p:nvSpPr>
        <p:spPr>
          <a:xfrm>
            <a:off x="5010787" y="2483754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" name="Shape 574"/>
          <p:cNvGrpSpPr/>
          <p:nvPr/>
        </p:nvGrpSpPr>
        <p:grpSpPr>
          <a:xfrm>
            <a:off x="4648963" y="1534864"/>
            <a:ext cx="537072" cy="458092"/>
            <a:chOff x="1928174" y="312600"/>
            <a:chExt cx="425000" cy="373700"/>
          </a:xfrm>
        </p:grpSpPr>
        <p:sp>
          <p:nvSpPr>
            <p:cNvPr id="59" name="Shape 575"/>
            <p:cNvSpPr/>
            <p:nvPr/>
          </p:nvSpPr>
          <p:spPr>
            <a:xfrm>
              <a:off x="1928174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0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" name="Shape 654"/>
          <p:cNvSpPr/>
          <p:nvPr/>
        </p:nvSpPr>
        <p:spPr>
          <a:xfrm>
            <a:off x="4566344" y="2738329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54"/>
          <p:cNvSpPr/>
          <p:nvPr/>
        </p:nvSpPr>
        <p:spPr>
          <a:xfrm>
            <a:off x="4671142" y="2331094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9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54"/>
          <p:cNvSpPr/>
          <p:nvPr/>
        </p:nvSpPr>
        <p:spPr>
          <a:xfrm>
            <a:off x="4209446" y="2760657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54"/>
          <p:cNvSpPr/>
          <p:nvPr/>
        </p:nvSpPr>
        <p:spPr>
          <a:xfrm>
            <a:off x="5356757" y="2805254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765"/>
          <p:cNvGrpSpPr/>
          <p:nvPr/>
        </p:nvGrpSpPr>
        <p:grpSpPr>
          <a:xfrm>
            <a:off x="7164087" y="1677251"/>
            <a:ext cx="411675" cy="435409"/>
            <a:chOff x="570875" y="4322250"/>
            <a:chExt cx="443300" cy="44332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238805" y="2896506"/>
            <a:ext cx="1905195" cy="2246994"/>
          </a:xfrm>
          <a:prstGeom prst="rect">
            <a:avLst/>
          </a:prstGeom>
          <a:solidFill>
            <a:srgbClr val="0E29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hape 385"/>
          <p:cNvSpPr txBox="1">
            <a:spLocks/>
          </p:cNvSpPr>
          <p:nvPr/>
        </p:nvSpPr>
        <p:spPr>
          <a:xfrm>
            <a:off x="6472500" y="2853903"/>
            <a:ext cx="2631440" cy="2227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just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Small bits of data can be processed more quickly than  large  whole files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sp>
        <p:nvSpPr>
          <p:cNvPr id="71" name="Shape 770"/>
          <p:cNvSpPr/>
          <p:nvPr/>
        </p:nvSpPr>
        <p:spPr>
          <a:xfrm>
            <a:off x="208354" y="1936163"/>
            <a:ext cx="3125306" cy="1962563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863180" y="2896147"/>
            <a:ext cx="157910" cy="3085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644395" y="2677653"/>
            <a:ext cx="21786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433130" y="2896508"/>
            <a:ext cx="126644" cy="3081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32238" y="3422633"/>
            <a:ext cx="18655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056387" y="3425619"/>
            <a:ext cx="18655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746203" y="2896508"/>
            <a:ext cx="168487" cy="15390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574779" y="2896508"/>
            <a:ext cx="171424" cy="15390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746203" y="3050411"/>
            <a:ext cx="0" cy="15426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Shape 654"/>
          <p:cNvSpPr/>
          <p:nvPr/>
        </p:nvSpPr>
        <p:spPr>
          <a:xfrm>
            <a:off x="4978246" y="2805254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3876544" y="2142999"/>
            <a:ext cx="966720" cy="8722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948062" y="2142999"/>
            <a:ext cx="1013665" cy="89456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Shape 684"/>
          <p:cNvSpPr/>
          <p:nvPr/>
        </p:nvSpPr>
        <p:spPr>
          <a:xfrm>
            <a:off x="8046398" y="1622834"/>
            <a:ext cx="515617" cy="50569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4" name="Shape 787"/>
          <p:cNvGrpSpPr/>
          <p:nvPr/>
        </p:nvGrpSpPr>
        <p:grpSpPr>
          <a:xfrm>
            <a:off x="7145714" y="2339799"/>
            <a:ext cx="490105" cy="531492"/>
            <a:chOff x="6642425" y="4312500"/>
            <a:chExt cx="433550" cy="462825"/>
          </a:xfrm>
        </p:grpSpPr>
        <p:sp>
          <p:nvSpPr>
            <p:cNvPr id="115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85B4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8" name="Shape 685"/>
          <p:cNvSpPr/>
          <p:nvPr/>
        </p:nvSpPr>
        <p:spPr>
          <a:xfrm>
            <a:off x="8046398" y="2394196"/>
            <a:ext cx="474032" cy="445012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6766560" y="2214880"/>
            <a:ext cx="212311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6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238805" y="2896506"/>
            <a:ext cx="1905195" cy="2246994"/>
          </a:xfrm>
          <a:prstGeom prst="rect">
            <a:avLst/>
          </a:prstGeom>
          <a:solidFill>
            <a:srgbClr val="0E29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5101471" y="1449777"/>
            <a:ext cx="3753000" cy="121451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800" dirty="0" smtClean="0"/>
              <a:t>Distributed processing moves </a:t>
            </a:r>
            <a:r>
              <a:rPr lang="en-US" sz="1800" dirty="0"/>
              <a:t>the processing software to the </a:t>
            </a:r>
            <a:r>
              <a:rPr lang="en-US" sz="1800" dirty="0" smtClean="0"/>
              <a:t>data, rather </a:t>
            </a:r>
            <a:r>
              <a:rPr lang="en-US" sz="1800" dirty="0"/>
              <a:t>than move the data to the software</a:t>
            </a:r>
            <a:endParaRPr lang="en" sz="1800" dirty="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5151446" y="2664293"/>
            <a:ext cx="3753000" cy="6623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Each node in the cluster has a </a:t>
            </a:r>
            <a:r>
              <a:rPr lang="en-US" i="1" dirty="0" smtClean="0"/>
              <a:t>storage layer </a:t>
            </a:r>
            <a:r>
              <a:rPr lang="en-US" dirty="0" smtClean="0"/>
              <a:t>and a </a:t>
            </a:r>
            <a:r>
              <a:rPr lang="en-US" i="1" dirty="0" smtClean="0"/>
              <a:t>processing layer</a:t>
            </a:r>
            <a:endParaRPr lang="en" i="1" dirty="0"/>
          </a:p>
        </p:txBody>
      </p:sp>
      <p:pic>
        <p:nvPicPr>
          <p:cNvPr id="7" name="Picture 6" descr="data-cen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1162050"/>
            <a:ext cx="5286212" cy="3184943"/>
          </a:xfrm>
          <a:prstGeom prst="hexagon">
            <a:avLst>
              <a:gd name="adj" fmla="val 32975"/>
              <a:gd name="vf" fmla="val 115470"/>
            </a:avLst>
          </a:prstGeom>
        </p:spPr>
      </p:pic>
      <p:sp>
        <p:nvSpPr>
          <p:cNvPr id="6" name="Shape 361"/>
          <p:cNvSpPr txBox="1">
            <a:spLocks noGrp="1"/>
          </p:cNvSpPr>
          <p:nvPr/>
        </p:nvSpPr>
        <p:spPr>
          <a:xfrm>
            <a:off x="2575756" y="96049"/>
            <a:ext cx="5310975" cy="1353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Distributed Processing and Computing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9742" y="3665972"/>
            <a:ext cx="819402" cy="13620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5666" y="3665972"/>
            <a:ext cx="819402" cy="13620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62584" y="3665972"/>
            <a:ext cx="819402" cy="13620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24764" y="4347827"/>
            <a:ext cx="4429707" cy="0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hape 401"/>
          <p:cNvSpPr txBox="1">
            <a:spLocks/>
          </p:cNvSpPr>
          <p:nvPr/>
        </p:nvSpPr>
        <p:spPr>
          <a:xfrm>
            <a:off x="5479742" y="3325461"/>
            <a:ext cx="688022" cy="340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Node 1</a:t>
            </a:r>
            <a:endParaRPr lang="en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Shape 401"/>
          <p:cNvSpPr txBox="1">
            <a:spLocks/>
          </p:cNvSpPr>
          <p:nvPr/>
        </p:nvSpPr>
        <p:spPr>
          <a:xfrm>
            <a:off x="6678652" y="3325461"/>
            <a:ext cx="688022" cy="340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Node 2</a:t>
            </a:r>
            <a:endParaRPr lang="en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Shape 401"/>
          <p:cNvSpPr txBox="1">
            <a:spLocks/>
          </p:cNvSpPr>
          <p:nvPr/>
        </p:nvSpPr>
        <p:spPr>
          <a:xfrm>
            <a:off x="7774600" y="3307605"/>
            <a:ext cx="688022" cy="340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Node n</a:t>
            </a:r>
            <a:endParaRPr lang="en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Shape 401"/>
          <p:cNvSpPr txBox="1">
            <a:spLocks/>
          </p:cNvSpPr>
          <p:nvPr/>
        </p:nvSpPr>
        <p:spPr>
          <a:xfrm>
            <a:off x="7445068" y="3307605"/>
            <a:ext cx="360263" cy="340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mr-IN" sz="11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Shape 401"/>
          <p:cNvSpPr txBox="1">
            <a:spLocks/>
          </p:cNvSpPr>
          <p:nvPr/>
        </p:nvSpPr>
        <p:spPr>
          <a:xfrm>
            <a:off x="4485146" y="3697873"/>
            <a:ext cx="973575" cy="493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Processing Layer</a:t>
            </a:r>
            <a:endParaRPr lang="en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Shape 401"/>
          <p:cNvSpPr txBox="1">
            <a:spLocks/>
          </p:cNvSpPr>
          <p:nvPr/>
        </p:nvSpPr>
        <p:spPr>
          <a:xfrm>
            <a:off x="4627922" y="4471229"/>
            <a:ext cx="688022" cy="556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Storage Layer</a:t>
            </a:r>
            <a:endParaRPr lang="en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7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Shape 835"/>
          <p:cNvGrpSpPr/>
          <p:nvPr/>
        </p:nvGrpSpPr>
        <p:grpSpPr>
          <a:xfrm>
            <a:off x="8398892" y="162936"/>
            <a:ext cx="432570" cy="421333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46" name="Shape 846"/>
          <p:cNvSpPr/>
          <p:nvPr/>
        </p:nvSpPr>
        <p:spPr>
          <a:xfrm>
            <a:off x="8116504" y="482379"/>
            <a:ext cx="582476" cy="30230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8460330" y="5387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361"/>
          <p:cNvSpPr txBox="1">
            <a:spLocks noGrp="1"/>
          </p:cNvSpPr>
          <p:nvPr/>
        </p:nvSpPr>
        <p:spPr>
          <a:xfrm>
            <a:off x="2214440" y="73479"/>
            <a:ext cx="5618622" cy="763559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Top Big Data Vendors</a:t>
            </a:r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288" name="Picture 287" descr="clouder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38" y="1113135"/>
            <a:ext cx="3164935" cy="6182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9308" y="4807455"/>
            <a:ext cx="664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://www.linkedin.com/pulse/big-data-who-best-hadoop-vendors-2017-bernard-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marr</a:t>
            </a:r>
          </a:p>
        </p:txBody>
      </p:sp>
      <p:pic>
        <p:nvPicPr>
          <p:cNvPr id="3" name="Picture 2" descr="hortonwork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30" y="1949570"/>
            <a:ext cx="2873803" cy="1086229"/>
          </a:xfrm>
          <a:prstGeom prst="rect">
            <a:avLst/>
          </a:prstGeom>
        </p:spPr>
      </p:pic>
      <p:pic>
        <p:nvPicPr>
          <p:cNvPr id="4" name="Picture 3" descr="aw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8" y="3252404"/>
            <a:ext cx="3430847" cy="1250899"/>
          </a:xfrm>
          <a:prstGeom prst="rect">
            <a:avLst/>
          </a:prstGeom>
        </p:spPr>
      </p:pic>
      <p:pic>
        <p:nvPicPr>
          <p:cNvPr id="5" name="Picture 4" descr="mapr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0" y="3141941"/>
            <a:ext cx="2959663" cy="1665514"/>
          </a:xfrm>
          <a:prstGeom prst="rect">
            <a:avLst/>
          </a:prstGeom>
        </p:spPr>
      </p:pic>
      <p:pic>
        <p:nvPicPr>
          <p:cNvPr id="7" name="Picture 6" descr="microsoft_azure_logo_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7" y="1113135"/>
            <a:ext cx="3711998" cy="2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316853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Machine Learning?</a:t>
            </a:r>
            <a:endParaRPr lang="en"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16043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mr-IN" sz="4400" b="1" dirty="0" smtClean="0">
                <a:solidFill>
                  <a:srgbClr val="FFFFB2"/>
                </a:solidFill>
              </a:rPr>
              <a:t>…</a:t>
            </a:r>
            <a:endParaRPr lang="en" sz="4400" b="1" dirty="0">
              <a:solidFill>
                <a:srgbClr val="FFFFB2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08687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3" name="Shape 350"/>
          <p:cNvSpPr txBox="1">
            <a:spLocks/>
          </p:cNvSpPr>
          <p:nvPr/>
        </p:nvSpPr>
        <p:spPr>
          <a:xfrm>
            <a:off x="2051200" y="175776"/>
            <a:ext cx="6596899" cy="1052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Font typeface="Nixie One"/>
              <a:buNone/>
            </a:pPr>
            <a:r>
              <a:rPr lang="en-US" sz="4400" b="1" smtClean="0">
                <a:solidFill>
                  <a:srgbClr val="FFFFB2"/>
                </a:solidFill>
              </a:rPr>
              <a:t>Machine Learning is </a:t>
            </a:r>
            <a:r>
              <a:rPr lang="mr-IN" sz="4400" b="1" smtClean="0">
                <a:solidFill>
                  <a:srgbClr val="FFFFB2"/>
                </a:solidFill>
              </a:rPr>
              <a:t>…</a:t>
            </a:r>
            <a:endParaRPr lang="en" sz="4400" b="1" dirty="0">
              <a:solidFill>
                <a:srgbClr val="FFF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en-US" sz="3600" b="1" dirty="0" smtClean="0"/>
              <a:t>Craig Covey</a:t>
            </a:r>
            <a:endParaRPr lang="en" sz="36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Data Analyst @ Concho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You can find me </a:t>
            </a:r>
            <a:r>
              <a:rPr lang="en-US" dirty="0" smtClean="0"/>
              <a:t>on LinkedIn </a:t>
            </a:r>
            <a:r>
              <a:rPr lang="en-US" dirty="0"/>
              <a:t>@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/in/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craigcovey7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4" name="Picture 3" descr="elephan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1" t="16596" r="5463"/>
          <a:stretch/>
        </p:blipFill>
        <p:spPr>
          <a:xfrm>
            <a:off x="881549" y="727488"/>
            <a:ext cx="2172831" cy="2028642"/>
          </a:xfrm>
          <a:prstGeom prst="hexagon">
            <a:avLst>
              <a:gd name="adj" fmla="val 27934"/>
              <a:gd name="vf" fmla="val 115470"/>
            </a:avLst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picture is worth a thousand words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899" cy="3601199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{429AEE97-4D31-496D-A48F-D06F8401AB2F}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5" cy="354979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Maps</a:t>
            </a:r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</a:p>
        </p:txBody>
      </p:sp>
      <p:sp>
        <p:nvSpPr>
          <p:cNvPr id="429" name="Shape 429"/>
          <p:cNvSpPr/>
          <p:nvPr/>
        </p:nvSpPr>
        <p:spPr>
          <a:xfrm>
            <a:off x="1504090" y="231762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0" y="363207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5" y="404165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2" y="409575"/>
            <a:ext cx="463838" cy="46381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457" name="Shape 457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58" name="Shape 458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8"/>
            <a:ext cx="29327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Our sales funnel</a:t>
            </a:r>
          </a:p>
        </p:txBody>
      </p:sp>
      <p:sp>
        <p:nvSpPr>
          <p:cNvPr id="464" name="Shape 464"/>
          <p:cNvSpPr/>
          <p:nvPr/>
        </p:nvSpPr>
        <p:spPr>
          <a:xfrm>
            <a:off x="4156982" y="3996566"/>
            <a:ext cx="848399" cy="625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4" y="2554334"/>
            <a:ext cx="2032199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3" y="1938652"/>
            <a:ext cx="2776799" cy="5987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2" y="3638071"/>
            <a:ext cx="1048500" cy="403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19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2" y="3124712"/>
            <a:ext cx="1445999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4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4" y="1889036"/>
            <a:ext cx="2716800" cy="667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7" y="1806585"/>
            <a:ext cx="3534600" cy="730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7" y="2411864"/>
            <a:ext cx="2588999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7"/>
            <a:ext cx="989699" cy="677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8" y="2795437"/>
            <a:ext cx="608999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4"/>
            <a:ext cx="564899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482" name="Shape 482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4" y="4507513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484" name="Shape 484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5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review some concepts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Is the colour of the clear sky and the deep sea. It is located between violet and green on the optical spectrum.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5202862" y="523872"/>
            <a:ext cx="3850227" cy="74854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Data Science</a:t>
            </a:r>
            <a:endParaRPr lang="en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3103024" y="1369867"/>
            <a:ext cx="2619533" cy="22514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Big Data</a:t>
            </a:r>
            <a:endParaRPr lang="en" sz="72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971222" y="1176765"/>
            <a:ext cx="2700555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 smtClean="0">
                <a:solidFill>
                  <a:srgbClr val="6EAB42"/>
                </a:solidFill>
                <a:latin typeface="Muli"/>
                <a:ea typeface="Muli"/>
                <a:cs typeface="Muli"/>
                <a:sym typeface="Muli"/>
              </a:rPr>
              <a:t>Hadoop</a:t>
            </a:r>
            <a:endParaRPr lang="en" sz="4800" b="1" dirty="0">
              <a:solidFill>
                <a:srgbClr val="6EAB4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Shape 449"/>
          <p:cNvSpPr txBox="1">
            <a:spLocks/>
          </p:cNvSpPr>
          <p:nvPr/>
        </p:nvSpPr>
        <p:spPr>
          <a:xfrm>
            <a:off x="1355213" y="3914749"/>
            <a:ext cx="3614405" cy="809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latin typeface="Muli"/>
                <a:ea typeface="Muli"/>
                <a:cs typeface="Muli"/>
                <a:sym typeface="Muli"/>
              </a:rPr>
              <a:t>Prediction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Shape 445"/>
          <p:cNvSpPr txBox="1">
            <a:spLocks/>
          </p:cNvSpPr>
          <p:nvPr/>
        </p:nvSpPr>
        <p:spPr>
          <a:xfrm>
            <a:off x="4524252" y="3469900"/>
            <a:ext cx="3899191" cy="619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600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Machine Learning</a:t>
            </a:r>
            <a:endParaRPr lang="en" sz="36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Shape 449"/>
          <p:cNvSpPr txBox="1">
            <a:spLocks/>
          </p:cNvSpPr>
          <p:nvPr/>
        </p:nvSpPr>
        <p:spPr>
          <a:xfrm>
            <a:off x="1664797" y="73465"/>
            <a:ext cx="1760282" cy="789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latin typeface="Muli"/>
                <a:ea typeface="Muli"/>
                <a:cs typeface="Muli"/>
                <a:sym typeface="Muli"/>
              </a:rPr>
              <a:t>SQL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Shape 449"/>
          <p:cNvSpPr txBox="1">
            <a:spLocks/>
          </p:cNvSpPr>
          <p:nvPr/>
        </p:nvSpPr>
        <p:spPr>
          <a:xfrm>
            <a:off x="5868294" y="2036865"/>
            <a:ext cx="3134629" cy="77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latin typeface="Muli"/>
                <a:ea typeface="Muli"/>
                <a:cs typeface="Muli"/>
                <a:sym typeface="Muli"/>
              </a:rPr>
              <a:t>Database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445"/>
          <p:cNvSpPr txBox="1">
            <a:spLocks/>
          </p:cNvSpPr>
          <p:nvPr/>
        </p:nvSpPr>
        <p:spPr>
          <a:xfrm>
            <a:off x="4969618" y="4088287"/>
            <a:ext cx="3255337" cy="582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600" dirty="0" smtClean="0">
                <a:solidFill>
                  <a:srgbClr val="6EAB42"/>
                </a:solidFill>
                <a:latin typeface="Muli"/>
                <a:ea typeface="Muli"/>
                <a:cs typeface="Muli"/>
                <a:sym typeface="Muli"/>
              </a:rPr>
              <a:t>Data Analysis</a:t>
            </a:r>
            <a:endParaRPr lang="en" sz="3600" dirty="0">
              <a:solidFill>
                <a:srgbClr val="6EAB4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449"/>
          <p:cNvSpPr txBox="1">
            <a:spLocks/>
          </p:cNvSpPr>
          <p:nvPr/>
        </p:nvSpPr>
        <p:spPr>
          <a:xfrm>
            <a:off x="-24820" y="2812149"/>
            <a:ext cx="3127844" cy="581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latin typeface="Muli"/>
                <a:ea typeface="Muli"/>
                <a:cs typeface="Muli"/>
                <a:sym typeface="Muli"/>
              </a:rPr>
              <a:t>Streaming Data</a:t>
            </a:r>
            <a:endParaRPr lang="en" sz="32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" name="Shape 449"/>
          <p:cNvSpPr txBox="1">
            <a:spLocks/>
          </p:cNvSpPr>
          <p:nvPr/>
        </p:nvSpPr>
        <p:spPr>
          <a:xfrm>
            <a:off x="293082" y="3316900"/>
            <a:ext cx="1751951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  <a:sym typeface="Muli"/>
              </a:rPr>
              <a:t>Volume</a:t>
            </a:r>
            <a:endParaRPr lang="en" sz="3200" dirty="0">
              <a:solidFill>
                <a:schemeClr val="bg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Shape 449"/>
          <p:cNvSpPr txBox="1">
            <a:spLocks/>
          </p:cNvSpPr>
          <p:nvPr/>
        </p:nvSpPr>
        <p:spPr>
          <a:xfrm>
            <a:off x="5368944" y="1"/>
            <a:ext cx="1751951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  <a:sym typeface="Muli"/>
              </a:rPr>
              <a:t>Velocity</a:t>
            </a:r>
            <a:endParaRPr lang="en" sz="3200" dirty="0">
              <a:solidFill>
                <a:schemeClr val="bg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Shape 449"/>
          <p:cNvSpPr txBox="1">
            <a:spLocks/>
          </p:cNvSpPr>
          <p:nvPr/>
        </p:nvSpPr>
        <p:spPr>
          <a:xfrm>
            <a:off x="6119778" y="1038650"/>
            <a:ext cx="1751951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800" dirty="0">
                <a:latin typeface="Muli"/>
                <a:ea typeface="Muli"/>
                <a:cs typeface="Muli"/>
                <a:sym typeface="Muli"/>
              </a:rPr>
              <a:t>Variety</a:t>
            </a:r>
            <a:endParaRPr lang="en" sz="24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" name="Shape 449"/>
          <p:cNvSpPr txBox="1">
            <a:spLocks/>
          </p:cNvSpPr>
          <p:nvPr/>
        </p:nvSpPr>
        <p:spPr>
          <a:xfrm>
            <a:off x="392040" y="4538883"/>
            <a:ext cx="1751951" cy="581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rgbClr val="6EAB42"/>
                </a:solidFill>
                <a:latin typeface="Muli"/>
                <a:ea typeface="Muli"/>
                <a:cs typeface="Muli"/>
                <a:sym typeface="Muli"/>
              </a:rPr>
              <a:t>Search</a:t>
            </a:r>
            <a:endParaRPr lang="en" sz="3200" dirty="0">
              <a:solidFill>
                <a:srgbClr val="6EAB4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" name="Shape 449"/>
          <p:cNvSpPr txBox="1">
            <a:spLocks/>
          </p:cNvSpPr>
          <p:nvPr/>
        </p:nvSpPr>
        <p:spPr>
          <a:xfrm>
            <a:off x="7120895" y="2668428"/>
            <a:ext cx="1932194" cy="801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  <a:sym typeface="Muli"/>
              </a:rPr>
              <a:t>NoSQL</a:t>
            </a:r>
            <a:endParaRPr lang="en" sz="4800" b="1" dirty="0">
              <a:solidFill>
                <a:schemeClr val="bg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" name="Shape 449"/>
          <p:cNvSpPr txBox="1">
            <a:spLocks/>
          </p:cNvSpPr>
          <p:nvPr/>
        </p:nvSpPr>
        <p:spPr>
          <a:xfrm>
            <a:off x="3607071" y="4553325"/>
            <a:ext cx="1751951" cy="566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Model</a:t>
            </a:r>
            <a:endParaRPr lang="en" sz="3200" dirty="0">
              <a:solidFill>
                <a:schemeClr val="tx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Shape 449"/>
          <p:cNvSpPr txBox="1">
            <a:spLocks/>
          </p:cNvSpPr>
          <p:nvPr/>
        </p:nvSpPr>
        <p:spPr>
          <a:xfrm>
            <a:off x="3195540" y="73465"/>
            <a:ext cx="2305011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Regression</a:t>
            </a:r>
            <a:endParaRPr lang="en" sz="3200" dirty="0">
              <a:solidFill>
                <a:schemeClr val="tx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Shape 449"/>
          <p:cNvSpPr txBox="1">
            <a:spLocks/>
          </p:cNvSpPr>
          <p:nvPr/>
        </p:nvSpPr>
        <p:spPr>
          <a:xfrm>
            <a:off x="6978502" y="0"/>
            <a:ext cx="2305011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Statistics</a:t>
            </a:r>
            <a:endParaRPr lang="en" sz="3200" dirty="0">
              <a:solidFill>
                <a:schemeClr val="tx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Shape 449"/>
          <p:cNvSpPr txBox="1">
            <a:spLocks/>
          </p:cNvSpPr>
          <p:nvPr/>
        </p:nvSpPr>
        <p:spPr>
          <a:xfrm>
            <a:off x="1989185" y="3408005"/>
            <a:ext cx="2871788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Data Mining</a:t>
            </a:r>
            <a:endParaRPr lang="en" sz="3200" dirty="0">
              <a:solidFill>
                <a:schemeClr val="tx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" name="Shape 449"/>
          <p:cNvSpPr txBox="1">
            <a:spLocks/>
          </p:cNvSpPr>
          <p:nvPr/>
        </p:nvSpPr>
        <p:spPr>
          <a:xfrm>
            <a:off x="-1" y="2071664"/>
            <a:ext cx="3137103" cy="7404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latin typeface="Muli"/>
                <a:ea typeface="Muli"/>
                <a:cs typeface="Muli"/>
                <a:sym typeface="Muli"/>
              </a:rPr>
              <a:t>Cloudera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Shape 449"/>
          <p:cNvSpPr txBox="1">
            <a:spLocks/>
          </p:cNvSpPr>
          <p:nvPr/>
        </p:nvSpPr>
        <p:spPr>
          <a:xfrm>
            <a:off x="4600051" y="1129507"/>
            <a:ext cx="1519727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  <a:ea typeface="Muli"/>
                <a:cs typeface="Muli"/>
                <a:sym typeface="Muli"/>
              </a:rPr>
              <a:t>Scala</a:t>
            </a:r>
            <a:endParaRPr lang="en" sz="32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Shape 449"/>
          <p:cNvSpPr txBox="1">
            <a:spLocks/>
          </p:cNvSpPr>
          <p:nvPr/>
        </p:nvSpPr>
        <p:spPr>
          <a:xfrm>
            <a:off x="5601168" y="2670394"/>
            <a:ext cx="1519727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  <a:ea typeface="Muli"/>
                <a:cs typeface="Muli"/>
                <a:sym typeface="Muli"/>
              </a:rPr>
              <a:t>Python</a:t>
            </a:r>
            <a:endParaRPr lang="en" sz="32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Shape 449"/>
          <p:cNvSpPr txBox="1">
            <a:spLocks/>
          </p:cNvSpPr>
          <p:nvPr/>
        </p:nvSpPr>
        <p:spPr>
          <a:xfrm>
            <a:off x="394073" y="3914749"/>
            <a:ext cx="979888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endParaRPr lang="en" sz="32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" name="Shape 449"/>
          <p:cNvSpPr txBox="1">
            <a:spLocks/>
          </p:cNvSpPr>
          <p:nvPr/>
        </p:nvSpPr>
        <p:spPr>
          <a:xfrm>
            <a:off x="1508084" y="767396"/>
            <a:ext cx="3642484" cy="581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>
                <a:latin typeface="Muli"/>
                <a:ea typeface="Muli"/>
                <a:cs typeface="Muli"/>
                <a:sym typeface="Muli"/>
              </a:rPr>
              <a:t>Unstructured Data</a:t>
            </a:r>
            <a:endParaRPr lang="en" sz="32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" name="Shape 449"/>
          <p:cNvSpPr txBox="1">
            <a:spLocks/>
          </p:cNvSpPr>
          <p:nvPr/>
        </p:nvSpPr>
        <p:spPr>
          <a:xfrm>
            <a:off x="5202862" y="4491008"/>
            <a:ext cx="3293926" cy="581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400" dirty="0" smtClean="0">
                <a:latin typeface="Muli"/>
                <a:ea typeface="Muli"/>
                <a:cs typeface="Muli"/>
                <a:sym typeface="Muli"/>
              </a:rPr>
              <a:t>Distributed Computing</a:t>
            </a:r>
            <a:endParaRPr lang="en" sz="24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" name="Shape 449"/>
          <p:cNvSpPr txBox="1">
            <a:spLocks/>
          </p:cNvSpPr>
          <p:nvPr/>
        </p:nvSpPr>
        <p:spPr>
          <a:xfrm>
            <a:off x="1995425" y="4473595"/>
            <a:ext cx="1751951" cy="646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  <a:sym typeface="Muli"/>
              </a:rPr>
              <a:t>HDFS</a:t>
            </a:r>
            <a:endParaRPr lang="en" sz="3200" dirty="0">
              <a:solidFill>
                <a:schemeClr val="bg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Shape 449"/>
          <p:cNvSpPr txBox="1">
            <a:spLocks/>
          </p:cNvSpPr>
          <p:nvPr/>
        </p:nvSpPr>
        <p:spPr>
          <a:xfrm>
            <a:off x="5500551" y="1676875"/>
            <a:ext cx="1867123" cy="394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  <a:sym typeface="Muli"/>
              </a:rPr>
              <a:t>Algorithms</a:t>
            </a:r>
            <a:endParaRPr lang="en" sz="3200" dirty="0">
              <a:solidFill>
                <a:schemeClr val="bg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Shape 449"/>
          <p:cNvSpPr txBox="1">
            <a:spLocks/>
          </p:cNvSpPr>
          <p:nvPr/>
        </p:nvSpPr>
        <p:spPr>
          <a:xfrm>
            <a:off x="7416390" y="1411964"/>
            <a:ext cx="1867123" cy="52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6EAB42"/>
                </a:solidFill>
                <a:latin typeface="Muli"/>
                <a:ea typeface="Muli"/>
                <a:cs typeface="Muli"/>
                <a:sym typeface="Muli"/>
              </a:rPr>
              <a:t>Storage</a:t>
            </a:r>
            <a:endParaRPr lang="en" sz="3200" b="1" dirty="0">
              <a:solidFill>
                <a:srgbClr val="6EAB4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015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9" name="Shape 519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27" name="Shape 527"/>
          <p:cNvSpPr/>
          <p:nvPr/>
        </p:nvSpPr>
        <p:spPr>
          <a:xfrm>
            <a:off x="728629" y="4802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user@mail.me</a:t>
            </a:r>
          </a:p>
        </p:txBody>
      </p:sp>
      <p:sp>
        <p:nvSpPr>
          <p:cNvPr id="545" name="Shape 545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Titles: Nixie One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Body copy: 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 dirty="0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C6DAEC"/>
                </a:solidFill>
              </a:rPr>
              <a:t>Aquamarina </a:t>
            </a:r>
            <a:r>
              <a:rPr lang="en" sz="1200" b="1" dirty="0">
                <a:solidFill>
                  <a:srgbClr val="00E1C6"/>
                </a:solidFill>
              </a:rPr>
              <a:t>#00e1c6</a:t>
            </a:r>
            <a:r>
              <a:rPr lang="en" sz="1200" dirty="0">
                <a:solidFill>
                  <a:srgbClr val="C6DAEC"/>
                </a:solidFill>
              </a:rPr>
              <a:t>  /  Turquoise </a:t>
            </a:r>
            <a:r>
              <a:rPr lang="en" sz="1200" b="1" dirty="0">
                <a:solidFill>
                  <a:srgbClr val="19BBD5"/>
                </a:solidFill>
              </a:rPr>
              <a:t>#19bbd5</a:t>
            </a:r>
            <a:r>
              <a:rPr lang="en" sz="1200" dirty="0">
                <a:solidFill>
                  <a:srgbClr val="C6DAEC"/>
                </a:solidFill>
              </a:rPr>
              <a:t>  /  Skyblue </a:t>
            </a:r>
            <a:r>
              <a:rPr lang="en" sz="1200" b="1" dirty="0">
                <a:solidFill>
                  <a:srgbClr val="2C9DDE"/>
                </a:solidFill>
              </a:rPr>
              <a:t>#2c9dde</a:t>
            </a:r>
            <a:r>
              <a:rPr lang="en" sz="1200" dirty="0">
                <a:solidFill>
                  <a:srgbClr val="C6DAEC"/>
                </a:solidFill>
              </a:rPr>
              <a:t>  /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C6DAEC"/>
                </a:solidFill>
              </a:rPr>
              <a:t>Light gray </a:t>
            </a:r>
            <a:r>
              <a:rPr lang="en" sz="1200" b="1" dirty="0">
                <a:solidFill>
                  <a:srgbClr val="C6DAEC"/>
                </a:solidFill>
              </a:rPr>
              <a:t>#c6daec</a:t>
            </a:r>
            <a:r>
              <a:rPr lang="en" sz="1200" dirty="0">
                <a:solidFill>
                  <a:srgbClr val="C6DAEC"/>
                </a:solidFill>
              </a:rPr>
              <a:t>  /  Dark blue  </a:t>
            </a:r>
            <a:r>
              <a:rPr lang="en" sz="1200" b="1" dirty="0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321" y="27305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5" y="85200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5"/>
            <a:ext cx="317307" cy="27692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7" y="1310264"/>
            <a:ext cx="288705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59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8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7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6" cy="277747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3" y="26703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8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4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4" y="3150540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2"/>
            <a:ext cx="330781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0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7" y="3654258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2"/>
            <a:ext cx="282813" cy="28279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4" y="3631118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099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6"/>
            <a:ext cx="327404" cy="18096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7" y="2580380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5" y="2559761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2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Shape 835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7" y="2580380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5" y="2559761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2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786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4" y="468799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952450"/>
            <a:ext cx="4991099" cy="20952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6000" dirty="0"/>
              <a:t>Big Data is a </a:t>
            </a:r>
            <a:r>
              <a:rPr lang="en-US" sz="6000" b="1" i="1" dirty="0"/>
              <a:t>Problem!</a:t>
            </a:r>
            <a:endParaRPr lang="en" sz="6000" dirty="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3047693"/>
            <a:ext cx="4333799" cy="1323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Not a solution</a:t>
            </a:r>
            <a:endParaRPr lang="en" sz="2400" dirty="0"/>
          </a:p>
        </p:txBody>
      </p:sp>
      <p:sp>
        <p:nvSpPr>
          <p:cNvPr id="16" name="Shape 761"/>
          <p:cNvSpPr/>
          <p:nvPr/>
        </p:nvSpPr>
        <p:spPr>
          <a:xfrm>
            <a:off x="1675047" y="952450"/>
            <a:ext cx="658699" cy="605088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" name="Shape 718"/>
          <p:cNvGrpSpPr/>
          <p:nvPr/>
        </p:nvGrpSpPr>
        <p:grpSpPr>
          <a:xfrm>
            <a:off x="2466590" y="1663844"/>
            <a:ext cx="787749" cy="565750"/>
            <a:chOff x="5255200" y="3006475"/>
            <a:chExt cx="511700" cy="3785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742"/>
          <p:cNvGrpSpPr/>
          <p:nvPr/>
        </p:nvGrpSpPr>
        <p:grpSpPr>
          <a:xfrm>
            <a:off x="1183631" y="1915111"/>
            <a:ext cx="606983" cy="586249"/>
            <a:chOff x="3294650" y="3652450"/>
            <a:chExt cx="388350" cy="405450"/>
          </a:xfrm>
          <a:solidFill>
            <a:schemeClr val="accent6"/>
          </a:solidFill>
        </p:grpSpPr>
        <p:sp>
          <p:nvSpPr>
            <p:cNvPr id="21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679"/>
          <p:cNvGrpSpPr/>
          <p:nvPr/>
        </p:nvGrpSpPr>
        <p:grpSpPr>
          <a:xfrm>
            <a:off x="2118617" y="2489352"/>
            <a:ext cx="543838" cy="608710"/>
            <a:chOff x="611175" y="2326900"/>
            <a:chExt cx="362700" cy="389575"/>
          </a:xfrm>
          <a:solidFill>
            <a:srgbClr val="004090"/>
          </a:solidFill>
        </p:grpSpPr>
        <p:sp>
          <p:nvSpPr>
            <p:cNvPr id="25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11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Velocity</a:t>
            </a:r>
            <a:endParaRPr lang="en" sz="20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490122"/>
            <a:ext cx="4944300" cy="13573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The Three V’s of </a:t>
            </a:r>
            <a:br>
              <a:rPr lang="en-US" dirty="0" smtClean="0"/>
            </a:br>
            <a:r>
              <a:rPr lang="en-US" b="1" dirty="0" smtClean="0"/>
              <a:t>Big Data</a:t>
            </a:r>
            <a:endParaRPr lang="en" b="1" dirty="0"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Volume</a:t>
            </a:r>
            <a:endParaRPr lang="en" sz="20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Variety</a:t>
            </a:r>
            <a:endParaRPr lang="en" sz="20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2517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4308650" y="2559967"/>
            <a:ext cx="2636474" cy="0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61782" y="2559967"/>
            <a:ext cx="1494588" cy="2236093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996325" y="428638"/>
            <a:ext cx="1260044" cy="2131330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>
            <a:spLocks noChangeAspect="1"/>
          </p:cNvSpPr>
          <p:nvPr/>
        </p:nvSpPr>
        <p:spPr>
          <a:xfrm>
            <a:off x="3261439" y="1526454"/>
            <a:ext cx="2103385" cy="2079725"/>
          </a:xfrm>
          <a:prstGeom prst="donut">
            <a:avLst>
              <a:gd name="adj" fmla="val 2087"/>
            </a:avLst>
          </a:prstGeom>
          <a:solidFill>
            <a:srgbClr val="D049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>
            <a:spLocks noChangeAspect="1"/>
          </p:cNvSpPr>
          <p:nvPr/>
        </p:nvSpPr>
        <p:spPr>
          <a:xfrm>
            <a:off x="2761782" y="1010493"/>
            <a:ext cx="3154987" cy="3119587"/>
          </a:xfrm>
          <a:prstGeom prst="donut">
            <a:avLst>
              <a:gd name="adj" fmla="val 2087"/>
            </a:avLst>
          </a:prstGeom>
          <a:solidFill>
            <a:srgbClr val="D049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>
            <a:spLocks noChangeAspect="1"/>
          </p:cNvSpPr>
          <p:nvPr/>
        </p:nvSpPr>
        <p:spPr>
          <a:xfrm>
            <a:off x="3643953" y="1919785"/>
            <a:ext cx="1339487" cy="1324420"/>
          </a:xfrm>
          <a:prstGeom prst="donut">
            <a:avLst>
              <a:gd name="adj" fmla="val 2087"/>
            </a:avLst>
          </a:prstGeom>
          <a:solidFill>
            <a:srgbClr val="D049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>
            <a:spLocks noChangeAspect="1"/>
          </p:cNvSpPr>
          <p:nvPr/>
        </p:nvSpPr>
        <p:spPr>
          <a:xfrm>
            <a:off x="2150218" y="428638"/>
            <a:ext cx="4416982" cy="4367422"/>
          </a:xfrm>
          <a:prstGeom prst="donut">
            <a:avLst>
              <a:gd name="adj" fmla="val 2087"/>
            </a:avLst>
          </a:prstGeom>
          <a:solidFill>
            <a:srgbClr val="D049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897554">
            <a:off x="2927089" y="856605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Real Time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2" name="TextBox 21"/>
          <p:cNvSpPr txBox="1"/>
          <p:nvPr/>
        </p:nvSpPr>
        <p:spPr>
          <a:xfrm rot="19897554">
            <a:off x="3214770" y="1246627"/>
            <a:ext cx="8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Near Real Time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3" name="TextBox 22"/>
          <p:cNvSpPr txBox="1"/>
          <p:nvPr/>
        </p:nvSpPr>
        <p:spPr>
          <a:xfrm rot="19897554">
            <a:off x="3405044" y="1717910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Periodic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 rot="19897554">
            <a:off x="3664010" y="2066832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Batch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73070" y="2559966"/>
            <a:ext cx="51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MB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4454" y="2566064"/>
            <a:ext cx="51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GB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824" y="2566064"/>
            <a:ext cx="51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TB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9328" y="2566064"/>
            <a:ext cx="51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PB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29" name="TextBox 28"/>
          <p:cNvSpPr txBox="1"/>
          <p:nvPr/>
        </p:nvSpPr>
        <p:spPr>
          <a:xfrm rot="1800000">
            <a:off x="3629298" y="2719951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Table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1" name="TextBox 30"/>
          <p:cNvSpPr txBox="1"/>
          <p:nvPr/>
        </p:nvSpPr>
        <p:spPr>
          <a:xfrm rot="1800000">
            <a:off x="3355065" y="3068012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Database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2" name="TextBox 31"/>
          <p:cNvSpPr txBox="1"/>
          <p:nvPr/>
        </p:nvSpPr>
        <p:spPr>
          <a:xfrm rot="3515469">
            <a:off x="2723307" y="3021986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PDF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3" name="TextBox 32"/>
          <p:cNvSpPr txBox="1"/>
          <p:nvPr/>
        </p:nvSpPr>
        <p:spPr>
          <a:xfrm rot="1800000">
            <a:off x="3121287" y="3452290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Images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4" name="TextBox 33"/>
          <p:cNvSpPr txBox="1"/>
          <p:nvPr/>
        </p:nvSpPr>
        <p:spPr>
          <a:xfrm rot="213674">
            <a:off x="3652657" y="3654723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Docs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5" name="TextBox 34"/>
          <p:cNvSpPr txBox="1"/>
          <p:nvPr/>
        </p:nvSpPr>
        <p:spPr>
          <a:xfrm rot="1800000">
            <a:off x="2821272" y="3895298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Video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6" name="TextBox 35"/>
          <p:cNvSpPr txBox="1"/>
          <p:nvPr/>
        </p:nvSpPr>
        <p:spPr>
          <a:xfrm rot="3292150">
            <a:off x="2360134" y="3452289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Social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7" name="TextBox 36"/>
          <p:cNvSpPr txBox="1"/>
          <p:nvPr/>
        </p:nvSpPr>
        <p:spPr>
          <a:xfrm rot="266620">
            <a:off x="3350395" y="4163845"/>
            <a:ext cx="88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B2"/>
                </a:solidFill>
                <a:effectLst/>
                <a:latin typeface="Arial Narrow"/>
                <a:cs typeface="Arial Narrow"/>
              </a:rPr>
              <a:t>IoT</a:t>
            </a:r>
            <a:endParaRPr lang="en-US" i="1" dirty="0">
              <a:solidFill>
                <a:srgbClr val="FFFFB2"/>
              </a:solidFill>
              <a:effectLst/>
              <a:latin typeface="Arial Narrow"/>
              <a:cs typeface="Arial Narrow"/>
            </a:endParaRPr>
          </a:p>
        </p:txBody>
      </p:sp>
      <p:sp>
        <p:nvSpPr>
          <p:cNvPr id="38" name="Shape 369"/>
          <p:cNvSpPr txBox="1">
            <a:spLocks/>
          </p:cNvSpPr>
          <p:nvPr/>
        </p:nvSpPr>
        <p:spPr>
          <a:xfrm>
            <a:off x="1706938" y="58827"/>
            <a:ext cx="1410088" cy="952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2400" dirty="0" smtClean="0"/>
              <a:t>Data Velocity</a:t>
            </a:r>
            <a:endParaRPr lang="en" sz="2400" dirty="0"/>
          </a:p>
        </p:txBody>
      </p:sp>
      <p:sp>
        <p:nvSpPr>
          <p:cNvPr id="39" name="Shape 369"/>
          <p:cNvSpPr txBox="1">
            <a:spLocks/>
          </p:cNvSpPr>
          <p:nvPr/>
        </p:nvSpPr>
        <p:spPr>
          <a:xfrm>
            <a:off x="1264042" y="4056033"/>
            <a:ext cx="1410088" cy="952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2400" dirty="0" smtClean="0"/>
              <a:t>Data Variety</a:t>
            </a:r>
            <a:endParaRPr lang="en" sz="2400" dirty="0"/>
          </a:p>
        </p:txBody>
      </p:sp>
      <p:sp>
        <p:nvSpPr>
          <p:cNvPr id="40" name="Shape 369"/>
          <p:cNvSpPr txBox="1">
            <a:spLocks/>
          </p:cNvSpPr>
          <p:nvPr/>
        </p:nvSpPr>
        <p:spPr>
          <a:xfrm>
            <a:off x="6509306" y="2616800"/>
            <a:ext cx="1410088" cy="952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2400" dirty="0" smtClean="0"/>
              <a:t>Data Volume</a:t>
            </a:r>
            <a:endParaRPr lang="en" sz="2400" dirty="0"/>
          </a:p>
        </p:txBody>
      </p:sp>
      <p:sp>
        <p:nvSpPr>
          <p:cNvPr id="41" name="Shape 413"/>
          <p:cNvSpPr txBox="1">
            <a:spLocks/>
          </p:cNvSpPr>
          <p:nvPr/>
        </p:nvSpPr>
        <p:spPr>
          <a:xfrm>
            <a:off x="6124251" y="85799"/>
            <a:ext cx="2950298" cy="9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dirty="0" smtClean="0"/>
              <a:t>Big Data:</a:t>
            </a:r>
            <a:r>
              <a:rPr lang="en-US" dirty="0" smtClean="0"/>
              <a:t> </a:t>
            </a:r>
            <a:r>
              <a:rPr lang="en-US" sz="2000" dirty="0" smtClean="0"/>
              <a:t>expanding on 3 fronts</a:t>
            </a:r>
            <a:endParaRPr lang="en" sz="2000" b="1" dirty="0"/>
          </a:p>
        </p:txBody>
      </p:sp>
    </p:spTree>
    <p:extLst>
      <p:ext uri="{BB962C8B-B14F-4D97-AF65-F5344CB8AC3E}">
        <p14:creationId xmlns:p14="http://schemas.microsoft.com/office/powerpoint/2010/main" val="50099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316853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Most Popular Solution to Big Data? </a:t>
            </a:r>
            <a:r>
              <a:rPr lang="mr-IN" dirty="0" smtClean="0"/>
              <a:t>…</a:t>
            </a:r>
            <a:endParaRPr lang="en"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16043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A technology called </a:t>
            </a:r>
            <a:r>
              <a:rPr lang="en-US" sz="4400" b="1" dirty="0" smtClean="0">
                <a:solidFill>
                  <a:srgbClr val="FFFFB2"/>
                </a:solidFill>
              </a:rPr>
              <a:t>Hadoop</a:t>
            </a:r>
            <a:endParaRPr lang="en" sz="4400" b="1" dirty="0">
              <a:solidFill>
                <a:srgbClr val="FFFFB2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6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17543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en-US" dirty="0"/>
              <a:t>Hadoop is an open source framework for distributed processing of large data sets across clusters of many commodity computers</a:t>
            </a:r>
            <a:endParaRPr lang="en" dirty="0"/>
          </a:p>
        </p:txBody>
      </p:sp>
      <p:sp>
        <p:nvSpPr>
          <p:cNvPr id="4" name="Shape 361"/>
          <p:cNvSpPr txBox="1">
            <a:spLocks noGrp="1"/>
          </p:cNvSpPr>
          <p:nvPr/>
        </p:nvSpPr>
        <p:spPr>
          <a:xfrm>
            <a:off x="2853891" y="420112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is Hadoop?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451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843920" y="422373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is Hadoop?</a:t>
            </a:r>
            <a:endParaRPr lang="en" dirty="0"/>
          </a:p>
        </p:txBody>
      </p:sp>
      <p:grpSp>
        <p:nvGrpSpPr>
          <p:cNvPr id="4" name="Shape 642"/>
          <p:cNvGrpSpPr/>
          <p:nvPr/>
        </p:nvGrpSpPr>
        <p:grpSpPr>
          <a:xfrm>
            <a:off x="560303" y="2279314"/>
            <a:ext cx="699741" cy="613317"/>
            <a:chOff x="1233350" y="1619250"/>
            <a:chExt cx="466500" cy="456725"/>
          </a:xfrm>
        </p:grpSpPr>
        <p:sp>
          <p:nvSpPr>
            <p:cNvPr id="5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385"/>
          <p:cNvSpPr txBox="1">
            <a:spLocks/>
          </p:cNvSpPr>
          <p:nvPr/>
        </p:nvSpPr>
        <p:spPr>
          <a:xfrm>
            <a:off x="130456" y="2959458"/>
            <a:ext cx="1506610" cy="912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Open Source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sp>
        <p:nvSpPr>
          <p:cNvPr id="10" name="Shape 385"/>
          <p:cNvSpPr txBox="1">
            <a:spLocks/>
          </p:cNvSpPr>
          <p:nvPr/>
        </p:nvSpPr>
        <p:spPr>
          <a:xfrm>
            <a:off x="1655649" y="2977543"/>
            <a:ext cx="1941513" cy="1004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Distributed File System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grpSp>
        <p:nvGrpSpPr>
          <p:cNvPr id="15" name="Shape 613"/>
          <p:cNvGrpSpPr/>
          <p:nvPr/>
        </p:nvGrpSpPr>
        <p:grpSpPr>
          <a:xfrm>
            <a:off x="1908347" y="2355701"/>
            <a:ext cx="440176" cy="556259"/>
            <a:chOff x="584925" y="922575"/>
            <a:chExt cx="415200" cy="502525"/>
          </a:xfrm>
        </p:grpSpPr>
        <p:sp>
          <p:nvSpPr>
            <p:cNvPr id="16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85"/>
          <p:cNvSpPr txBox="1">
            <a:spLocks/>
          </p:cNvSpPr>
          <p:nvPr/>
        </p:nvSpPr>
        <p:spPr>
          <a:xfrm>
            <a:off x="3615745" y="2977543"/>
            <a:ext cx="1941513" cy="1004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Distributed Computing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grpSp>
        <p:nvGrpSpPr>
          <p:cNvPr id="24" name="Shape 718"/>
          <p:cNvGrpSpPr/>
          <p:nvPr/>
        </p:nvGrpSpPr>
        <p:grpSpPr>
          <a:xfrm>
            <a:off x="4153859" y="2178794"/>
            <a:ext cx="953938" cy="733166"/>
            <a:chOff x="5255200" y="3006475"/>
            <a:chExt cx="511700" cy="378575"/>
          </a:xfrm>
        </p:grpSpPr>
        <p:sp>
          <p:nvSpPr>
            <p:cNvPr id="25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385"/>
          <p:cNvSpPr txBox="1">
            <a:spLocks/>
          </p:cNvSpPr>
          <p:nvPr/>
        </p:nvSpPr>
        <p:spPr>
          <a:xfrm>
            <a:off x="5575841" y="2977543"/>
            <a:ext cx="1598588" cy="1004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Scales with Data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grpSp>
        <p:nvGrpSpPr>
          <p:cNvPr id="28" name="Shape 752"/>
          <p:cNvGrpSpPr/>
          <p:nvPr/>
        </p:nvGrpSpPr>
        <p:grpSpPr>
          <a:xfrm>
            <a:off x="5923055" y="2178794"/>
            <a:ext cx="777627" cy="665063"/>
            <a:chOff x="4610450" y="3703750"/>
            <a:chExt cx="453050" cy="332175"/>
          </a:xfrm>
        </p:grpSpPr>
        <p:sp>
          <p:nvSpPr>
            <p:cNvPr id="29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Shape 613"/>
          <p:cNvGrpSpPr/>
          <p:nvPr/>
        </p:nvGrpSpPr>
        <p:grpSpPr>
          <a:xfrm>
            <a:off x="2403744" y="1932719"/>
            <a:ext cx="440176" cy="556259"/>
            <a:chOff x="584925" y="922575"/>
            <a:chExt cx="415200" cy="502525"/>
          </a:xfrm>
        </p:grpSpPr>
        <p:sp>
          <p:nvSpPr>
            <p:cNvPr id="33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613"/>
          <p:cNvGrpSpPr/>
          <p:nvPr/>
        </p:nvGrpSpPr>
        <p:grpSpPr>
          <a:xfrm>
            <a:off x="2922114" y="2355701"/>
            <a:ext cx="440176" cy="556259"/>
            <a:chOff x="584925" y="922575"/>
            <a:chExt cx="415200" cy="502525"/>
          </a:xfrm>
        </p:grpSpPr>
        <p:sp>
          <p:nvSpPr>
            <p:cNvPr id="37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Shape 385"/>
          <p:cNvSpPr txBox="1">
            <a:spLocks/>
          </p:cNvSpPr>
          <p:nvPr/>
        </p:nvSpPr>
        <p:spPr>
          <a:xfrm>
            <a:off x="1947174" y="4597770"/>
            <a:ext cx="4233985" cy="545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buFont typeface="Muli"/>
              <a:buNone/>
            </a:pPr>
            <a:r>
              <a:rPr lang="en-US" sz="2400" b="1" dirty="0" smtClean="0">
                <a:solidFill>
                  <a:srgbClr val="D04976"/>
                </a:solidFill>
              </a:rPr>
              <a:t>On Non-Expensive Servers</a:t>
            </a:r>
            <a:endParaRPr lang="en" sz="2400" b="1" dirty="0" smtClean="0">
              <a:solidFill>
                <a:srgbClr val="D04976"/>
              </a:solidFill>
            </a:endParaRPr>
          </a:p>
        </p:txBody>
      </p:sp>
      <p:sp>
        <p:nvSpPr>
          <p:cNvPr id="41" name="Shape 385"/>
          <p:cNvSpPr txBox="1">
            <a:spLocks/>
          </p:cNvSpPr>
          <p:nvPr/>
        </p:nvSpPr>
        <p:spPr>
          <a:xfrm>
            <a:off x="3230061" y="3572046"/>
            <a:ext cx="1506610" cy="1299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buFont typeface="Muli"/>
              <a:buNone/>
            </a:pPr>
            <a:r>
              <a:rPr lang="en-US" sz="7200" b="1" dirty="0" smtClean="0">
                <a:solidFill>
                  <a:schemeClr val="bg1">
                    <a:lumMod val="95000"/>
                  </a:schemeClr>
                </a:solidFill>
              </a:rPr>
              <a:t>¢</a:t>
            </a:r>
            <a:endParaRPr lang="en" sz="7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1524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8856</TotalTime>
  <Words>1165</Words>
  <Application>Microsoft Macintosh PowerPoint</Application>
  <PresentationFormat>On-screen Show (16:9)</PresentationFormat>
  <Paragraphs>233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Muli</vt:lpstr>
      <vt:lpstr>Nixie One</vt:lpstr>
      <vt:lpstr>Helvetica Neue</vt:lpstr>
      <vt:lpstr>Imogen template</vt:lpstr>
      <vt:lpstr>Big Data 101</vt:lpstr>
      <vt:lpstr>Hello!</vt:lpstr>
      <vt:lpstr>Data Science</vt:lpstr>
      <vt:lpstr>Big Data is a Problem!</vt:lpstr>
      <vt:lpstr>The Three V’s of  Big Data</vt:lpstr>
      <vt:lpstr>PowerPoint Presentation</vt:lpstr>
      <vt:lpstr>Most Popular Solution to Big Data? …</vt:lpstr>
      <vt:lpstr>PowerPoint Presentation</vt:lpstr>
      <vt:lpstr>What is Hadoop?</vt:lpstr>
      <vt:lpstr>Hadoop Distributed File System (HDFS)</vt:lpstr>
      <vt:lpstr>Distributed processing moves the processing software to the data, rather than move the data to the software</vt:lpstr>
      <vt:lpstr>PowerPoint Presentation</vt:lpstr>
      <vt:lpstr>What is Machine Learning?</vt:lpstr>
      <vt:lpstr>PowerPoint Presentation</vt:lpstr>
      <vt:lpstr>Transition headline</vt:lpstr>
      <vt:lpstr>PowerPoint Presentation</vt:lpstr>
      <vt:lpstr>This is a slide title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Craig</cp:lastModifiedBy>
  <cp:revision>42</cp:revision>
  <dcterms:modified xsi:type="dcterms:W3CDTF">2017-08-19T22:40:58Z</dcterms:modified>
</cp:coreProperties>
</file>