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6" r:id="rId4"/>
    <p:sldId id="265" r:id="rId5"/>
    <p:sldId id="257" r:id="rId6"/>
    <p:sldId id="259" r:id="rId7"/>
    <p:sldId id="260" r:id="rId8"/>
    <p:sldId id="261" r:id="rId9"/>
    <p:sldId id="263" r:id="rId10"/>
    <p:sldId id="268" r:id="rId11"/>
    <p:sldId id="262" r:id="rId12"/>
    <p:sldId id="267" r:id="rId13"/>
    <p:sldId id="264"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31"/>
    <p:restoredTop sz="94712"/>
  </p:normalViewPr>
  <p:slideViewPr>
    <p:cSldViewPr snapToGrid="0" snapToObjects="1">
      <p:cViewPr varScale="1">
        <p:scale>
          <a:sx n="106" d="100"/>
          <a:sy n="106" d="100"/>
        </p:scale>
        <p:origin x="216"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1/19/19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1/19/19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1/19/19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1/19/19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042B-3A9C-A84C-A0D9-2B8723F72FD9}"/>
              </a:ext>
            </a:extLst>
          </p:cNvPr>
          <p:cNvSpPr>
            <a:spLocks noGrp="1"/>
          </p:cNvSpPr>
          <p:nvPr>
            <p:ph type="ctrTitle"/>
          </p:nvPr>
        </p:nvSpPr>
        <p:spPr/>
        <p:txBody>
          <a:bodyPr/>
          <a:lstStyle/>
          <a:p>
            <a:r>
              <a:rPr lang="en-US" dirty="0"/>
              <a:t>Pando Pooling</a:t>
            </a:r>
          </a:p>
        </p:txBody>
      </p:sp>
      <p:sp>
        <p:nvSpPr>
          <p:cNvPr id="3" name="Subtitle 2">
            <a:extLst>
              <a:ext uri="{FF2B5EF4-FFF2-40B4-BE49-F238E27FC236}">
                <a16:creationId xmlns:a16="http://schemas.microsoft.com/office/drawing/2014/main" id="{9F37B56C-5C90-A249-93A1-592F518F6CC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652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E621-6B25-3E40-A3F7-176687052056}"/>
              </a:ext>
            </a:extLst>
          </p:cNvPr>
          <p:cNvSpPr>
            <a:spLocks noGrp="1"/>
          </p:cNvSpPr>
          <p:nvPr>
            <p:ph type="title"/>
          </p:nvPr>
        </p:nvSpPr>
        <p:spPr/>
        <p:txBody>
          <a:bodyPr/>
          <a:lstStyle/>
          <a:p>
            <a:r>
              <a:rPr lang="en-US" dirty="0"/>
              <a:t>Dataset preparation for model(cont.)</a:t>
            </a:r>
          </a:p>
        </p:txBody>
      </p:sp>
      <p:sp>
        <p:nvSpPr>
          <p:cNvPr id="3" name="Content Placeholder 2">
            <a:extLst>
              <a:ext uri="{FF2B5EF4-FFF2-40B4-BE49-F238E27FC236}">
                <a16:creationId xmlns:a16="http://schemas.microsoft.com/office/drawing/2014/main" id="{CB8F2A6B-17AA-7C41-B73B-E6D813457296}"/>
              </a:ext>
            </a:extLst>
          </p:cNvPr>
          <p:cNvSpPr>
            <a:spLocks noGrp="1"/>
          </p:cNvSpPr>
          <p:nvPr>
            <p:ph idx="1"/>
          </p:nvPr>
        </p:nvSpPr>
        <p:spPr/>
        <p:txBody>
          <a:bodyPr/>
          <a:lstStyle/>
          <a:p>
            <a:r>
              <a:rPr lang="en-US" dirty="0"/>
              <a:t>Split the data into years before 2018 and 2018. Everything before 2018 is the training data, 2018 is the test data. I use cross validation on the training data with 7 folds.</a:t>
            </a:r>
          </a:p>
          <a:p>
            <a:r>
              <a:rPr lang="en-US" dirty="0"/>
              <a:t>Once I was satisfied with the overall cross validation mean scores, I applied the model to the test set</a:t>
            </a:r>
          </a:p>
        </p:txBody>
      </p:sp>
    </p:spTree>
    <p:extLst>
      <p:ext uri="{BB962C8B-B14F-4D97-AF65-F5344CB8AC3E}">
        <p14:creationId xmlns:p14="http://schemas.microsoft.com/office/powerpoint/2010/main" val="422164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AB33-C7D9-3244-BAAB-4814C898A08D}"/>
              </a:ext>
            </a:extLst>
          </p:cNvPr>
          <p:cNvSpPr>
            <a:spLocks noGrp="1"/>
          </p:cNvSpPr>
          <p:nvPr>
            <p:ph type="title"/>
          </p:nvPr>
        </p:nvSpPr>
        <p:spPr/>
        <p:txBody>
          <a:bodyPr/>
          <a:lstStyle/>
          <a:p>
            <a:r>
              <a:rPr lang="en-US" dirty="0"/>
              <a:t>Models tested</a:t>
            </a:r>
          </a:p>
        </p:txBody>
      </p:sp>
      <p:sp>
        <p:nvSpPr>
          <p:cNvPr id="3" name="Content Placeholder 2">
            <a:extLst>
              <a:ext uri="{FF2B5EF4-FFF2-40B4-BE49-F238E27FC236}">
                <a16:creationId xmlns:a16="http://schemas.microsoft.com/office/drawing/2014/main" id="{FD512E88-2BFF-CE41-8A1E-952505C48609}"/>
              </a:ext>
            </a:extLst>
          </p:cNvPr>
          <p:cNvSpPr>
            <a:spLocks noGrp="1"/>
          </p:cNvSpPr>
          <p:nvPr>
            <p:ph idx="1"/>
          </p:nvPr>
        </p:nvSpPr>
        <p:spPr/>
        <p:txBody>
          <a:bodyPr>
            <a:normAutofit fontScale="92500" lnSpcReduction="20000"/>
          </a:bodyPr>
          <a:lstStyle/>
          <a:p>
            <a:r>
              <a:rPr lang="en-US" dirty="0"/>
              <a:t>Random forest</a:t>
            </a:r>
          </a:p>
          <a:p>
            <a:r>
              <a:rPr lang="en-US" dirty="0"/>
              <a:t>Reason: Easily understood unlike some other models. Historically, performs very well on many machine learning competitions/personal projects. Because of this, it has been one of my go to models for ML tasks</a:t>
            </a:r>
          </a:p>
          <a:p>
            <a:r>
              <a:rPr lang="en-US" dirty="0"/>
              <a:t>Logistic Regression</a:t>
            </a:r>
          </a:p>
          <a:p>
            <a:r>
              <a:rPr lang="en-US" dirty="0"/>
              <a:t>Reason: Basic linear classifier that can be used as a base line to see if the data is linear or more complex</a:t>
            </a:r>
          </a:p>
          <a:p>
            <a:r>
              <a:rPr lang="en-US" dirty="0" err="1"/>
              <a:t>MLPClassifier</a:t>
            </a:r>
            <a:r>
              <a:rPr lang="en-US" dirty="0"/>
              <a:t>/Multi layer perceptron classifier/Neural Network</a:t>
            </a:r>
          </a:p>
          <a:p>
            <a:r>
              <a:rPr lang="en-US" dirty="0"/>
              <a:t>Reason: One of the best models today. A large reason for the rise in machine learning. Thought it’d be good to see if a basic NN could recognize a pattern in the data. I used the default hyper parameter of 100 neurons in the hidden layer as I didn’t have the time to find and test an optimal architecture</a:t>
            </a:r>
          </a:p>
        </p:txBody>
      </p:sp>
    </p:spTree>
    <p:extLst>
      <p:ext uri="{BB962C8B-B14F-4D97-AF65-F5344CB8AC3E}">
        <p14:creationId xmlns:p14="http://schemas.microsoft.com/office/powerpoint/2010/main" val="355365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8786-397E-B249-955B-578985614852}"/>
              </a:ext>
            </a:extLst>
          </p:cNvPr>
          <p:cNvSpPr>
            <a:spLocks noGrp="1"/>
          </p:cNvSpPr>
          <p:nvPr>
            <p:ph type="title"/>
          </p:nvPr>
        </p:nvSpPr>
        <p:spPr/>
        <p:txBody>
          <a:bodyPr/>
          <a:lstStyle/>
          <a:p>
            <a:r>
              <a:rPr lang="en-US" dirty="0"/>
              <a:t>Model tuning</a:t>
            </a:r>
          </a:p>
        </p:txBody>
      </p:sp>
      <p:sp>
        <p:nvSpPr>
          <p:cNvPr id="3" name="Content Placeholder 2">
            <a:extLst>
              <a:ext uri="{FF2B5EF4-FFF2-40B4-BE49-F238E27FC236}">
                <a16:creationId xmlns:a16="http://schemas.microsoft.com/office/drawing/2014/main" id="{E3CDB87E-A342-554E-9A2F-37A4E7FC7A06}"/>
              </a:ext>
            </a:extLst>
          </p:cNvPr>
          <p:cNvSpPr>
            <a:spLocks noGrp="1"/>
          </p:cNvSpPr>
          <p:nvPr>
            <p:ph idx="1"/>
          </p:nvPr>
        </p:nvSpPr>
        <p:spPr/>
        <p:txBody>
          <a:bodyPr/>
          <a:lstStyle/>
          <a:p>
            <a:r>
              <a:rPr lang="en-US" dirty="0"/>
              <a:t>I chose to use random forest as that had the best performance on the dataset in terms of accuracy and F1 score. To prevent overfitting, I limited the depth of each decision tree in the forest to be max 20. The number of decision trees in the forest is 10, the default hyper parameter. This was done to prevent overfitting for the random forest. Performance did not vary much with changing the number of decision trees.</a:t>
            </a:r>
          </a:p>
        </p:txBody>
      </p:sp>
    </p:spTree>
    <p:extLst>
      <p:ext uri="{BB962C8B-B14F-4D97-AF65-F5344CB8AC3E}">
        <p14:creationId xmlns:p14="http://schemas.microsoft.com/office/powerpoint/2010/main" val="18380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252A-E3A4-5343-A954-0F32B77D2D8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E9AA5D2-CF52-764C-8D6F-4A04A8F40CBC}"/>
              </a:ext>
            </a:extLst>
          </p:cNvPr>
          <p:cNvSpPr>
            <a:spLocks noGrp="1"/>
          </p:cNvSpPr>
          <p:nvPr>
            <p:ph idx="1"/>
          </p:nvPr>
        </p:nvSpPr>
        <p:spPr/>
        <p:txBody>
          <a:bodyPr>
            <a:normAutofit fontScale="85000" lnSpcReduction="20000"/>
          </a:bodyPr>
          <a:lstStyle/>
          <a:p>
            <a:r>
              <a:rPr lang="en-US" dirty="0"/>
              <a:t>Accuracy is not a good metric for this project because the majority of players aren’t ranked in the top 10 of their organization(a 1 in the dataset). Because of this, the model could predict a 0 for everybody and achieve a very high accuracy</a:t>
            </a:r>
          </a:p>
          <a:p>
            <a:r>
              <a:rPr lang="en-US" dirty="0"/>
              <a:t>F1 score is a much better metric for this project as it incorporates a balance between precision and recall. After evaluating the Random Forest, I received a mean F1 score of 55% on the validation set</a:t>
            </a:r>
          </a:p>
          <a:p>
            <a:r>
              <a:rPr lang="en-US" dirty="0"/>
              <a:t>Created a confusion matrix to see the number of false positives versus false negatives. Here is where I applied my thoughts of the Pando product. Of course getting a high F1 score is ideal but I couldn’t get it to perform super well so I turned my attention to false positives and false negatives. I believe reducing false positives is much more important. If your product is to pool players together and tell them that you think at least one of them will make it big and make $20 million dollars, when in reality none of them do, that’s due to having false positives. It’s much better for customers to expect not much money from the pooling and then be surprised with a large sum of money. In order to do this, you must minimize the number of false positives.</a:t>
            </a:r>
          </a:p>
        </p:txBody>
      </p:sp>
    </p:spTree>
    <p:extLst>
      <p:ext uri="{BB962C8B-B14F-4D97-AF65-F5344CB8AC3E}">
        <p14:creationId xmlns:p14="http://schemas.microsoft.com/office/powerpoint/2010/main" val="325795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5258-C840-894B-8B48-677A107E92AE}"/>
              </a:ext>
            </a:extLst>
          </p:cNvPr>
          <p:cNvSpPr>
            <a:spLocks noGrp="1"/>
          </p:cNvSpPr>
          <p:nvPr>
            <p:ph type="title"/>
          </p:nvPr>
        </p:nvSpPr>
        <p:spPr/>
        <p:txBody>
          <a:bodyPr/>
          <a:lstStyle/>
          <a:p>
            <a:r>
              <a:rPr lang="en-US" dirty="0"/>
              <a:t>Things to try in the future</a:t>
            </a:r>
          </a:p>
        </p:txBody>
      </p:sp>
      <p:sp>
        <p:nvSpPr>
          <p:cNvPr id="3" name="Content Placeholder 2">
            <a:extLst>
              <a:ext uri="{FF2B5EF4-FFF2-40B4-BE49-F238E27FC236}">
                <a16:creationId xmlns:a16="http://schemas.microsoft.com/office/drawing/2014/main" id="{A76B6418-D8AD-DE49-A51F-41DACF18616B}"/>
              </a:ext>
            </a:extLst>
          </p:cNvPr>
          <p:cNvSpPr>
            <a:spLocks noGrp="1"/>
          </p:cNvSpPr>
          <p:nvPr>
            <p:ph idx="1"/>
          </p:nvPr>
        </p:nvSpPr>
        <p:spPr/>
        <p:txBody>
          <a:bodyPr>
            <a:normAutofit fontScale="85000" lnSpcReduction="10000"/>
          </a:bodyPr>
          <a:lstStyle/>
          <a:p>
            <a:r>
              <a:rPr lang="en-US" dirty="0"/>
              <a:t>Better Neural Network architecture: If I had more time, I think finding an optimal Neural Network architecture would improve F1 score</a:t>
            </a:r>
          </a:p>
          <a:p>
            <a:r>
              <a:rPr lang="en-US" dirty="0"/>
              <a:t>Synthetic data generation for the Neural Network: Because Neural Networks rely on extremely large amounts of data, generating more data could help the model learn. Examples of this could include having the NN make predictions on the data and then adding those predicted rows to the training set. Other ways involve using statistical tests to find traits of your data(mean, standard deviation </a:t>
            </a:r>
            <a:r>
              <a:rPr lang="en-US" dirty="0" err="1"/>
              <a:t>etc</a:t>
            </a:r>
            <a:r>
              <a:rPr lang="en-US" dirty="0"/>
              <a:t>), and then creating random data that follows that distribution</a:t>
            </a:r>
          </a:p>
          <a:p>
            <a:r>
              <a:rPr lang="en-US" dirty="0"/>
              <a:t>With the increase in data and Neural Network architecture, it could mean the model may take a while so putting it on parallel </a:t>
            </a:r>
            <a:r>
              <a:rPr lang="en-US"/>
              <a:t>computing machines becomes an option</a:t>
            </a:r>
            <a:endParaRPr lang="en-US" dirty="0"/>
          </a:p>
          <a:p>
            <a:r>
              <a:rPr lang="en-US" dirty="0"/>
              <a:t>Feature hash instead of one hot encoding: one hot encoding could have made the data to sparse for the ML model to learn well. Feature hashing involves applying a hash function to your categories which will output a value. This helps with feature encoding categorical values while also remaining low dimensional</a:t>
            </a:r>
          </a:p>
        </p:txBody>
      </p:sp>
    </p:spTree>
    <p:extLst>
      <p:ext uri="{BB962C8B-B14F-4D97-AF65-F5344CB8AC3E}">
        <p14:creationId xmlns:p14="http://schemas.microsoft.com/office/powerpoint/2010/main" val="22570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2AF5-BF6C-BB46-9B7C-F28B9DCF9723}"/>
              </a:ext>
            </a:extLst>
          </p:cNvPr>
          <p:cNvSpPr>
            <a:spLocks noGrp="1"/>
          </p:cNvSpPr>
          <p:nvPr>
            <p:ph type="title"/>
          </p:nvPr>
        </p:nvSpPr>
        <p:spPr/>
        <p:txBody>
          <a:bodyPr/>
          <a:lstStyle/>
          <a:p>
            <a:r>
              <a:rPr lang="en-US" dirty="0"/>
              <a:t>Initial disclaimer</a:t>
            </a:r>
          </a:p>
        </p:txBody>
      </p:sp>
      <p:sp>
        <p:nvSpPr>
          <p:cNvPr id="3" name="Content Placeholder 2">
            <a:extLst>
              <a:ext uri="{FF2B5EF4-FFF2-40B4-BE49-F238E27FC236}">
                <a16:creationId xmlns:a16="http://schemas.microsoft.com/office/drawing/2014/main" id="{B051C87B-4452-C24B-98AB-6310714A97FF}"/>
              </a:ext>
            </a:extLst>
          </p:cNvPr>
          <p:cNvSpPr>
            <a:spLocks noGrp="1"/>
          </p:cNvSpPr>
          <p:nvPr>
            <p:ph idx="1"/>
          </p:nvPr>
        </p:nvSpPr>
        <p:spPr/>
        <p:txBody>
          <a:bodyPr/>
          <a:lstStyle/>
          <a:p>
            <a:r>
              <a:rPr lang="en-US" dirty="0"/>
              <a:t>I knew nothing about baseball other than the basics before this project so if my feature engineering/ideas don’t make much sense, it’s because I’m not a domain expert nor had access to a domain expert</a:t>
            </a:r>
          </a:p>
        </p:txBody>
      </p:sp>
    </p:spTree>
    <p:extLst>
      <p:ext uri="{BB962C8B-B14F-4D97-AF65-F5344CB8AC3E}">
        <p14:creationId xmlns:p14="http://schemas.microsoft.com/office/powerpoint/2010/main" val="39774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2D2D-0C85-7A40-AA74-598FCACAD045}"/>
              </a:ext>
            </a:extLst>
          </p:cNvPr>
          <p:cNvSpPr>
            <a:spLocks noGrp="1"/>
          </p:cNvSpPr>
          <p:nvPr>
            <p:ph type="title"/>
          </p:nvPr>
        </p:nvSpPr>
        <p:spPr/>
        <p:txBody>
          <a:bodyPr/>
          <a:lstStyle/>
          <a:p>
            <a:r>
              <a:rPr lang="en-US" dirty="0"/>
              <a:t>Pipeline</a:t>
            </a:r>
          </a:p>
        </p:txBody>
      </p:sp>
      <p:sp>
        <p:nvSpPr>
          <p:cNvPr id="3" name="Content Placeholder 2">
            <a:extLst>
              <a:ext uri="{FF2B5EF4-FFF2-40B4-BE49-F238E27FC236}">
                <a16:creationId xmlns:a16="http://schemas.microsoft.com/office/drawing/2014/main" id="{C2DC8D93-CB65-C341-848C-9DB9506E34A6}"/>
              </a:ext>
            </a:extLst>
          </p:cNvPr>
          <p:cNvSpPr>
            <a:spLocks noGrp="1"/>
          </p:cNvSpPr>
          <p:nvPr>
            <p:ph idx="1"/>
          </p:nvPr>
        </p:nvSpPr>
        <p:spPr/>
        <p:txBody>
          <a:bodyPr/>
          <a:lstStyle/>
          <a:p>
            <a:r>
              <a:rPr lang="en-US" dirty="0"/>
              <a:t>1. Data exploration</a:t>
            </a:r>
          </a:p>
          <a:p>
            <a:r>
              <a:rPr lang="en-US" dirty="0"/>
              <a:t>2. Feature selection</a:t>
            </a:r>
          </a:p>
          <a:p>
            <a:r>
              <a:rPr lang="en-US" dirty="0"/>
              <a:t>3. Feature cleaning</a:t>
            </a:r>
          </a:p>
          <a:p>
            <a:r>
              <a:rPr lang="en-US" dirty="0"/>
              <a:t>4. Feature engineering</a:t>
            </a:r>
          </a:p>
          <a:p>
            <a:r>
              <a:rPr lang="en-US" dirty="0"/>
              <a:t>5. Dataset preparations for modal</a:t>
            </a:r>
          </a:p>
          <a:p>
            <a:r>
              <a:rPr lang="en-US" dirty="0"/>
              <a:t>6. Model training/testing/tuning</a:t>
            </a:r>
          </a:p>
          <a:p>
            <a:r>
              <a:rPr lang="en-US" dirty="0"/>
              <a:t>7. Results</a:t>
            </a:r>
          </a:p>
          <a:p>
            <a:endParaRPr lang="en-US" dirty="0"/>
          </a:p>
          <a:p>
            <a:endParaRPr lang="en-US" dirty="0"/>
          </a:p>
          <a:p>
            <a:endParaRPr lang="en-US" dirty="0"/>
          </a:p>
        </p:txBody>
      </p:sp>
    </p:spTree>
    <p:extLst>
      <p:ext uri="{BB962C8B-B14F-4D97-AF65-F5344CB8AC3E}">
        <p14:creationId xmlns:p14="http://schemas.microsoft.com/office/powerpoint/2010/main" val="173689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F07D-107F-7549-A661-749FD3961238}"/>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709E464B-899F-6F49-9682-B932FA279AC7}"/>
              </a:ext>
            </a:extLst>
          </p:cNvPr>
          <p:cNvSpPr>
            <a:spLocks noGrp="1"/>
          </p:cNvSpPr>
          <p:nvPr>
            <p:ph idx="1"/>
          </p:nvPr>
        </p:nvSpPr>
        <p:spPr/>
        <p:txBody>
          <a:bodyPr/>
          <a:lstStyle/>
          <a:p>
            <a:r>
              <a:rPr lang="en-US" dirty="0"/>
              <a:t>To see what features are positively or negatively correlated with org_top10_post, I plotted a correlation matrix(On next slide)</a:t>
            </a:r>
          </a:p>
          <a:p>
            <a:r>
              <a:rPr lang="en-US" dirty="0"/>
              <a:t>From what features I see are relevant, I performed feature selection/feature engineering with/on those features</a:t>
            </a:r>
          </a:p>
          <a:p>
            <a:r>
              <a:rPr lang="en-US" dirty="0"/>
              <a:t>There is a feature + ‘present’ feature/column that I added. It is a 1 if the feature associated with that column had an entry, else it is a 0 if it was </a:t>
            </a:r>
            <a:r>
              <a:rPr lang="en-US" dirty="0" err="1"/>
              <a:t>NaN</a:t>
            </a:r>
            <a:r>
              <a:rPr lang="en-US" dirty="0"/>
              <a:t>. I will explain in more detail on a later slide about my intuition behind this</a:t>
            </a:r>
          </a:p>
        </p:txBody>
      </p:sp>
    </p:spTree>
    <p:extLst>
      <p:ext uri="{BB962C8B-B14F-4D97-AF65-F5344CB8AC3E}">
        <p14:creationId xmlns:p14="http://schemas.microsoft.com/office/powerpoint/2010/main" val="82773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C5D2-1D67-6549-A1FA-4FDCDDC857E6}"/>
              </a:ext>
            </a:extLst>
          </p:cNvPr>
          <p:cNvSpPr>
            <a:spLocks noGrp="1"/>
          </p:cNvSpPr>
          <p:nvPr>
            <p:ph type="title"/>
          </p:nvPr>
        </p:nvSpPr>
        <p:spPr/>
        <p:txBody>
          <a:bodyPr/>
          <a:lstStyle/>
          <a:p>
            <a:r>
              <a:rPr lang="en-US" dirty="0"/>
              <a:t>Data exploration</a:t>
            </a:r>
          </a:p>
        </p:txBody>
      </p:sp>
      <p:pic>
        <p:nvPicPr>
          <p:cNvPr id="5" name="Content Placeholder 4">
            <a:extLst>
              <a:ext uri="{FF2B5EF4-FFF2-40B4-BE49-F238E27FC236}">
                <a16:creationId xmlns:a16="http://schemas.microsoft.com/office/drawing/2014/main" id="{75DD813B-22EE-884E-8FDA-0D1637907D14}"/>
              </a:ext>
            </a:extLst>
          </p:cNvPr>
          <p:cNvPicPr>
            <a:picLocks noGrp="1" noChangeAspect="1"/>
          </p:cNvPicPr>
          <p:nvPr>
            <p:ph idx="1"/>
          </p:nvPr>
        </p:nvPicPr>
        <p:blipFill>
          <a:blip r:embed="rId2"/>
          <a:stretch>
            <a:fillRect/>
          </a:stretch>
        </p:blipFill>
        <p:spPr>
          <a:xfrm>
            <a:off x="2739831" y="1152983"/>
            <a:ext cx="6375129" cy="5705017"/>
          </a:xfrm>
        </p:spPr>
      </p:pic>
      <p:sp>
        <p:nvSpPr>
          <p:cNvPr id="6" name="Frame 5">
            <a:extLst>
              <a:ext uri="{FF2B5EF4-FFF2-40B4-BE49-F238E27FC236}">
                <a16:creationId xmlns:a16="http://schemas.microsoft.com/office/drawing/2014/main" id="{6EF693D0-4B86-6144-8EA8-C9A9D2090138}"/>
              </a:ext>
            </a:extLst>
          </p:cNvPr>
          <p:cNvSpPr/>
          <p:nvPr/>
        </p:nvSpPr>
        <p:spPr>
          <a:xfrm>
            <a:off x="2858947" y="4363656"/>
            <a:ext cx="4363656" cy="12732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58E96BA2-92B4-2D4F-94CA-68D08368163D}"/>
              </a:ext>
            </a:extLst>
          </p:cNvPr>
          <p:cNvSpPr/>
          <p:nvPr/>
        </p:nvSpPr>
        <p:spPr>
          <a:xfrm>
            <a:off x="6991109" y="4178461"/>
            <a:ext cx="138896" cy="228021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204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28DF-E3D9-6347-AF53-2C38D5E31C05}"/>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913FCE78-97F3-614A-A068-13ECA471F982}"/>
              </a:ext>
            </a:extLst>
          </p:cNvPr>
          <p:cNvSpPr>
            <a:spLocks noGrp="1"/>
          </p:cNvSpPr>
          <p:nvPr>
            <p:ph idx="1"/>
          </p:nvPr>
        </p:nvSpPr>
        <p:spPr/>
        <p:txBody>
          <a:bodyPr>
            <a:normAutofit fontScale="85000" lnSpcReduction="20000"/>
          </a:bodyPr>
          <a:lstStyle/>
          <a:p>
            <a:r>
              <a:rPr lang="en-US" sz="1600" dirty="0"/>
              <a:t>Dropped the following columns: </a:t>
            </a:r>
            <a:r>
              <a:rPr lang="en-US" sz="1600" dirty="0" err="1"/>
              <a:t>bcubeID</a:t>
            </a:r>
            <a:r>
              <a:rPr lang="en-US" sz="1600" dirty="0"/>
              <a:t>, level, </a:t>
            </a:r>
            <a:r>
              <a:rPr lang="en-US" sz="1600" dirty="0" err="1"/>
              <a:t>teamName</a:t>
            </a:r>
            <a:r>
              <a:rPr lang="en-US" sz="1600" dirty="0"/>
              <a:t>, </a:t>
            </a:r>
            <a:r>
              <a:rPr lang="en-US" sz="1600" dirty="0" err="1"/>
              <a:t>firstName</a:t>
            </a:r>
            <a:r>
              <a:rPr lang="en-US" sz="1600" dirty="0"/>
              <a:t>, </a:t>
            </a:r>
            <a:r>
              <a:rPr lang="en-US" sz="1600" dirty="0" err="1"/>
              <a:t>lastName</a:t>
            </a:r>
            <a:r>
              <a:rPr lang="en-US" sz="1600" dirty="0"/>
              <a:t>, </a:t>
            </a:r>
            <a:r>
              <a:rPr lang="en-US" sz="1600" dirty="0" err="1"/>
              <a:t>fullName</a:t>
            </a:r>
            <a:r>
              <a:rPr lang="en-US" sz="1600" dirty="0"/>
              <a:t>, </a:t>
            </a:r>
            <a:r>
              <a:rPr lang="en-US" sz="1600" dirty="0" err="1"/>
              <a:t>sign_bonus_mill</a:t>
            </a:r>
            <a:r>
              <a:rPr lang="en-US" sz="1600" dirty="0"/>
              <a:t>, </a:t>
            </a:r>
            <a:r>
              <a:rPr lang="en-US" sz="1600" dirty="0" err="1"/>
              <a:t>cpi_factor</a:t>
            </a:r>
            <a:r>
              <a:rPr lang="en-US" sz="1600" dirty="0"/>
              <a:t>, college, </a:t>
            </a:r>
            <a:r>
              <a:rPr lang="en-US" sz="1600" dirty="0" err="1"/>
              <a:t>dob</a:t>
            </a:r>
            <a:endParaRPr lang="en-US" sz="1600" dirty="0"/>
          </a:p>
          <a:p>
            <a:r>
              <a:rPr lang="en-US" sz="1600" dirty="0" err="1"/>
              <a:t>BcubeID</a:t>
            </a:r>
            <a:r>
              <a:rPr lang="en-US" sz="1600" dirty="0"/>
              <a:t>, </a:t>
            </a:r>
            <a:r>
              <a:rPr lang="en-US" sz="1600" dirty="0" err="1"/>
              <a:t>firstName</a:t>
            </a:r>
            <a:r>
              <a:rPr lang="en-US" sz="1600" dirty="0"/>
              <a:t>, </a:t>
            </a:r>
            <a:r>
              <a:rPr lang="en-US" sz="1600" dirty="0" err="1"/>
              <a:t>lastName</a:t>
            </a:r>
            <a:r>
              <a:rPr lang="en-US" sz="1600" dirty="0"/>
              <a:t> and </a:t>
            </a:r>
            <a:r>
              <a:rPr lang="en-US" sz="1600" dirty="0" err="1"/>
              <a:t>fullName</a:t>
            </a:r>
            <a:r>
              <a:rPr lang="en-US" sz="1600" dirty="0"/>
              <a:t> are all distinguishing features for each player. They say nothing of the player’s ability or potential. Even if a rookie has the name “Babe Ruth”, it doesn’t mean he’ll become a legend. In addition, people who are related(same last name) have a column for relatives so it’s fine to drop </a:t>
            </a:r>
            <a:r>
              <a:rPr lang="en-US" sz="1600" dirty="0" err="1"/>
              <a:t>lastName</a:t>
            </a:r>
            <a:endParaRPr lang="en-US" sz="1600" dirty="0"/>
          </a:p>
          <a:p>
            <a:r>
              <a:rPr lang="en-US" sz="1600" dirty="0"/>
              <a:t>I wasn’t sure but I felt </a:t>
            </a:r>
            <a:r>
              <a:rPr lang="en-US" sz="1600" dirty="0" err="1"/>
              <a:t>teamName</a:t>
            </a:r>
            <a:r>
              <a:rPr lang="en-US" sz="1600" dirty="0"/>
              <a:t> was irrelevant as I’m trying to predict the top 10 within each organization. Also, it was my assumption that teams are owned by Organization like how it is for other sports. Because of that, I felt having both were redundant</a:t>
            </a:r>
          </a:p>
          <a:p>
            <a:r>
              <a:rPr lang="en-US" sz="1600" dirty="0"/>
              <a:t>Dropped </a:t>
            </a:r>
            <a:r>
              <a:rPr lang="en-US" sz="1600" dirty="0" err="1"/>
              <a:t>sign_bonus_mill</a:t>
            </a:r>
            <a:r>
              <a:rPr lang="en-US" sz="1600" dirty="0"/>
              <a:t> and </a:t>
            </a:r>
            <a:r>
              <a:rPr lang="en-US" sz="1600" dirty="0" err="1"/>
              <a:t>cpi_factor</a:t>
            </a:r>
            <a:r>
              <a:rPr lang="en-US" sz="1600" dirty="0"/>
              <a:t> and kept </a:t>
            </a:r>
            <a:r>
              <a:rPr lang="en-US" sz="1600" dirty="0" err="1"/>
              <a:t>sign_bonus_mill_cpi</a:t>
            </a:r>
            <a:r>
              <a:rPr lang="en-US" sz="1600" dirty="0"/>
              <a:t> as that column is a combination of the first two columns</a:t>
            </a:r>
          </a:p>
          <a:p>
            <a:r>
              <a:rPr lang="en-US" sz="1600" dirty="0"/>
              <a:t>Felt college was irrelevant enough to drop as a player’s stats are more relevant than the college they go to. In addition, in some sports, players who go to play at the college level fall apart while others can shine</a:t>
            </a:r>
          </a:p>
          <a:p>
            <a:r>
              <a:rPr lang="en-US" sz="1600" dirty="0"/>
              <a:t>Dropped date of birth because after making an age column and plotting a correlation matrix, I saw age had very little to do with the org_top10_post</a:t>
            </a:r>
          </a:p>
          <a:p>
            <a:r>
              <a:rPr lang="en-US" sz="1600" dirty="0"/>
              <a:t>After all of this, I apply a chi squared test to see if the label is independent or dependent of each feature. I found that taking the top 50 features with the highest value for dependency on org_top10_post performed best</a:t>
            </a:r>
            <a:endParaRPr lang="en-US" sz="1800" dirty="0"/>
          </a:p>
        </p:txBody>
      </p:sp>
    </p:spTree>
    <p:extLst>
      <p:ext uri="{BB962C8B-B14F-4D97-AF65-F5344CB8AC3E}">
        <p14:creationId xmlns:p14="http://schemas.microsoft.com/office/powerpoint/2010/main" val="17081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4B80-ED6E-A045-8DA7-B7870C3D7611}"/>
              </a:ext>
            </a:extLst>
          </p:cNvPr>
          <p:cNvSpPr>
            <a:spLocks noGrp="1"/>
          </p:cNvSpPr>
          <p:nvPr>
            <p:ph type="title"/>
          </p:nvPr>
        </p:nvSpPr>
        <p:spPr/>
        <p:txBody>
          <a:bodyPr/>
          <a:lstStyle/>
          <a:p>
            <a:r>
              <a:rPr lang="en-US" dirty="0"/>
              <a:t>Feature cleaning</a:t>
            </a:r>
          </a:p>
        </p:txBody>
      </p:sp>
      <p:sp>
        <p:nvSpPr>
          <p:cNvPr id="3" name="Content Placeholder 2">
            <a:extLst>
              <a:ext uri="{FF2B5EF4-FFF2-40B4-BE49-F238E27FC236}">
                <a16:creationId xmlns:a16="http://schemas.microsoft.com/office/drawing/2014/main" id="{F1AE00B7-B271-2E4E-92AC-630F476D29AA}"/>
              </a:ext>
            </a:extLst>
          </p:cNvPr>
          <p:cNvSpPr>
            <a:spLocks noGrp="1"/>
          </p:cNvSpPr>
          <p:nvPr>
            <p:ph idx="1"/>
          </p:nvPr>
        </p:nvSpPr>
        <p:spPr/>
        <p:txBody>
          <a:bodyPr>
            <a:normAutofit fontScale="92500" lnSpcReduction="20000"/>
          </a:bodyPr>
          <a:lstStyle/>
          <a:p>
            <a:r>
              <a:rPr lang="en-US" dirty="0"/>
              <a:t>Bloodline: If there was an entry, input a 1 if they had a bloodline connection, else a 0 if it was blank</a:t>
            </a:r>
          </a:p>
          <a:p>
            <a:r>
              <a:rPr lang="en-US" dirty="0"/>
              <a:t>All columns that had any number of </a:t>
            </a:r>
            <a:r>
              <a:rPr lang="en-US" dirty="0" err="1"/>
              <a:t>NaNs</a:t>
            </a:r>
            <a:r>
              <a:rPr lang="en-US" dirty="0"/>
              <a:t>, I filled those </a:t>
            </a:r>
            <a:r>
              <a:rPr lang="en-US" dirty="0" err="1"/>
              <a:t>NaN</a:t>
            </a:r>
            <a:r>
              <a:rPr lang="en-US" dirty="0"/>
              <a:t> entries with 0 and added another column which was the feature + ‘present’ to indicate if that row entry either had an entry for that feature or did not. I chose to do this because in previous data science projects, I had similar issues where I had missing values and was faced with what to do for </a:t>
            </a:r>
            <a:r>
              <a:rPr lang="en-US" dirty="0" err="1"/>
              <a:t>NaN</a:t>
            </a:r>
            <a:r>
              <a:rPr lang="en-US" dirty="0"/>
              <a:t> values. I could impute an average or fill them with a max or minimum. After researching for fixes and testing myself, the majority of my previous project model’s performed best if I set </a:t>
            </a:r>
            <a:r>
              <a:rPr lang="en-US" dirty="0" err="1"/>
              <a:t>NaN’s</a:t>
            </a:r>
            <a:r>
              <a:rPr lang="en-US" dirty="0"/>
              <a:t> to 0 and added a feature + ‘present’ column.</a:t>
            </a:r>
          </a:p>
          <a:p>
            <a:r>
              <a:rPr lang="en-US" dirty="0"/>
              <a:t>The following columns had at least a </a:t>
            </a:r>
            <a:r>
              <a:rPr lang="en-US" dirty="0" err="1"/>
              <a:t>NaN</a:t>
            </a:r>
            <a:r>
              <a:rPr lang="en-US" dirty="0"/>
              <a:t> that wasn’t dropped during feature selection: ['gf', '</a:t>
            </a:r>
            <a:r>
              <a:rPr lang="en-US" dirty="0" err="1"/>
              <a:t>sv</a:t>
            </a:r>
            <a:r>
              <a:rPr lang="en-US" dirty="0"/>
              <a:t>', '</a:t>
            </a:r>
            <a:r>
              <a:rPr lang="en-US" dirty="0" err="1"/>
              <a:t>ibb</a:t>
            </a:r>
            <a:r>
              <a:rPr lang="en-US" dirty="0"/>
              <a:t>', '</a:t>
            </a:r>
            <a:r>
              <a:rPr lang="en-US" dirty="0" err="1"/>
              <a:t>wp</a:t>
            </a:r>
            <a:r>
              <a:rPr lang="en-US" dirty="0"/>
              <a:t>', '</a:t>
            </a:r>
            <a:r>
              <a:rPr lang="en-US" dirty="0" err="1"/>
              <a:t>bk</a:t>
            </a:r>
            <a:r>
              <a:rPr lang="en-US" dirty="0"/>
              <a:t>', 'hits9', 'hr9', 'so9', 'bb9', '</a:t>
            </a:r>
            <a:r>
              <a:rPr lang="en-US" dirty="0" err="1"/>
              <a:t>hgt_inches</a:t>
            </a:r>
            <a:r>
              <a:rPr lang="en-US" dirty="0"/>
              <a:t>', '</a:t>
            </a:r>
            <a:r>
              <a:rPr lang="en-US" dirty="0" err="1"/>
              <a:t>sign_bonus_mill_cpi_adj</a:t>
            </a:r>
            <a:r>
              <a:rPr lang="en-US" dirty="0"/>
              <a:t>’]. Reason for this could be errors in data collecting</a:t>
            </a:r>
          </a:p>
          <a:p>
            <a:endParaRPr lang="en-US" dirty="0"/>
          </a:p>
        </p:txBody>
      </p:sp>
    </p:spTree>
    <p:extLst>
      <p:ext uri="{BB962C8B-B14F-4D97-AF65-F5344CB8AC3E}">
        <p14:creationId xmlns:p14="http://schemas.microsoft.com/office/powerpoint/2010/main" val="165934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7137-5B76-0943-829E-7C0B22AC94A5}"/>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0AF736E9-961D-2B49-B528-5F2F921CF5F1}"/>
              </a:ext>
            </a:extLst>
          </p:cNvPr>
          <p:cNvSpPr>
            <a:spLocks noGrp="1"/>
          </p:cNvSpPr>
          <p:nvPr>
            <p:ph idx="1"/>
          </p:nvPr>
        </p:nvSpPr>
        <p:spPr/>
        <p:txBody>
          <a:bodyPr>
            <a:normAutofit fontScale="92500" lnSpcReduction="10000"/>
          </a:bodyPr>
          <a:lstStyle/>
          <a:p>
            <a:r>
              <a:rPr lang="en-US" dirty="0"/>
              <a:t>After doing some baseball research, I felt that the following columns were important to keep: throws, bats, </a:t>
            </a:r>
            <a:r>
              <a:rPr lang="en-US" dirty="0" err="1"/>
              <a:t>orgName</a:t>
            </a:r>
            <a:r>
              <a:rPr lang="en-US" dirty="0"/>
              <a:t>, league. The reason for this is for many sports, being left handed can be a major advantage because many people aren’t used to left handed people, thus why I would keep throws and bats. </a:t>
            </a:r>
            <a:r>
              <a:rPr lang="en-US" dirty="0" err="1"/>
              <a:t>orgName</a:t>
            </a:r>
            <a:r>
              <a:rPr lang="en-US" dirty="0"/>
              <a:t> is important because I am trying to predict the top 10 prospects for each organization. League is also important as it’s the current level the player is competing at</a:t>
            </a:r>
          </a:p>
          <a:p>
            <a:r>
              <a:rPr lang="en-US" dirty="0"/>
              <a:t>All of these features contained strings so rather than categorically encoding them such as (bats: (R, 0), (L, 1), (B, 2)), I chose to one hot encode them as that would eliminate the machine learning model from potentially learning associations. For example, if I categorically encoded them, and say B got assigned 2 and L got assigned 1, someone batting B is considered twice the value of someone batting left handed which in reality, doesn’t make much sense to say your batting hand is quantitatively twice the value of another.</a:t>
            </a:r>
          </a:p>
          <a:p>
            <a:endParaRPr lang="en-US" dirty="0"/>
          </a:p>
        </p:txBody>
      </p:sp>
    </p:spTree>
    <p:extLst>
      <p:ext uri="{BB962C8B-B14F-4D97-AF65-F5344CB8AC3E}">
        <p14:creationId xmlns:p14="http://schemas.microsoft.com/office/powerpoint/2010/main" val="396931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4BAB-0387-194D-87E6-6B3DA7AC9B9A}"/>
              </a:ext>
            </a:extLst>
          </p:cNvPr>
          <p:cNvSpPr>
            <a:spLocks noGrp="1"/>
          </p:cNvSpPr>
          <p:nvPr>
            <p:ph type="title"/>
          </p:nvPr>
        </p:nvSpPr>
        <p:spPr/>
        <p:txBody>
          <a:bodyPr/>
          <a:lstStyle/>
          <a:p>
            <a:r>
              <a:rPr lang="en-US" dirty="0"/>
              <a:t>Dataset preparations for modal</a:t>
            </a:r>
          </a:p>
        </p:txBody>
      </p:sp>
      <p:sp>
        <p:nvSpPr>
          <p:cNvPr id="3" name="Content Placeholder 2">
            <a:extLst>
              <a:ext uri="{FF2B5EF4-FFF2-40B4-BE49-F238E27FC236}">
                <a16:creationId xmlns:a16="http://schemas.microsoft.com/office/drawing/2014/main" id="{C7E2F463-B4AF-EA49-8039-FBA1C43A7840}"/>
              </a:ext>
            </a:extLst>
          </p:cNvPr>
          <p:cNvSpPr>
            <a:spLocks noGrp="1"/>
          </p:cNvSpPr>
          <p:nvPr>
            <p:ph idx="1"/>
          </p:nvPr>
        </p:nvSpPr>
        <p:spPr/>
        <p:txBody>
          <a:bodyPr>
            <a:normAutofit lnSpcReduction="10000"/>
          </a:bodyPr>
          <a:lstStyle/>
          <a:p>
            <a:r>
              <a:rPr lang="en-US" dirty="0"/>
              <a:t>Tried oversampling on the </a:t>
            </a:r>
            <a:r>
              <a:rPr lang="en-US" dirty="0" err="1"/>
              <a:t>minoirty</a:t>
            </a:r>
            <a:r>
              <a:rPr lang="en-US" dirty="0"/>
              <a:t> labels to create a better ratio between instances of 1’s and 0’s for org_top10_post. Oversampling was done with python library SMOTE</a:t>
            </a:r>
          </a:p>
          <a:p>
            <a:r>
              <a:rPr lang="en-US" dirty="0"/>
              <a:t>Tried using the </a:t>
            </a:r>
            <a:r>
              <a:rPr lang="en-US" dirty="0" err="1"/>
              <a:t>class_weight</a:t>
            </a:r>
            <a:r>
              <a:rPr lang="en-US" dirty="0"/>
              <a:t> hyperparameter for Scikit Random Forest Classification. By setting this hyper parameter to value “balanced”, it assigns weights to each class based on the formula </a:t>
            </a:r>
            <a:r>
              <a:rPr lang="en-US" dirty="0" err="1"/>
              <a:t>n_samples</a:t>
            </a:r>
            <a:r>
              <a:rPr lang="en-US" dirty="0"/>
              <a:t> / (</a:t>
            </a:r>
            <a:r>
              <a:rPr lang="en-US" dirty="0" err="1"/>
              <a:t>n_classes</a:t>
            </a:r>
            <a:r>
              <a:rPr lang="en-US" dirty="0"/>
              <a:t> * </a:t>
            </a:r>
            <a:r>
              <a:rPr lang="en-US" dirty="0" err="1"/>
              <a:t>np.bincount</a:t>
            </a:r>
            <a:r>
              <a:rPr lang="en-US" dirty="0"/>
              <a:t>(y)). Thus this will put more emphasis on 1’s as they appear much less frequently in the dataset.</a:t>
            </a:r>
          </a:p>
          <a:p>
            <a:endParaRPr lang="en-US" dirty="0"/>
          </a:p>
          <a:p>
            <a:r>
              <a:rPr lang="en-US" dirty="0"/>
              <a:t>Note: These two were not done at the same time as it makes no sense to assign </a:t>
            </a:r>
            <a:r>
              <a:rPr lang="en-US" dirty="0" err="1"/>
              <a:t>class_weight</a:t>
            </a:r>
            <a:r>
              <a:rPr lang="en-US" dirty="0"/>
              <a:t> when you have an even number of 0’s and 1’s label. I tried them separately and they both yielded very similar results</a:t>
            </a:r>
          </a:p>
        </p:txBody>
      </p:sp>
    </p:spTree>
    <p:extLst>
      <p:ext uri="{BB962C8B-B14F-4D97-AF65-F5344CB8AC3E}">
        <p14:creationId xmlns:p14="http://schemas.microsoft.com/office/powerpoint/2010/main" val="277929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4679</TotalTime>
  <Words>1754</Words>
  <Application>Microsoft Macintosh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Pando Pooling</vt:lpstr>
      <vt:lpstr>Initial disclaimer</vt:lpstr>
      <vt:lpstr>Pipeline</vt:lpstr>
      <vt:lpstr>Data exploration</vt:lpstr>
      <vt:lpstr>Data exploration</vt:lpstr>
      <vt:lpstr>Feature selection</vt:lpstr>
      <vt:lpstr>Feature cleaning</vt:lpstr>
      <vt:lpstr>Feature engineering</vt:lpstr>
      <vt:lpstr>Dataset preparations for modal</vt:lpstr>
      <vt:lpstr>Dataset preparation for model(cont.)</vt:lpstr>
      <vt:lpstr>Models tested</vt:lpstr>
      <vt:lpstr>Model tuning</vt:lpstr>
      <vt:lpstr>Results</vt:lpstr>
      <vt:lpstr>Things to try in the future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Pando Pooling</dc:title>
  <dc:creator>Microsoft Office User</dc:creator>
  <cp:lastModifiedBy>Microsoft Office User</cp:lastModifiedBy>
  <cp:revision>34</cp:revision>
  <dcterms:created xsi:type="dcterms:W3CDTF">2019-01-13T23:01:18Z</dcterms:created>
  <dcterms:modified xsi:type="dcterms:W3CDTF">2019-01-20T03:26:29Z</dcterms:modified>
</cp:coreProperties>
</file>