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FA3B76-6607-458E-8128-A2522A000004}">
  <a:tblStyle styleId="{8EFA3B76-6607-458E-8128-A2522A00000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60E20B-6AE4-459D-82E8-B6F1E5D3E4F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19c33243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Google Shape;116;g3e19c332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19c3324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e19c33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19c33243_0_4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e19c3324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8cfc9a82_0_2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8cfc9a8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8cfc9a82_0_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d8cfc9a8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8cfc9a82_0_2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Google Shape;81;g3d8cfc9a8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8cfc9a82_0_2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d8cfc9a8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8cfc9a82_0_2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d8cfc9a8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d8cfc9a82_0_27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Google Shape;97;g3d8cfc9a8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8cfc9a82_0_2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3d8cfc9a8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19c33243_0_4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e19c3324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yntheticmass.mitre.org/" TargetMode="External"/><Relationship Id="rId4" Type="http://schemas.openxmlformats.org/officeDocument/2006/relationships/hyperlink" Target="https://syntheticmass.mitre.org/abou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github.com/synthetichealth/synthea/wiki/CSV-File-Data-Dictionary#pati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Synthetic Patient Data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Categorizing Patient-Provider Interactions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Single Condition vs Compound Condition</a:t>
            </a:r>
            <a:endParaRPr/>
          </a:p>
        </p:txBody>
      </p:sp>
      <p:pic>
        <p:nvPicPr>
          <p:cNvPr id="119" name="Google Shape;119;p22"/>
          <p:cNvPicPr preferRelativeResize="0"/>
          <p:nvPr/>
        </p:nvPicPr>
        <p:blipFill>
          <a:blip r:embed="rId3">
            <a:alphaModFix/>
          </a:blip>
          <a:stretch>
            <a:fillRect/>
          </a:stretch>
        </p:blipFill>
        <p:spPr>
          <a:xfrm>
            <a:off x="1716788" y="224850"/>
            <a:ext cx="5710436" cy="392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4230725"/>
            <a:ext cx="79551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Logistic Regression Classification Report</a:t>
            </a:r>
            <a:endParaRPr sz="1200"/>
          </a:p>
        </p:txBody>
      </p:sp>
      <p:graphicFrame>
        <p:nvGraphicFramePr>
          <p:cNvPr id="125" name="Google Shape;125;p23"/>
          <p:cNvGraphicFramePr/>
          <p:nvPr/>
        </p:nvGraphicFramePr>
        <p:xfrm>
          <a:off x="952500" y="1571335"/>
          <a:ext cx="3000000" cy="3000000"/>
        </p:xfrm>
        <a:graphic>
          <a:graphicData uri="http://schemas.openxmlformats.org/drawingml/2006/table">
            <a:tbl>
              <a:tblPr>
                <a:noFill/>
                <a:tableStyleId>{3D60E20B-6AE4-459D-82E8-B6F1E5D3E4F8}</a:tableStyleId>
              </a:tblPr>
              <a:tblGrid>
                <a:gridCol w="1447800"/>
                <a:gridCol w="1447800"/>
                <a:gridCol w="1447800"/>
                <a:gridCol w="1447800"/>
                <a:gridCol w="1447800"/>
              </a:tblGrid>
              <a:tr h="4751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
                        <a:t>Precision</a:t>
                      </a:r>
                      <a:endParaRPr/>
                    </a:p>
                  </a:txBody>
                  <a:tcPr marT="91425" marB="91425" marR="91425" marL="91425"/>
                </a:tc>
                <a:tc>
                  <a:txBody>
                    <a:bodyPr>
                      <a:noAutofit/>
                    </a:bodyPr>
                    <a:lstStyle/>
                    <a:p>
                      <a:pPr indent="0" lvl="0" marL="0">
                        <a:spcBef>
                          <a:spcPts val="0"/>
                        </a:spcBef>
                        <a:spcAft>
                          <a:spcPts val="0"/>
                        </a:spcAft>
                        <a:buNone/>
                      </a:pPr>
                      <a:r>
                        <a:rPr lang="en"/>
                        <a:t>Recall</a:t>
                      </a:r>
                      <a:endParaRPr/>
                    </a:p>
                  </a:txBody>
                  <a:tcPr marT="91425" marB="91425" marR="91425" marL="91425"/>
                </a:tc>
                <a:tc>
                  <a:txBody>
                    <a:bodyPr>
                      <a:noAutofit/>
                    </a:bodyPr>
                    <a:lstStyle/>
                    <a:p>
                      <a:pPr indent="0" lvl="0" marL="0">
                        <a:spcBef>
                          <a:spcPts val="0"/>
                        </a:spcBef>
                        <a:spcAft>
                          <a:spcPts val="0"/>
                        </a:spcAft>
                        <a:buNone/>
                      </a:pPr>
                      <a:r>
                        <a:rPr lang="en"/>
                        <a:t>F1 Score</a:t>
                      </a:r>
                      <a:endParaRPr/>
                    </a:p>
                  </a:txBody>
                  <a:tcPr marT="91425" marB="91425" marR="91425" marL="91425"/>
                </a:tc>
                <a:tc>
                  <a:txBody>
                    <a:bodyPr>
                      <a:noAutofit/>
                    </a:bodyPr>
                    <a:lstStyle/>
                    <a:p>
                      <a:pPr indent="0" lvl="0" marL="0">
                        <a:spcBef>
                          <a:spcPts val="0"/>
                        </a:spcBef>
                        <a:spcAft>
                          <a:spcPts val="0"/>
                        </a:spcAft>
                        <a:buNone/>
                      </a:pPr>
                      <a:r>
                        <a:rPr lang="en"/>
                        <a:t>Support</a:t>
                      </a:r>
                      <a:endParaRPr/>
                    </a:p>
                  </a:txBody>
                  <a:tcPr marT="91425" marB="91425" marR="91425" marL="91425"/>
                </a:tc>
              </a:tr>
              <a:tr h="470525">
                <a:tc>
                  <a:txBody>
                    <a:bodyPr>
                      <a:noAutofit/>
                    </a:bodyPr>
                    <a:lstStyle/>
                    <a:p>
                      <a:pPr indent="0" lvl="0" marL="0">
                        <a:spcBef>
                          <a:spcPts val="0"/>
                        </a:spcBef>
                        <a:spcAft>
                          <a:spcPts val="0"/>
                        </a:spcAft>
                        <a:buNone/>
                      </a:pPr>
                      <a:r>
                        <a:rPr lang="en"/>
                        <a:t>Compound</a:t>
                      </a:r>
                      <a:endParaRPr/>
                    </a:p>
                  </a:txBody>
                  <a:tcPr marT="91425" marB="91425" marR="91425" marL="91425"/>
                </a:tc>
                <a:tc>
                  <a:txBody>
                    <a:bodyPr>
                      <a:noAutofit/>
                    </a:bodyPr>
                    <a:lstStyle/>
                    <a:p>
                      <a:pPr indent="0" lvl="0" marL="0">
                        <a:spcBef>
                          <a:spcPts val="0"/>
                        </a:spcBef>
                        <a:spcAft>
                          <a:spcPts val="0"/>
                        </a:spcAft>
                        <a:buNone/>
                      </a:pPr>
                      <a:r>
                        <a:rPr lang="en"/>
                        <a:t>0.78</a:t>
                      </a:r>
                      <a:endParaRPr/>
                    </a:p>
                  </a:txBody>
                  <a:tcPr marT="91425" marB="91425" marR="91425" marL="91425"/>
                </a:tc>
                <a:tc>
                  <a:txBody>
                    <a:bodyPr>
                      <a:noAutofit/>
                    </a:bodyPr>
                    <a:lstStyle/>
                    <a:p>
                      <a:pPr indent="0" lvl="0" marL="0">
                        <a:spcBef>
                          <a:spcPts val="0"/>
                        </a:spcBef>
                        <a:spcAft>
                          <a:spcPts val="0"/>
                        </a:spcAft>
                        <a:buNone/>
                      </a:pPr>
                      <a:r>
                        <a:rPr lang="en"/>
                        <a:t>0.83</a:t>
                      </a:r>
                      <a:endParaRPr/>
                    </a:p>
                  </a:txBody>
                  <a:tcPr marT="91425" marB="91425" marR="91425" marL="91425"/>
                </a:tc>
                <a:tc>
                  <a:txBody>
                    <a:bodyPr>
                      <a:noAutofit/>
                    </a:bodyPr>
                    <a:lstStyle/>
                    <a:p>
                      <a:pPr indent="0" lvl="0" marL="0">
                        <a:spcBef>
                          <a:spcPts val="0"/>
                        </a:spcBef>
                        <a:spcAft>
                          <a:spcPts val="0"/>
                        </a:spcAft>
                        <a:buNone/>
                      </a:pPr>
                      <a:r>
                        <a:rPr lang="en"/>
                        <a:t>0.80</a:t>
                      </a:r>
                      <a:endParaRPr/>
                    </a:p>
                  </a:txBody>
                  <a:tcPr marT="91425" marB="91425" marR="91425" marL="91425"/>
                </a:tc>
                <a:tc>
                  <a:txBody>
                    <a:bodyPr>
                      <a:noAutofit/>
                    </a:bodyPr>
                    <a:lstStyle/>
                    <a:p>
                      <a:pPr indent="0" lvl="0" marL="0">
                        <a:spcBef>
                          <a:spcPts val="0"/>
                        </a:spcBef>
                        <a:spcAft>
                          <a:spcPts val="0"/>
                        </a:spcAft>
                        <a:buNone/>
                      </a:pPr>
                      <a:r>
                        <a:rPr lang="en"/>
                        <a:t>2251</a:t>
                      </a:r>
                      <a:endParaRPr/>
                    </a:p>
                  </a:txBody>
                  <a:tcPr marT="91425" marB="91425" marR="91425" marL="91425"/>
                </a:tc>
              </a:tr>
              <a:tr h="470525">
                <a:tc>
                  <a:txBody>
                    <a:bodyPr>
                      <a:noAutofit/>
                    </a:bodyPr>
                    <a:lstStyle/>
                    <a:p>
                      <a:pPr indent="0" lvl="0" marL="0">
                        <a:spcBef>
                          <a:spcPts val="0"/>
                        </a:spcBef>
                        <a:spcAft>
                          <a:spcPts val="0"/>
                        </a:spcAft>
                        <a:buNone/>
                      </a:pPr>
                      <a:r>
                        <a:rPr lang="en"/>
                        <a:t>Single</a:t>
                      </a:r>
                      <a:endParaRPr/>
                    </a:p>
                  </a:txBody>
                  <a:tcPr marT="91425" marB="91425" marR="91425" marL="91425"/>
                </a:tc>
                <a:tc>
                  <a:txBody>
                    <a:bodyPr>
                      <a:noAutofit/>
                    </a:bodyPr>
                    <a:lstStyle/>
                    <a:p>
                      <a:pPr indent="0" lvl="0" marL="0">
                        <a:spcBef>
                          <a:spcPts val="0"/>
                        </a:spcBef>
                        <a:spcAft>
                          <a:spcPts val="0"/>
                        </a:spcAft>
                        <a:buNone/>
                      </a:pPr>
                      <a:r>
                        <a:rPr lang="en"/>
                        <a:t>0.68</a:t>
                      </a:r>
                      <a:endParaRPr/>
                    </a:p>
                  </a:txBody>
                  <a:tcPr marT="91425" marB="91425" marR="91425" marL="91425"/>
                </a:tc>
                <a:tc>
                  <a:txBody>
                    <a:bodyPr>
                      <a:noAutofit/>
                    </a:bodyPr>
                    <a:lstStyle/>
                    <a:p>
                      <a:pPr indent="0" lvl="0" marL="0">
                        <a:spcBef>
                          <a:spcPts val="0"/>
                        </a:spcBef>
                        <a:spcAft>
                          <a:spcPts val="0"/>
                        </a:spcAft>
                        <a:buNone/>
                      </a:pPr>
                      <a:r>
                        <a:rPr lang="en"/>
                        <a:t>0.62</a:t>
                      </a:r>
                      <a:endParaRPr/>
                    </a:p>
                  </a:txBody>
                  <a:tcPr marT="91425" marB="91425" marR="91425" marL="91425"/>
                </a:tc>
                <a:tc>
                  <a:txBody>
                    <a:bodyPr>
                      <a:noAutofit/>
                    </a:bodyPr>
                    <a:lstStyle/>
                    <a:p>
                      <a:pPr indent="0" lvl="0" marL="0">
                        <a:spcBef>
                          <a:spcPts val="0"/>
                        </a:spcBef>
                        <a:spcAft>
                          <a:spcPts val="0"/>
                        </a:spcAft>
                        <a:buNone/>
                      </a:pPr>
                      <a:r>
                        <a:rPr lang="en"/>
                        <a:t>0.65</a:t>
                      </a:r>
                      <a:endParaRPr/>
                    </a:p>
                  </a:txBody>
                  <a:tcPr marT="91425" marB="91425" marR="91425" marL="91425"/>
                </a:tc>
                <a:tc>
                  <a:txBody>
                    <a:bodyPr>
                      <a:noAutofit/>
                    </a:bodyPr>
                    <a:lstStyle/>
                    <a:p>
                      <a:pPr indent="0" lvl="0" marL="0">
                        <a:spcBef>
                          <a:spcPts val="0"/>
                        </a:spcBef>
                        <a:spcAft>
                          <a:spcPts val="0"/>
                        </a:spcAft>
                        <a:buNone/>
                      </a:pPr>
                      <a:r>
                        <a:rPr lang="en"/>
                        <a:t>1357</a:t>
                      </a:r>
                      <a:endParaRPr/>
                    </a:p>
                  </a:txBody>
                  <a:tcPr marT="91425" marB="91425" marR="91425" marL="91425"/>
                </a:tc>
              </a:tr>
              <a:tr h="470525">
                <a:tc>
                  <a:txBody>
                    <a:bodyPr>
                      <a:noAutofit/>
                    </a:bodyPr>
                    <a:lstStyle/>
                    <a:p>
                      <a:pPr indent="0" lvl="0" marL="0">
                        <a:spcBef>
                          <a:spcPts val="0"/>
                        </a:spcBef>
                        <a:spcAft>
                          <a:spcPts val="0"/>
                        </a:spcAft>
                        <a:buNone/>
                      </a:pPr>
                      <a:r>
                        <a:rPr lang="en"/>
                        <a:t>AVG / Total</a:t>
                      </a:r>
                      <a:endParaRPr/>
                    </a:p>
                  </a:txBody>
                  <a:tcPr marT="91425" marB="91425" marR="91425" marL="91425"/>
                </a:tc>
                <a:tc>
                  <a:txBody>
                    <a:bodyPr>
                      <a:noAutofit/>
                    </a:bodyPr>
                    <a:lstStyle/>
                    <a:p>
                      <a:pPr indent="0" lvl="0" marL="0">
                        <a:spcBef>
                          <a:spcPts val="0"/>
                        </a:spcBef>
                        <a:spcAft>
                          <a:spcPts val="0"/>
                        </a:spcAft>
                        <a:buNone/>
                      </a:pPr>
                      <a:r>
                        <a:rPr lang="en"/>
                        <a:t>0.75</a:t>
                      </a:r>
                      <a:endParaRPr/>
                    </a:p>
                  </a:txBody>
                  <a:tcPr marT="91425" marB="91425" marR="91425" marL="91425"/>
                </a:tc>
                <a:tc>
                  <a:txBody>
                    <a:bodyPr>
                      <a:noAutofit/>
                    </a:bodyPr>
                    <a:lstStyle/>
                    <a:p>
                      <a:pPr indent="0" lvl="0" marL="0">
                        <a:spcBef>
                          <a:spcPts val="0"/>
                        </a:spcBef>
                        <a:spcAft>
                          <a:spcPts val="0"/>
                        </a:spcAft>
                        <a:buNone/>
                      </a:pPr>
                      <a:r>
                        <a:rPr lang="en"/>
                        <a:t>0.75</a:t>
                      </a:r>
                      <a:endParaRPr/>
                    </a:p>
                  </a:txBody>
                  <a:tcPr marT="91425" marB="91425" marR="91425" marL="91425"/>
                </a:tc>
                <a:tc>
                  <a:txBody>
                    <a:bodyPr>
                      <a:noAutofit/>
                    </a:bodyPr>
                    <a:lstStyle/>
                    <a:p>
                      <a:pPr indent="0" lvl="0" marL="0">
                        <a:spcBef>
                          <a:spcPts val="0"/>
                        </a:spcBef>
                        <a:spcAft>
                          <a:spcPts val="0"/>
                        </a:spcAft>
                        <a:buNone/>
                      </a:pPr>
                      <a:r>
                        <a:rPr lang="en"/>
                        <a:t>0.75</a:t>
                      </a:r>
                      <a:endParaRPr/>
                    </a:p>
                  </a:txBody>
                  <a:tcPr marT="91425" marB="91425" marR="91425" marL="91425"/>
                </a:tc>
                <a:tc>
                  <a:txBody>
                    <a:bodyPr>
                      <a:noAutofit/>
                    </a:bodyPr>
                    <a:lstStyle/>
                    <a:p>
                      <a:pPr indent="0" lvl="0" marL="0">
                        <a:spcBef>
                          <a:spcPts val="0"/>
                        </a:spcBef>
                        <a:spcAft>
                          <a:spcPts val="0"/>
                        </a:spcAft>
                        <a:buNone/>
                      </a:pPr>
                      <a:r>
                        <a:rPr lang="en"/>
                        <a:t>3608</a:t>
                      </a:r>
                      <a:endParaRPr/>
                    </a:p>
                  </a:txBody>
                  <a:tcPr marT="91425" marB="91425" marR="91425" marL="91425"/>
                </a:tc>
              </a:tr>
            </a:tbl>
          </a:graphicData>
        </a:graphic>
      </p:graphicFrame>
      <p:sp>
        <p:nvSpPr>
          <p:cNvPr id="126" name="Google Shape;126;p23"/>
          <p:cNvSpPr txBox="1"/>
          <p:nvPr/>
        </p:nvSpPr>
        <p:spPr>
          <a:xfrm>
            <a:off x="933750" y="857925"/>
            <a:ext cx="2914500" cy="35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Baseline Accuracy: 0.62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1003650" y="1178546"/>
            <a:ext cx="7136700" cy="685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Closing Remarks</a:t>
            </a:r>
            <a:endParaRPr sz="3600"/>
          </a:p>
        </p:txBody>
      </p:sp>
      <p:sp>
        <p:nvSpPr>
          <p:cNvPr id="132" name="Google Shape;132;p24"/>
          <p:cNvSpPr txBox="1"/>
          <p:nvPr>
            <p:ph idx="1" type="subTitle"/>
          </p:nvPr>
        </p:nvSpPr>
        <p:spPr>
          <a:xfrm>
            <a:off x="2137225" y="1863750"/>
            <a:ext cx="4870500" cy="21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Phase I is complete. A prototype has been established.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Phase II automate data querying and cleaning.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Phase III develop more sophisticated features and models.</a:t>
            </a:r>
            <a:endParaRPr sz="1200"/>
          </a:p>
          <a:p>
            <a:pPr indent="0" lvl="0" marL="0" rtl="0" algn="l">
              <a:spcBef>
                <a:spcPts val="0"/>
              </a:spcBef>
              <a:spcAft>
                <a:spcPts val="0"/>
              </a:spcAft>
              <a:buNone/>
            </a:pPr>
            <a:r>
              <a:rPr lang="en" sz="1200"/>
              <a:t>	eg bayesian model for prior medical conditions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Phase IV reconfigure with spark in order to scale up.</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Synthetic Data ?</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work around HIPAA Restrictions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nvSpPr>
        <p:spPr>
          <a:xfrm>
            <a:off x="0" y="0"/>
            <a:ext cx="9079200" cy="49896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0000"/>
              </a:lnSpc>
              <a:spcBef>
                <a:spcPts val="1500"/>
              </a:spcBef>
              <a:spcAft>
                <a:spcPts val="0"/>
              </a:spcAft>
              <a:buNone/>
            </a:pPr>
            <a:r>
              <a:rPr lang="en" sz="2250">
                <a:solidFill>
                  <a:srgbClr val="333333"/>
                </a:solidFill>
              </a:rPr>
              <a:t>About SyntheticMass</a:t>
            </a:r>
            <a:endParaRPr sz="2250">
              <a:solidFill>
                <a:srgbClr val="333333"/>
              </a:solidFill>
            </a:endParaRPr>
          </a:p>
          <a:p>
            <a:pPr indent="0" lvl="0" marL="0" rtl="0">
              <a:lnSpc>
                <a:spcPct val="110000"/>
              </a:lnSpc>
              <a:spcBef>
                <a:spcPts val="1500"/>
              </a:spcBef>
              <a:spcAft>
                <a:spcPts val="0"/>
              </a:spcAft>
              <a:buNone/>
            </a:pPr>
            <a:r>
              <a:rPr lang="en" sz="2250">
                <a:solidFill>
                  <a:srgbClr val="333333"/>
                </a:solidFill>
              </a:rPr>
              <a:t>Background</a:t>
            </a:r>
            <a:endParaRPr sz="2250">
              <a:solidFill>
                <a:srgbClr val="333333"/>
              </a:solidFill>
            </a:endParaRPr>
          </a:p>
          <a:p>
            <a:pPr indent="0" lvl="0" marL="0" rtl="0">
              <a:lnSpc>
                <a:spcPct val="115000"/>
              </a:lnSpc>
              <a:spcBef>
                <a:spcPts val="800"/>
              </a:spcBef>
              <a:spcAft>
                <a:spcPts val="0"/>
              </a:spcAft>
              <a:buNone/>
            </a:pPr>
            <a:r>
              <a:rPr lang="en" sz="1050" u="sng">
                <a:solidFill>
                  <a:srgbClr val="337AB7"/>
                </a:solidFill>
                <a:hlinkClick r:id="rId3"/>
              </a:rPr>
              <a:t>SyntheticMass</a:t>
            </a:r>
            <a:r>
              <a:rPr lang="en" sz="1050">
                <a:solidFill>
                  <a:srgbClr val="333333"/>
                </a:solidFill>
              </a:rPr>
              <a:t> contains realistic but fictional residents of the state of Massachusetts. The synthetic population aims to statistically mirrors the real population in terms of demographics, disease burden, vaccinations, medical visits, and social determinants. SyntheticMass establishes a risk-free environment for experimenting with:</a:t>
            </a:r>
            <a:endParaRPr sz="1050">
              <a:solidFill>
                <a:srgbClr val="333333"/>
              </a:solidFill>
            </a:endParaRPr>
          </a:p>
          <a:p>
            <a:pPr indent="-295275" lvl="0" marL="457200" rtl="0">
              <a:lnSpc>
                <a:spcPct val="115000"/>
              </a:lnSpc>
              <a:spcBef>
                <a:spcPts val="800"/>
              </a:spcBef>
              <a:spcAft>
                <a:spcPts val="0"/>
              </a:spcAft>
              <a:buClr>
                <a:srgbClr val="333333"/>
              </a:buClr>
              <a:buSzPts val="1050"/>
              <a:buChar char="●"/>
            </a:pPr>
            <a:r>
              <a:rPr lang="en" sz="1050">
                <a:solidFill>
                  <a:srgbClr val="333333"/>
                </a:solidFill>
              </a:rPr>
              <a:t>Data visualization</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highlight>
                  <a:srgbClr val="F3F315"/>
                </a:highlight>
              </a:rPr>
              <a:t>Risk stratification</a:t>
            </a:r>
            <a:endParaRPr sz="1050">
              <a:solidFill>
                <a:srgbClr val="333333"/>
              </a:solidFill>
              <a:highlight>
                <a:srgbClr val="F3F315"/>
              </a:highlight>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highlight>
                  <a:srgbClr val="F3F315"/>
                </a:highlight>
              </a:rPr>
              <a:t>Care management</a:t>
            </a:r>
            <a:endParaRPr sz="1050">
              <a:solidFill>
                <a:srgbClr val="333333"/>
              </a:solidFill>
              <a:highlight>
                <a:srgbClr val="F3F315"/>
              </a:highlight>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Clinical decision support</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Patient reported data integration</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Evaluation of new treatment models</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Privacy and consent models</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Security and authorization models</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Third-party app development</a:t>
            </a:r>
            <a:endParaRPr baseline="-25000" sz="1050">
              <a:solidFill>
                <a:srgbClr val="333333"/>
              </a:solidFill>
            </a:endParaRPr>
          </a:p>
          <a:p>
            <a:pPr indent="0" lvl="0" marL="0" rtl="0">
              <a:lnSpc>
                <a:spcPct val="115000"/>
              </a:lnSpc>
              <a:spcBef>
                <a:spcPts val="800"/>
              </a:spcBef>
              <a:spcAft>
                <a:spcPts val="0"/>
              </a:spcAft>
              <a:buNone/>
            </a:pPr>
            <a:r>
              <a:rPr lang="en" sz="1050">
                <a:solidFill>
                  <a:srgbClr val="333333"/>
                </a:solidFill>
              </a:rPr>
              <a:t>SyntheticMass will provide a sandbox for Health IT developers, researchers, and clinicians interested in exploring new healthcare solutions. It enables this through:</a:t>
            </a:r>
            <a:endParaRPr sz="1050">
              <a:solidFill>
                <a:srgbClr val="333333"/>
              </a:solidFill>
            </a:endParaRPr>
          </a:p>
          <a:p>
            <a:pPr indent="-295275" lvl="0" marL="457200" rtl="0">
              <a:lnSpc>
                <a:spcPct val="115000"/>
              </a:lnSpc>
              <a:spcBef>
                <a:spcPts val="800"/>
              </a:spcBef>
              <a:spcAft>
                <a:spcPts val="0"/>
              </a:spcAft>
              <a:buClr>
                <a:srgbClr val="333333"/>
              </a:buClr>
              <a:buSzPts val="1050"/>
              <a:buChar char="●"/>
            </a:pPr>
            <a:r>
              <a:rPr lang="en" sz="1050">
                <a:solidFill>
                  <a:srgbClr val="333333"/>
                </a:solidFill>
              </a:rPr>
              <a:t>Realistic data for fictional patients</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Data that is free of protected health information (PHI) and personally identifiable information (PII) constraints</a:t>
            </a:r>
            <a:endParaRPr sz="1050">
              <a:solidFill>
                <a:srgbClr val="333333"/>
              </a:solidFill>
            </a:endParaRPr>
          </a:p>
          <a:p>
            <a:pPr indent="-295275" lvl="0" marL="457200" rtl="0">
              <a:lnSpc>
                <a:spcPct val="115000"/>
              </a:lnSpc>
              <a:spcBef>
                <a:spcPts val="0"/>
              </a:spcBef>
              <a:spcAft>
                <a:spcPts val="0"/>
              </a:spcAft>
              <a:buClr>
                <a:srgbClr val="333333"/>
              </a:buClr>
              <a:buSzPts val="1050"/>
              <a:buChar char="●"/>
            </a:pPr>
            <a:r>
              <a:rPr lang="en" sz="1050">
                <a:solidFill>
                  <a:srgbClr val="333333"/>
                </a:solidFill>
              </a:rPr>
              <a:t>Datasets updated over time based on clinical healthcare models and epidemiological models of population health.</a:t>
            </a:r>
            <a:endParaRPr sz="1050">
              <a:solidFill>
                <a:srgbClr val="333333"/>
              </a:solidFill>
            </a:endParaRPr>
          </a:p>
          <a:p>
            <a:pPr indent="0" lvl="0" marL="0" rtl="0">
              <a:spcBef>
                <a:spcPts val="800"/>
              </a:spcBef>
              <a:spcAft>
                <a:spcPts val="0"/>
              </a:spcAft>
              <a:buNone/>
            </a:pPr>
            <a:r>
              <a:rPr lang="en" sz="1000"/>
              <a:t>Source: </a:t>
            </a:r>
            <a:r>
              <a:rPr lang="en" sz="1000" u="sng">
                <a:solidFill>
                  <a:schemeClr val="hlink"/>
                </a:solidFill>
                <a:hlinkClick r:id="rId4"/>
              </a:rPr>
              <a:t>https://syntheticmass.mitre.org/about.html</a:t>
            </a:r>
            <a:endParaRPr sz="1000"/>
          </a:p>
          <a:p>
            <a:pPr indent="0" lvl="0" marL="457200" rtl="0">
              <a:lnSpc>
                <a:spcPct val="115000"/>
              </a:lnSpc>
              <a:spcBef>
                <a:spcPts val="0"/>
              </a:spcBef>
              <a:spcAft>
                <a:spcPts val="800"/>
              </a:spcAft>
              <a:buNone/>
            </a:pPr>
            <a:r>
              <a:t/>
            </a:r>
            <a:endParaRPr sz="105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nvSpPr>
        <p:spPr>
          <a:xfrm>
            <a:off x="2691550" y="3349800"/>
            <a:ext cx="4252500" cy="1793700"/>
          </a:xfrm>
          <a:prstGeom prst="rect">
            <a:avLst/>
          </a:prstGeom>
          <a:solidFill>
            <a:schemeClr val="lt1"/>
          </a:solidFill>
          <a:ln>
            <a:noFill/>
          </a:ln>
        </p:spPr>
        <p:txBody>
          <a:bodyPr anchorCtr="0" anchor="ctr" bIns="91425" lIns="91425" spcFirstLastPara="1" rIns="91425" wrap="square" tIns="91425">
            <a:noAutofit/>
          </a:bodyPr>
          <a:lstStyle/>
          <a:p>
            <a:pPr indent="0" lvl="0" marL="0" rtl="0">
              <a:lnSpc>
                <a:spcPct val="125000"/>
              </a:lnSpc>
              <a:spcBef>
                <a:spcPts val="2400"/>
              </a:spcBef>
              <a:spcAft>
                <a:spcPts val="0"/>
              </a:spcAft>
              <a:buNone/>
            </a:pPr>
            <a:r>
              <a:rPr b="1" lang="en" sz="2300">
                <a:solidFill>
                  <a:schemeClr val="accent1"/>
                </a:solidFill>
              </a:rPr>
              <a:t>Synthea</a:t>
            </a:r>
            <a:r>
              <a:rPr b="1" lang="en" sz="1800">
                <a:solidFill>
                  <a:schemeClr val="accent1"/>
                </a:solidFill>
              </a:rPr>
              <a:t>TM</a:t>
            </a:r>
            <a:r>
              <a:rPr b="1" lang="en" sz="2300">
                <a:solidFill>
                  <a:schemeClr val="accent1"/>
                </a:solidFill>
              </a:rPr>
              <a:t> Patient Generator  </a:t>
            </a:r>
            <a:endParaRPr b="1" sz="2300">
              <a:solidFill>
                <a:schemeClr val="accent1"/>
              </a:solidFill>
            </a:endParaRPr>
          </a:p>
          <a:p>
            <a:pPr indent="0" lvl="0" marL="0" rtl="0">
              <a:lnSpc>
                <a:spcPct val="125000"/>
              </a:lnSpc>
              <a:spcBef>
                <a:spcPts val="2400"/>
              </a:spcBef>
              <a:spcAft>
                <a:spcPts val="1200"/>
              </a:spcAft>
              <a:buNone/>
            </a:pPr>
            <a:r>
              <a:rPr lang="en" sz="1200">
                <a:solidFill>
                  <a:schemeClr val="accent1"/>
                </a:solidFill>
              </a:rPr>
              <a:t>Synthea</a:t>
            </a:r>
            <a:r>
              <a:rPr lang="en" sz="900">
                <a:solidFill>
                  <a:schemeClr val="accent1"/>
                </a:solidFill>
              </a:rPr>
              <a:t>TM</a:t>
            </a:r>
            <a:r>
              <a:rPr lang="en" sz="1200">
                <a:solidFill>
                  <a:schemeClr val="accent1"/>
                </a:solidFill>
              </a:rPr>
              <a:t> is a Synthetic Patient Population Simulator. The goal is to output synthetic, realistic (but not real), patient data and associated health records in a variety of formats.</a:t>
            </a:r>
            <a:endParaRPr sz="12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body"/>
          </p:nvPr>
        </p:nvSpPr>
        <p:spPr>
          <a:xfrm rot="5400000">
            <a:off x="6315600" y="2258750"/>
            <a:ext cx="4700700" cy="30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000"/>
              <a:t>Source:</a:t>
            </a:r>
            <a:r>
              <a:rPr lang="en"/>
              <a:t> </a:t>
            </a:r>
            <a:r>
              <a:rPr lang="en" sz="1000" u="sng">
                <a:solidFill>
                  <a:schemeClr val="hlink"/>
                </a:solidFill>
                <a:hlinkClick r:id="rId3"/>
              </a:rPr>
              <a:t>https://github.com/synthetichealth/synthea/wiki/CSV-File-Data-Dictionary#patients</a:t>
            </a:r>
            <a:endParaRPr sz="1000"/>
          </a:p>
        </p:txBody>
      </p:sp>
      <p:graphicFrame>
        <p:nvGraphicFramePr>
          <p:cNvPr id="89" name="Google Shape;89;p17"/>
          <p:cNvGraphicFramePr/>
          <p:nvPr/>
        </p:nvGraphicFramePr>
        <p:xfrm>
          <a:off x="1322075" y="59900"/>
          <a:ext cx="3000000" cy="3000000"/>
        </p:xfrm>
        <a:graphic>
          <a:graphicData uri="http://schemas.openxmlformats.org/drawingml/2006/table">
            <a:tbl>
              <a:tblPr>
                <a:solidFill>
                  <a:srgbClr val="FFFFFF"/>
                </a:solidFill>
                <a:tableStyleId>{8EFA3B76-6607-458E-8128-A2522A000004}</a:tableStyleId>
              </a:tblPr>
              <a:tblGrid>
                <a:gridCol w="819400"/>
                <a:gridCol w="979525"/>
                <a:gridCol w="998375"/>
                <a:gridCol w="1166525"/>
                <a:gridCol w="2610325"/>
              </a:tblGrid>
              <a:tr h="919100">
                <a:tc>
                  <a:txBody>
                    <a:bodyPr>
                      <a:noAutofit/>
                    </a:bodyPr>
                    <a:lstStyle/>
                    <a:p>
                      <a:pPr indent="0" lvl="0" marL="0" rtl="0" algn="ctr">
                        <a:lnSpc>
                          <a:spcPct val="115000"/>
                        </a:lnSpc>
                        <a:spcBef>
                          <a:spcPts val="0"/>
                        </a:spcBef>
                        <a:spcAft>
                          <a:spcPts val="0"/>
                        </a:spcAft>
                        <a:buNone/>
                      </a:pPr>
                      <a:r>
                        <a:t/>
                      </a:r>
                      <a:endParaRPr/>
                    </a:p>
                    <a:p>
                      <a:pPr indent="0" lvl="0" marL="0" rtl="0" algn="ctr">
                        <a:lnSpc>
                          <a:spcPct val="115000"/>
                        </a:lnSpc>
                        <a:spcBef>
                          <a:spcPts val="1200"/>
                        </a:spcBef>
                        <a:spcAft>
                          <a:spcPts val="1200"/>
                        </a:spcAft>
                        <a:buNone/>
                      </a:pPr>
                      <a:r>
                        <a:rPr b="1" lang="en" sz="1200">
                          <a:solidFill>
                            <a:srgbClr val="24292E"/>
                          </a:solidFill>
                          <a:highlight>
                            <a:srgbClr val="FFFFFF"/>
                          </a:highlight>
                        </a:rPr>
                        <a:t>Column Name</a:t>
                      </a:r>
                      <a:endParaRPr b="1"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b="1" lang="en" sz="1200">
                          <a:solidFill>
                            <a:srgbClr val="24292E"/>
                          </a:solidFill>
                          <a:highlight>
                            <a:srgbClr val="FFFFFF"/>
                          </a:highlight>
                        </a:rPr>
                        <a:t>Data Type</a:t>
                      </a:r>
                      <a:endParaRPr b="1"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b="1" lang="en" sz="1200">
                          <a:solidFill>
                            <a:srgbClr val="24292E"/>
                          </a:solidFill>
                          <a:highlight>
                            <a:srgbClr val="FFFFFF"/>
                          </a:highlight>
                        </a:rPr>
                        <a:t>Required</a:t>
                      </a:r>
                      <a:endParaRPr b="1"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gn="ctr">
                        <a:lnSpc>
                          <a:spcPct val="115000"/>
                        </a:lnSpc>
                        <a:spcBef>
                          <a:spcPts val="0"/>
                        </a:spcBef>
                        <a:spcAft>
                          <a:spcPts val="1200"/>
                        </a:spcAft>
                        <a:buNone/>
                      </a:pPr>
                      <a:r>
                        <a:rPr b="1" lang="en" sz="1200">
                          <a:solidFill>
                            <a:srgbClr val="24292E"/>
                          </a:solidFill>
                          <a:highlight>
                            <a:srgbClr val="FFFFFF"/>
                          </a:highlight>
                        </a:rPr>
                        <a:t>Description</a:t>
                      </a:r>
                      <a:endParaRPr b="1"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475">
                      <a:solidFill>
                        <a:srgbClr val="DFE2E5"/>
                      </a:solidFill>
                      <a:prstDash val="solid"/>
                      <a:round/>
                      <a:headEnd len="sm" w="sm" type="none"/>
                      <a:tailEnd len="sm" w="sm" type="none"/>
                    </a:lnL>
                    <a:lnB cap="flat" cmpd="sng" w="9475">
                      <a:solidFill>
                        <a:srgbClr val="DFE2E5"/>
                      </a:solidFill>
                      <a:prstDash val="solid"/>
                      <a:round/>
                      <a:headEnd len="sm" w="sm" type="none"/>
                      <a:tailEnd len="sm" w="sm" type="none"/>
                    </a:lnB>
                  </a:tcPr>
                </a:tc>
              </a:tr>
              <a:tr h="706600">
                <a:tc>
                  <a:txBody>
                    <a:bodyPr>
                      <a:noAutofit/>
                    </a:bodyPr>
                    <a:lstStyle/>
                    <a:p>
                      <a:pPr indent="0" lvl="0" marL="0" rtl="0">
                        <a:spcBef>
                          <a:spcPts val="0"/>
                        </a:spcBef>
                        <a:spcAft>
                          <a:spcPts val="0"/>
                        </a:spcAft>
                        <a:buNone/>
                      </a:pPr>
                      <a:r>
                        <a:t/>
                      </a:r>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ID</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UUID</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000">
                          <a:solidFill>
                            <a:srgbClr val="24292E"/>
                          </a:solidFill>
                          <a:highlight>
                            <a:srgbClr val="FFFFFF"/>
                          </a:highlight>
                          <a:latin typeface="Verdana"/>
                          <a:ea typeface="Verdana"/>
                          <a:cs typeface="Verdana"/>
                          <a:sym typeface="Verdana"/>
                        </a:rPr>
                        <a:t>true</a:t>
                      </a:r>
                      <a:endParaRPr sz="1000">
                        <a:solidFill>
                          <a:srgbClr val="24292E"/>
                        </a:solidFill>
                        <a:highlight>
                          <a:srgbClr val="FFFFFF"/>
                        </a:highlight>
                        <a:latin typeface="Verdana"/>
                        <a:ea typeface="Verdana"/>
                        <a:cs typeface="Verdana"/>
                        <a:sym typeface="Verdana"/>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Primary Key. Unique Identifier of the patient.</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r>
              <a:tr h="719400">
                <a:tc>
                  <a:txBody>
                    <a:bodyPr>
                      <a:noAutofit/>
                    </a:bodyPr>
                    <a:lstStyle/>
                    <a:p>
                      <a:pPr indent="0" lvl="0" marL="0" rtl="0">
                        <a:spcBef>
                          <a:spcPts val="0"/>
                        </a:spcBef>
                        <a:spcAft>
                          <a:spcPts val="0"/>
                        </a:spcAft>
                        <a:buNone/>
                      </a:pPr>
                      <a:r>
                        <a:t/>
                      </a:r>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BirthDate</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Date (</a:t>
                      </a:r>
                      <a:r>
                        <a:rPr lang="en" sz="1000">
                          <a:solidFill>
                            <a:srgbClr val="24292E"/>
                          </a:solidFill>
                          <a:highlight>
                            <a:srgbClr val="FFFFFF"/>
                          </a:highlight>
                          <a:latin typeface="Verdana"/>
                          <a:ea typeface="Verdana"/>
                          <a:cs typeface="Verdana"/>
                          <a:sym typeface="Verdana"/>
                        </a:rPr>
                        <a:t>YYYY-MM-DD</a:t>
                      </a:r>
                      <a:r>
                        <a:rPr lang="en" sz="1200">
                          <a:solidFill>
                            <a:srgbClr val="24292E"/>
                          </a:solidFill>
                          <a:highlight>
                            <a:srgbClr val="FFFFFF"/>
                          </a:highlight>
                        </a:rPr>
                        <a:t>)</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000">
                          <a:solidFill>
                            <a:srgbClr val="24292E"/>
                          </a:solidFill>
                          <a:highlight>
                            <a:srgbClr val="FFFFFF"/>
                          </a:highlight>
                          <a:latin typeface="Verdana"/>
                          <a:ea typeface="Verdana"/>
                          <a:cs typeface="Verdana"/>
                          <a:sym typeface="Verdana"/>
                        </a:rPr>
                        <a:t>true</a:t>
                      </a:r>
                      <a:endParaRPr sz="1000">
                        <a:solidFill>
                          <a:srgbClr val="24292E"/>
                        </a:solidFill>
                        <a:highlight>
                          <a:srgbClr val="FFFFFF"/>
                        </a:highlight>
                        <a:latin typeface="Verdana"/>
                        <a:ea typeface="Verdana"/>
                        <a:cs typeface="Verdana"/>
                        <a:sym typeface="Verdana"/>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The date the patient was born.</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r>
              <a:tr h="737200">
                <a:tc>
                  <a:txBody>
                    <a:bodyPr>
                      <a:noAutofit/>
                    </a:bodyPr>
                    <a:lstStyle/>
                    <a:p>
                      <a:pPr indent="0" lvl="0" marL="0" rtl="0">
                        <a:spcBef>
                          <a:spcPts val="0"/>
                        </a:spcBef>
                        <a:spcAft>
                          <a:spcPts val="0"/>
                        </a:spcAft>
                        <a:buNone/>
                      </a:pPr>
                      <a:r>
                        <a:t/>
                      </a:r>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DeathDate</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Date (</a:t>
                      </a:r>
                      <a:r>
                        <a:rPr lang="en" sz="1000">
                          <a:solidFill>
                            <a:srgbClr val="24292E"/>
                          </a:solidFill>
                          <a:highlight>
                            <a:srgbClr val="FFFFFF"/>
                          </a:highlight>
                          <a:latin typeface="Verdana"/>
                          <a:ea typeface="Verdana"/>
                          <a:cs typeface="Verdana"/>
                          <a:sym typeface="Verdana"/>
                        </a:rPr>
                        <a:t>YYYY-MM-DD</a:t>
                      </a:r>
                      <a:r>
                        <a:rPr lang="en" sz="1200">
                          <a:solidFill>
                            <a:srgbClr val="24292E"/>
                          </a:solidFill>
                          <a:highlight>
                            <a:srgbClr val="FFFFFF"/>
                          </a:highlight>
                        </a:rPr>
                        <a:t>)</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000">
                          <a:solidFill>
                            <a:srgbClr val="24292E"/>
                          </a:solidFill>
                          <a:highlight>
                            <a:srgbClr val="FFFFFF"/>
                          </a:highlight>
                          <a:latin typeface="Verdana"/>
                          <a:ea typeface="Verdana"/>
                          <a:cs typeface="Verdana"/>
                          <a:sym typeface="Verdana"/>
                        </a:rPr>
                        <a:t>false</a:t>
                      </a:r>
                      <a:endParaRPr sz="1000">
                        <a:solidFill>
                          <a:srgbClr val="24292E"/>
                        </a:solidFill>
                        <a:highlight>
                          <a:srgbClr val="FFFFFF"/>
                        </a:highlight>
                        <a:latin typeface="Verdana"/>
                        <a:ea typeface="Verdana"/>
                        <a:cs typeface="Verdana"/>
                        <a:sym typeface="Verdana"/>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The date the patient died.</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r>
              <a:tr h="690875">
                <a:tc>
                  <a:txBody>
                    <a:bodyPr>
                      <a:noAutofit/>
                    </a:bodyPr>
                    <a:lstStyle/>
                    <a:p>
                      <a:pPr indent="0" lvl="0" marL="0" rtl="0">
                        <a:spcBef>
                          <a:spcPts val="0"/>
                        </a:spcBef>
                        <a:spcAft>
                          <a:spcPts val="0"/>
                        </a:spcAft>
                        <a:buNone/>
                      </a:pPr>
                      <a:r>
                        <a:t/>
                      </a:r>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Marital</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String</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000">
                          <a:solidFill>
                            <a:srgbClr val="24292E"/>
                          </a:solidFill>
                          <a:highlight>
                            <a:srgbClr val="FFFFFF"/>
                          </a:highlight>
                          <a:latin typeface="Verdana"/>
                          <a:ea typeface="Verdana"/>
                          <a:cs typeface="Verdana"/>
                          <a:sym typeface="Verdana"/>
                        </a:rPr>
                        <a:t>false</a:t>
                      </a:r>
                      <a:endParaRPr sz="1000">
                        <a:solidFill>
                          <a:srgbClr val="24292E"/>
                        </a:solidFill>
                        <a:highlight>
                          <a:srgbClr val="FFFFFF"/>
                        </a:highlight>
                        <a:latin typeface="Verdana"/>
                        <a:ea typeface="Verdana"/>
                        <a:cs typeface="Verdana"/>
                        <a:sym typeface="Verdana"/>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Marital Status. </a:t>
                      </a:r>
                      <a:r>
                        <a:rPr lang="en" sz="1000">
                          <a:solidFill>
                            <a:srgbClr val="24292E"/>
                          </a:solidFill>
                          <a:highlight>
                            <a:srgbClr val="FFFFFF"/>
                          </a:highlight>
                          <a:latin typeface="Verdana"/>
                          <a:ea typeface="Verdana"/>
                          <a:cs typeface="Verdana"/>
                          <a:sym typeface="Verdana"/>
                        </a:rPr>
                        <a:t>M</a:t>
                      </a:r>
                      <a:r>
                        <a:rPr lang="en" sz="1200">
                          <a:solidFill>
                            <a:srgbClr val="24292E"/>
                          </a:solidFill>
                          <a:highlight>
                            <a:srgbClr val="FFFFFF"/>
                          </a:highlight>
                        </a:rPr>
                        <a:t> is married, </a:t>
                      </a:r>
                      <a:r>
                        <a:rPr lang="en" sz="1000">
                          <a:solidFill>
                            <a:srgbClr val="24292E"/>
                          </a:solidFill>
                          <a:highlight>
                            <a:srgbClr val="FFFFFF"/>
                          </a:highlight>
                          <a:latin typeface="Verdana"/>
                          <a:ea typeface="Verdana"/>
                          <a:cs typeface="Verdana"/>
                          <a:sym typeface="Verdana"/>
                        </a:rPr>
                        <a:t>S</a:t>
                      </a:r>
                      <a:r>
                        <a:rPr lang="en" sz="1200">
                          <a:solidFill>
                            <a:srgbClr val="24292E"/>
                          </a:solidFill>
                          <a:highlight>
                            <a:srgbClr val="FFFFFF"/>
                          </a:highlight>
                        </a:rPr>
                        <a:t> is single. Currently no support for divorce (</a:t>
                      </a:r>
                      <a:r>
                        <a:rPr lang="en" sz="1000">
                          <a:solidFill>
                            <a:srgbClr val="24292E"/>
                          </a:solidFill>
                          <a:highlight>
                            <a:srgbClr val="FFFFFF"/>
                          </a:highlight>
                          <a:latin typeface="Verdana"/>
                          <a:ea typeface="Verdana"/>
                          <a:cs typeface="Verdana"/>
                          <a:sym typeface="Verdana"/>
                        </a:rPr>
                        <a:t>D</a:t>
                      </a:r>
                      <a:r>
                        <a:rPr lang="en" sz="1200">
                          <a:solidFill>
                            <a:srgbClr val="24292E"/>
                          </a:solidFill>
                          <a:highlight>
                            <a:srgbClr val="FFFFFF"/>
                          </a:highlight>
                        </a:rPr>
                        <a:t>) or widowing (</a:t>
                      </a:r>
                      <a:r>
                        <a:rPr lang="en" sz="1000">
                          <a:solidFill>
                            <a:srgbClr val="24292E"/>
                          </a:solidFill>
                          <a:highlight>
                            <a:srgbClr val="FFFFFF"/>
                          </a:highlight>
                          <a:latin typeface="Verdana"/>
                          <a:ea typeface="Verdana"/>
                          <a:cs typeface="Verdana"/>
                          <a:sym typeface="Verdana"/>
                        </a:rPr>
                        <a:t>W</a:t>
                      </a:r>
                      <a:r>
                        <a:rPr lang="en" sz="1200">
                          <a:solidFill>
                            <a:srgbClr val="24292E"/>
                          </a:solidFill>
                          <a:highlight>
                            <a:srgbClr val="FFFFFF"/>
                          </a:highlight>
                        </a:rPr>
                        <a:t>)</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r>
              <a:tr h="490700">
                <a:tc>
                  <a:txBody>
                    <a:bodyPr>
                      <a:noAutofit/>
                    </a:bodyPr>
                    <a:lstStyle/>
                    <a:p>
                      <a:pPr indent="0" lvl="0" marL="0" rtl="0">
                        <a:spcBef>
                          <a:spcPts val="0"/>
                        </a:spcBef>
                        <a:spcAft>
                          <a:spcPts val="0"/>
                        </a:spcAft>
                        <a:buNone/>
                      </a:pPr>
                      <a:r>
                        <a:t/>
                      </a:r>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Gender</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String</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000">
                          <a:solidFill>
                            <a:srgbClr val="24292E"/>
                          </a:solidFill>
                          <a:highlight>
                            <a:srgbClr val="FFFFFF"/>
                          </a:highlight>
                          <a:latin typeface="Verdana"/>
                          <a:ea typeface="Verdana"/>
                          <a:cs typeface="Verdana"/>
                          <a:sym typeface="Verdana"/>
                        </a:rPr>
                        <a:t>true</a:t>
                      </a:r>
                      <a:endParaRPr sz="1000">
                        <a:solidFill>
                          <a:srgbClr val="24292E"/>
                        </a:solidFill>
                        <a:highlight>
                          <a:srgbClr val="FFFFFF"/>
                        </a:highlight>
                        <a:latin typeface="Verdana"/>
                        <a:ea typeface="Verdana"/>
                        <a:cs typeface="Verdana"/>
                        <a:sym typeface="Verdana"/>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c>
                  <a:txBody>
                    <a:bodyPr>
                      <a:noAutofit/>
                    </a:bodyPr>
                    <a:lstStyle/>
                    <a:p>
                      <a:pPr indent="0" lvl="0" marL="0" rtl="0">
                        <a:lnSpc>
                          <a:spcPct val="115000"/>
                        </a:lnSpc>
                        <a:spcBef>
                          <a:spcPts val="0"/>
                        </a:spcBef>
                        <a:spcAft>
                          <a:spcPts val="1200"/>
                        </a:spcAft>
                        <a:buNone/>
                      </a:pPr>
                      <a:r>
                        <a:rPr lang="en" sz="1200">
                          <a:solidFill>
                            <a:srgbClr val="24292E"/>
                          </a:solidFill>
                          <a:highlight>
                            <a:srgbClr val="FFFFFF"/>
                          </a:highlight>
                        </a:rPr>
                        <a:t>Gender. </a:t>
                      </a:r>
                      <a:r>
                        <a:rPr lang="en" sz="1000">
                          <a:solidFill>
                            <a:srgbClr val="24292E"/>
                          </a:solidFill>
                          <a:highlight>
                            <a:srgbClr val="FFFFFF"/>
                          </a:highlight>
                          <a:latin typeface="Verdana"/>
                          <a:ea typeface="Verdana"/>
                          <a:cs typeface="Verdana"/>
                          <a:sym typeface="Verdana"/>
                        </a:rPr>
                        <a:t>M</a:t>
                      </a:r>
                      <a:r>
                        <a:rPr lang="en" sz="1200">
                          <a:solidFill>
                            <a:srgbClr val="24292E"/>
                          </a:solidFill>
                          <a:highlight>
                            <a:srgbClr val="FFFFFF"/>
                          </a:highlight>
                        </a:rPr>
                        <a:t> is male, </a:t>
                      </a:r>
                      <a:r>
                        <a:rPr lang="en" sz="1000">
                          <a:solidFill>
                            <a:srgbClr val="24292E"/>
                          </a:solidFill>
                          <a:highlight>
                            <a:srgbClr val="FFFFFF"/>
                          </a:highlight>
                          <a:latin typeface="Verdana"/>
                          <a:ea typeface="Verdana"/>
                          <a:cs typeface="Verdana"/>
                          <a:sym typeface="Verdana"/>
                        </a:rPr>
                        <a:t>F</a:t>
                      </a:r>
                      <a:r>
                        <a:rPr lang="en" sz="1200">
                          <a:solidFill>
                            <a:srgbClr val="24292E"/>
                          </a:solidFill>
                          <a:highlight>
                            <a:srgbClr val="FFFFFF"/>
                          </a:highlight>
                        </a:rPr>
                        <a:t> is female.</a:t>
                      </a:r>
                      <a:endParaRPr sz="1200">
                        <a:solidFill>
                          <a:srgbClr val="24292E"/>
                        </a:solidFill>
                        <a:highlight>
                          <a:srgbClr val="FFFFFF"/>
                        </a:highlight>
                      </a:endParaRPr>
                    </a:p>
                  </a:txBody>
                  <a:tcPr marT="57150" marB="57150" marR="123825" marL="123825">
                    <a:lnL cap="flat" cmpd="sng" w="9475">
                      <a:solidFill>
                        <a:srgbClr val="DFE2E5"/>
                      </a:solidFill>
                      <a:prstDash val="solid"/>
                      <a:round/>
                      <a:headEnd len="sm" w="sm" type="none"/>
                      <a:tailEnd len="sm" w="sm" type="none"/>
                    </a:lnL>
                    <a:lnR cap="flat" cmpd="sng" w="9475">
                      <a:solidFill>
                        <a:srgbClr val="DFE2E5"/>
                      </a:solidFill>
                      <a:prstDash val="solid"/>
                      <a:round/>
                      <a:headEnd len="sm" w="sm" type="none"/>
                      <a:tailEnd len="sm" w="sm" type="none"/>
                    </a:lnR>
                    <a:lnT cap="flat" cmpd="sng" w="9475">
                      <a:solidFill>
                        <a:srgbClr val="DFE2E5"/>
                      </a:solidFill>
                      <a:prstDash val="solid"/>
                      <a:round/>
                      <a:headEnd len="sm" w="sm" type="none"/>
                      <a:tailEnd len="sm" w="sm" type="none"/>
                    </a:lnT>
                    <a:lnB cap="flat" cmpd="sng" w="9475">
                      <a:solidFill>
                        <a:srgbClr val="DFE2E5"/>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4230725"/>
            <a:ext cx="68586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csv’s can be made into database tables via Databricks.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 cross section of diabetic and prediabetic patients.</a:t>
            </a:r>
            <a:endParaRPr/>
          </a:p>
        </p:txBody>
      </p:sp>
      <p:sp>
        <p:nvSpPr>
          <p:cNvPr id="100" name="Google Shape;100;p19"/>
          <p:cNvSpPr txBox="1"/>
          <p:nvPr/>
        </p:nvSpPr>
        <p:spPr>
          <a:xfrm>
            <a:off x="249300" y="368125"/>
            <a:ext cx="2559600" cy="17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total of</a:t>
            </a:r>
            <a:endParaRPr/>
          </a:p>
          <a:p>
            <a:pPr indent="0" lvl="0" marL="0">
              <a:spcBef>
                <a:spcPts val="0"/>
              </a:spcBef>
              <a:spcAft>
                <a:spcPts val="0"/>
              </a:spcAft>
              <a:buNone/>
            </a:pPr>
            <a:r>
              <a:rPr lang="en"/>
              <a:t>10,933 patients.</a:t>
            </a:r>
            <a:endParaRPr/>
          </a:p>
          <a:p>
            <a:pPr indent="0" lvl="0" marL="0" rtl="0">
              <a:lnSpc>
                <a:spcPct val="115000"/>
              </a:lnSpc>
              <a:spcBef>
                <a:spcPts val="0"/>
              </a:spcBef>
              <a:spcAft>
                <a:spcPts val="0"/>
              </a:spcAft>
              <a:buNone/>
            </a:pPr>
            <a:r>
              <a:rPr lang="en">
                <a:highlight>
                  <a:srgbClr val="FFFFFF"/>
                </a:highlight>
              </a:rPr>
              <a:t>4120</a:t>
            </a:r>
            <a:r>
              <a:rPr lang="en"/>
              <a:t> patients suffering</a:t>
            </a:r>
            <a:endParaRPr/>
          </a:p>
          <a:p>
            <a:pPr indent="0" lvl="0" marL="0">
              <a:spcBef>
                <a:spcPts val="0"/>
              </a:spcBef>
              <a:spcAft>
                <a:spcPts val="0"/>
              </a:spcAft>
              <a:buNone/>
            </a:pPr>
            <a:r>
              <a:rPr lang="en"/>
              <a:t>from only one condition.</a:t>
            </a:r>
            <a:endParaRPr/>
          </a:p>
          <a:p>
            <a:pPr indent="0" lvl="0" marL="0" rtl="0">
              <a:lnSpc>
                <a:spcPct val="115000"/>
              </a:lnSpc>
              <a:spcBef>
                <a:spcPts val="0"/>
              </a:spcBef>
              <a:spcAft>
                <a:spcPts val="0"/>
              </a:spcAft>
              <a:buNone/>
            </a:pPr>
            <a:r>
              <a:rPr lang="en">
                <a:highlight>
                  <a:srgbClr val="FFFFFF"/>
                </a:highlight>
              </a:rPr>
              <a:t>6813</a:t>
            </a:r>
            <a:r>
              <a:rPr lang="en"/>
              <a:t> patients suffering from</a:t>
            </a:r>
            <a:endParaRPr/>
          </a:p>
          <a:p>
            <a:pPr indent="0" lvl="0" marL="0">
              <a:spcBef>
                <a:spcPts val="0"/>
              </a:spcBef>
              <a:spcAft>
                <a:spcPts val="0"/>
              </a:spcAft>
              <a:buNone/>
            </a:pPr>
            <a:r>
              <a:rPr lang="en"/>
              <a:t>Multiple conditions.</a:t>
            </a:r>
            <a:endParaRPr/>
          </a:p>
        </p:txBody>
      </p:sp>
      <p:pic>
        <p:nvPicPr>
          <p:cNvPr id="101" name="Google Shape;101;p19"/>
          <p:cNvPicPr preferRelativeResize="0"/>
          <p:nvPr/>
        </p:nvPicPr>
        <p:blipFill>
          <a:blip r:embed="rId3">
            <a:alphaModFix/>
          </a:blip>
          <a:stretch>
            <a:fillRect/>
          </a:stretch>
        </p:blipFill>
        <p:spPr>
          <a:xfrm>
            <a:off x="3331821" y="0"/>
            <a:ext cx="4766690" cy="4230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998625" y="152400"/>
            <a:ext cx="5146753" cy="4838699"/>
          </a:xfrm>
          <a:prstGeom prst="rect">
            <a:avLst/>
          </a:prstGeom>
          <a:noFill/>
          <a:ln>
            <a:noFill/>
          </a:ln>
        </p:spPr>
      </p:pic>
      <p:sp>
        <p:nvSpPr>
          <p:cNvPr id="107" name="Google Shape;107;p20"/>
          <p:cNvSpPr txBox="1"/>
          <p:nvPr/>
        </p:nvSpPr>
        <p:spPr>
          <a:xfrm>
            <a:off x="193775" y="432725"/>
            <a:ext cx="1663500" cy="15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...but, there is a </a:t>
            </a:r>
            <a:endParaRPr/>
          </a:p>
          <a:p>
            <a:pPr indent="0" lvl="0" marL="0">
              <a:spcBef>
                <a:spcPts val="0"/>
              </a:spcBef>
              <a:spcAft>
                <a:spcPts val="0"/>
              </a:spcAft>
              <a:buNone/>
            </a:pPr>
            <a:r>
              <a:rPr lang="en"/>
              <a:t>Problem with </a:t>
            </a:r>
            <a:endParaRPr/>
          </a:p>
          <a:p>
            <a:pPr indent="0" lvl="0" marL="0">
              <a:spcBef>
                <a:spcPts val="0"/>
              </a:spcBef>
              <a:spcAft>
                <a:spcPts val="0"/>
              </a:spcAft>
              <a:buNone/>
            </a:pPr>
            <a:r>
              <a:rPr lang="en"/>
              <a:t>Synthetic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1572600" y="384500"/>
            <a:ext cx="5998800" cy="598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Where to Start</a:t>
            </a:r>
            <a:endParaRPr/>
          </a:p>
        </p:txBody>
      </p:sp>
      <p:sp>
        <p:nvSpPr>
          <p:cNvPr id="113" name="Google Shape;113;p21"/>
          <p:cNvSpPr txBox="1"/>
          <p:nvPr/>
        </p:nvSpPr>
        <p:spPr>
          <a:xfrm>
            <a:off x="2440925" y="1558725"/>
            <a:ext cx="4992600" cy="30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prototype model that will predict whether a patient suffers from a single condition or multiple related conditions.</a:t>
            </a:r>
            <a:endParaRPr/>
          </a:p>
          <a:p>
            <a:pPr indent="0" lvl="0" marL="0">
              <a:spcBef>
                <a:spcPts val="0"/>
              </a:spcBef>
              <a:spcAft>
                <a:spcPts val="0"/>
              </a:spcAft>
              <a:buNone/>
            </a:pPr>
            <a:r>
              <a:t/>
            </a:r>
            <a:endParaRPr/>
          </a:p>
          <a:p>
            <a:pPr indent="0" lvl="0" marL="0">
              <a:spcBef>
                <a:spcPts val="0"/>
              </a:spcBef>
              <a:spcAft>
                <a:spcPts val="0"/>
              </a:spcAft>
              <a:buNone/>
            </a:pPr>
            <a:r>
              <a:rPr lang="en"/>
              <a:t>The patients in the prototype case are be those with at least one diabetes related diagnosis.</a:t>
            </a:r>
            <a:endParaRPr/>
          </a:p>
          <a:p>
            <a:pPr indent="0" lvl="0" marL="0">
              <a:spcBef>
                <a:spcPts val="0"/>
              </a:spcBef>
              <a:spcAft>
                <a:spcPts val="0"/>
              </a:spcAft>
              <a:buNone/>
            </a:pPr>
            <a:r>
              <a:t/>
            </a:r>
            <a:endParaRPr/>
          </a:p>
          <a:p>
            <a:pPr indent="0" lvl="0" marL="0">
              <a:spcBef>
                <a:spcPts val="0"/>
              </a:spcBef>
              <a:spcAft>
                <a:spcPts val="0"/>
              </a:spcAft>
              <a:buNone/>
            </a:pPr>
            <a:r>
              <a:rPr lang="en"/>
              <a:t>This is a starting point towards a more robust model that can analyze patients grouped by medical condition.</a:t>
            </a:r>
            <a:endParaRPr/>
          </a:p>
          <a:p>
            <a:pPr indent="0" lvl="0" marL="0">
              <a:spcBef>
                <a:spcPts val="0"/>
              </a:spcBef>
              <a:spcAft>
                <a:spcPts val="0"/>
              </a:spcAft>
              <a:buNone/>
            </a:pPr>
            <a:r>
              <a:t/>
            </a:r>
            <a:endParaRPr/>
          </a:p>
          <a:p>
            <a:pPr indent="0" lvl="0" marL="0">
              <a:spcBef>
                <a:spcPts val="0"/>
              </a:spcBef>
              <a:spcAft>
                <a:spcPts val="0"/>
              </a:spcAft>
              <a:buNone/>
            </a:pPr>
            <a:r>
              <a:rPr lang="en"/>
              <a:t>The data available to the model consists of vital signs and demographic info.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