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89" autoAdjust="0"/>
    <p:restoredTop sz="70855" autoAdjust="0"/>
  </p:normalViewPr>
  <p:slideViewPr>
    <p:cSldViewPr snapToGrid="0">
      <p:cViewPr varScale="1">
        <p:scale>
          <a:sx n="88" d="100"/>
          <a:sy n="88" d="100"/>
        </p:scale>
        <p:origin x="8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our project, the area that we explored was Graduate Student Success. </a:t>
            </a:r>
            <a:r>
              <a:rPr lang="en">
                <a:solidFill>
                  <a:schemeClr val="dk1"/>
                </a:solidFill>
              </a:rPr>
              <a:t>We decided to measure ‘success’ twofold: (1) by calculating the employment frequency of the students from each university 10 years after entry, and (2) by investigating the median earnings of university students 10 years after graduation.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4a3c447cf3_1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4a3c447cf3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Several Challenges we’d like to share would include:</a:t>
            </a:r>
            <a:endParaRPr/>
          </a:p>
          <a:p>
            <a:pPr marL="0" lvl="0" indent="0" algn="l" rtl="0">
              <a:spcBef>
                <a:spcPts val="0"/>
              </a:spcBef>
              <a:spcAft>
                <a:spcPts val="0"/>
              </a:spcAft>
              <a:buNone/>
            </a:pPr>
            <a:endParaRPr/>
          </a:p>
          <a:p>
            <a:pPr marL="457200" lvl="0" indent="-298450" algn="l" rtl="0">
              <a:spcBef>
                <a:spcPts val="0"/>
              </a:spcBef>
              <a:spcAft>
                <a:spcPts val="0"/>
              </a:spcAft>
              <a:buSzPts val="1100"/>
              <a:buAutoNum type="arabicPeriod"/>
            </a:pPr>
            <a:r>
              <a:rPr lang="en"/>
              <a:t>We decide to quantify “student success” using the earnings and employment variables, but it is possible that someone else may want to quantify “student success” in a different way.  So it would be important to really fine tune this with a client.</a:t>
            </a:r>
            <a:endParaRPr/>
          </a:p>
          <a:p>
            <a:pPr marL="457200" lvl="0" indent="-298450" algn="l" rtl="0">
              <a:spcBef>
                <a:spcPts val="0"/>
              </a:spcBef>
              <a:spcAft>
                <a:spcPts val="0"/>
              </a:spcAft>
              <a:buSzPts val="1100"/>
              <a:buAutoNum type="arabicPeriod"/>
            </a:pPr>
            <a:r>
              <a:rPr lang="en"/>
              <a:t>Many of our observations led to numerous other questions where we didn’t have the resources or variables to go deeper.</a:t>
            </a:r>
            <a:endParaRPr/>
          </a:p>
          <a:p>
            <a:pPr marL="457200" lvl="0" indent="-298450" algn="l" rtl="0">
              <a:spcBef>
                <a:spcPts val="0"/>
              </a:spcBef>
              <a:spcAft>
                <a:spcPts val="0"/>
              </a:spcAft>
              <a:buSzPts val="1100"/>
              <a:buAutoNum type="arabicPeriod"/>
            </a:pPr>
            <a:r>
              <a:rPr lang="en"/>
              <a:t>Our research questions were initially not as “focused” as they are now, so it took a few iterations in order for us to refine them to a point where it would allow use to tell a comprehensive story. We had to cut a few observations and analysis to make our questions less broad.</a:t>
            </a:r>
            <a:endParaRPr/>
          </a:p>
          <a:p>
            <a:pPr marL="457200" lvl="0" indent="-298450" algn="l" rtl="0">
              <a:spcBef>
                <a:spcPts val="0"/>
              </a:spcBef>
              <a:spcAft>
                <a:spcPts val="0"/>
              </a:spcAft>
              <a:buSzPts val="1100"/>
              <a:buAutoNum type="arabicPeriod"/>
            </a:pPr>
            <a:r>
              <a:rPr lang="en"/>
              <a:t>Working in a team required everyone to understand what work was happening with each other, since it mostly would impact the direction of others.</a:t>
            </a:r>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a3c447cf3_1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4a3c447cf3_1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 you for listening to our presentation.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4a3c447cf3_1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4a3c447cf3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developed 5 research questions that we used to help focus our answers of what characteristics were significant in determining Graduate Students’ Success based on our data set from U.S. Department of Education.  Our Dataset in total included three files representing over 3,600 variables and over 15,000 rows.</a:t>
            </a:r>
            <a:endParaRPr/>
          </a:p>
          <a:p>
            <a:pPr marL="0" lvl="0" indent="0" algn="l" rtl="0">
              <a:spcBef>
                <a:spcPts val="0"/>
              </a:spcBef>
              <a:spcAft>
                <a:spcPts val="0"/>
              </a:spcAft>
              <a:buNone/>
            </a:pPr>
            <a:endParaRPr/>
          </a:p>
          <a:p>
            <a:pPr marL="0" lvl="0" indent="0" algn="l" rtl="0">
              <a:spcBef>
                <a:spcPts val="0"/>
              </a:spcBef>
              <a:spcAft>
                <a:spcPts val="0"/>
              </a:spcAft>
              <a:buNone/>
            </a:pPr>
            <a:r>
              <a:rPr lang="en"/>
              <a:t>The research questions were centered on the following areas: Degree choices, Earnings, Employment, University Expenses, Full-time Faculty Percentage, and Geographic distribution.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4a3c447cf3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4a3c447cf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first question was on the impact of Race.</a:t>
            </a:r>
            <a:endParaRPr/>
          </a:p>
          <a:p>
            <a:pPr marL="457200" lvl="0" indent="-298450" algn="l" rtl="0">
              <a:spcBef>
                <a:spcPts val="0"/>
              </a:spcBef>
              <a:spcAft>
                <a:spcPts val="0"/>
              </a:spcAft>
              <a:buSzPts val="1100"/>
              <a:buChar char="●"/>
            </a:pPr>
            <a:r>
              <a:rPr lang="en"/>
              <a:t>There were over 10 race variables, however we decided to focus on four key race variables: % of the student body Caucasian, African American, Asian, and Hispanic</a:t>
            </a:r>
            <a:endParaRPr/>
          </a:p>
          <a:p>
            <a:pPr marL="457200" lvl="0" indent="-298450" algn="l" rtl="0">
              <a:spcBef>
                <a:spcPts val="0"/>
              </a:spcBef>
              <a:spcAft>
                <a:spcPts val="0"/>
              </a:spcAft>
              <a:buSzPts val="1100"/>
              <a:buChar char="●"/>
            </a:pPr>
            <a:r>
              <a:rPr lang="en"/>
              <a:t>We plotted the regression lines of all 4 race variables against our 2 student ‘success’ factors: earnings and employment, and we observed a couple key trends</a:t>
            </a:r>
            <a:endParaRPr/>
          </a:p>
          <a:p>
            <a:pPr marL="457200" lvl="0" indent="-298450" algn="l" rtl="0">
              <a:spcBef>
                <a:spcPts val="0"/>
              </a:spcBef>
              <a:spcAft>
                <a:spcPts val="0"/>
              </a:spcAft>
              <a:buSzPts val="1100"/>
              <a:buChar char="●"/>
            </a:pPr>
            <a:r>
              <a:rPr lang="en"/>
              <a:t>The plots suggest that as the percentage of Asians in the student body increase, the student success factors increase pretty rapidly. Caucasian also has a positive relationship but is slightly more stable</a:t>
            </a:r>
            <a:endParaRPr/>
          </a:p>
          <a:p>
            <a:pPr marL="457200" lvl="0" indent="-298450" algn="l" rtl="0">
              <a:spcBef>
                <a:spcPts val="0"/>
              </a:spcBef>
              <a:spcAft>
                <a:spcPts val="0"/>
              </a:spcAft>
              <a:buSzPts val="1100"/>
              <a:buChar char="●"/>
            </a:pPr>
            <a:r>
              <a:rPr lang="en"/>
              <a:t>The percentage of African Americans and Hispanics have a more concerning trend, as the percentage of these minority groups increases in the student body, we see decreases in our student ‘success’ variables</a:t>
            </a:r>
            <a:endParaRPr/>
          </a:p>
          <a:p>
            <a:pPr marL="457200" lvl="0" indent="-298450" algn="l" rtl="0">
              <a:spcBef>
                <a:spcPts val="0"/>
              </a:spcBef>
              <a:spcAft>
                <a:spcPts val="0"/>
              </a:spcAft>
              <a:buSzPts val="1100"/>
              <a:buChar char="●"/>
            </a:pPr>
            <a:r>
              <a:rPr lang="en"/>
              <a:t>Does this suggest that there could be some racial bias in hiring at universities with a higher percentages of the minority groups? This may require some more investigation… Next, let’s look at the impact of race on degree distribution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4a3c447cf3_3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4a3c447cf3_3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We decided to focus on four ‘degree’ variables (there were 38 categories in our dataframe): Engineering, Business, Liberal Arts &amp; Sciences, and Visual &amp; Performing Arts</a:t>
            </a:r>
            <a:endParaRPr/>
          </a:p>
          <a:p>
            <a:pPr marL="457200" lvl="0" indent="-298450" algn="l" rtl="0">
              <a:spcBef>
                <a:spcPts val="0"/>
              </a:spcBef>
              <a:spcAft>
                <a:spcPts val="0"/>
              </a:spcAft>
              <a:buSzPts val="1100"/>
              <a:buChar char="●"/>
            </a:pPr>
            <a:r>
              <a:rPr lang="en"/>
              <a:t>We looked at universities in the top quartile of each race variable and investigated how the percentage of degrees awarded to the 4 key degrees varied from one race group to the next</a:t>
            </a:r>
            <a:endParaRPr/>
          </a:p>
          <a:p>
            <a:pPr marL="457200" lvl="0" indent="-298450" algn="l" rtl="0">
              <a:spcBef>
                <a:spcPts val="0"/>
              </a:spcBef>
              <a:spcAft>
                <a:spcPts val="0"/>
              </a:spcAft>
              <a:buSzPts val="1100"/>
              <a:buChar char="●"/>
            </a:pPr>
            <a:r>
              <a:rPr lang="en"/>
              <a:t>Some interesting trends: universities in the top quartile of % Asian &amp; Caucasian on the average award engineering degrees twice more frequently than universities in the top quartile of % Hispanic and African American</a:t>
            </a:r>
            <a:endParaRPr/>
          </a:p>
          <a:p>
            <a:pPr marL="457200" lvl="0" indent="-298450" algn="l" rtl="0">
              <a:spcBef>
                <a:spcPts val="0"/>
              </a:spcBef>
              <a:spcAft>
                <a:spcPts val="0"/>
              </a:spcAft>
              <a:buSzPts val="1100"/>
              <a:buChar char="●"/>
            </a:pPr>
            <a:r>
              <a:rPr lang="en"/>
              <a:t>Universities in the top quartile of % Hispanic award the most liberal arts degrees on the average</a:t>
            </a:r>
            <a:endParaRPr/>
          </a:p>
          <a:p>
            <a:pPr marL="457200" lvl="0" indent="-298450" algn="l" rtl="0">
              <a:spcBef>
                <a:spcPts val="0"/>
              </a:spcBef>
              <a:spcAft>
                <a:spcPts val="0"/>
              </a:spcAft>
              <a:buSzPts val="1100"/>
              <a:buChar char="●"/>
            </a:pPr>
            <a:r>
              <a:rPr lang="en"/>
              <a:t>Universities in the top quartile of % African American award the most business degrees</a:t>
            </a:r>
            <a:endParaRPr/>
          </a:p>
          <a:p>
            <a:pPr marL="457200" lvl="0" indent="-298450" algn="l" rtl="0">
              <a:spcBef>
                <a:spcPts val="0"/>
              </a:spcBef>
              <a:spcAft>
                <a:spcPts val="0"/>
              </a:spcAft>
              <a:buSzPts val="1100"/>
              <a:buChar char="●"/>
            </a:pPr>
            <a:r>
              <a:rPr lang="en"/>
              <a:t>Now we are curious, going back to the last slide, we see decrease in student success factors as percentage of African American &amp; Hispanic, could the degree choice of minority groups be a contributor in this? Next, we will investigate degree distribution and student success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4a3c447cf3_3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4a3c447cf3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We plotted the regression line of our student success variables as a function of the percentage of each degrees awarded and we see very strong positive relationship between the engineering degrees and student success variables.</a:t>
            </a:r>
            <a:endParaRPr/>
          </a:p>
          <a:p>
            <a:pPr marL="457200" lvl="0" indent="-298450" algn="l" rtl="0">
              <a:spcBef>
                <a:spcPts val="0"/>
              </a:spcBef>
              <a:spcAft>
                <a:spcPts val="0"/>
              </a:spcAft>
              <a:buSzPts val="1100"/>
              <a:buChar char="●"/>
            </a:pPr>
            <a:r>
              <a:rPr lang="en"/>
              <a:t>Business degrees also has a moderately strong positive relationship, while visual arts has a moderately negative relationship</a:t>
            </a:r>
            <a:endParaRPr/>
          </a:p>
          <a:p>
            <a:pPr marL="457200" lvl="0" indent="-298450" algn="l" rtl="0">
              <a:spcBef>
                <a:spcPts val="0"/>
              </a:spcBef>
              <a:spcAft>
                <a:spcPts val="0"/>
              </a:spcAft>
              <a:buSzPts val="1100"/>
              <a:buChar char="●"/>
            </a:pPr>
            <a:r>
              <a:rPr lang="en"/>
              <a:t>We finally note that liberal arts degrees have a very strong negative relationship with our student success variables</a:t>
            </a:r>
            <a:endParaRPr/>
          </a:p>
          <a:p>
            <a:pPr marL="457200" lvl="0" indent="-298450" algn="l" rtl="0">
              <a:spcBef>
                <a:spcPts val="0"/>
              </a:spcBef>
              <a:spcAft>
                <a:spcPts val="0"/>
              </a:spcAft>
              <a:buSzPts val="1100"/>
              <a:buChar char="●"/>
            </a:pPr>
            <a:r>
              <a:rPr lang="en"/>
              <a:t>In the table we took the top and bottom quartiles of universities that award each of our 4 degrees and looked at the percent differences in earnings &amp; employment frequencies</a:t>
            </a:r>
            <a:endParaRPr/>
          </a:p>
          <a:p>
            <a:pPr marL="457200" lvl="0" indent="-298450" algn="l" rtl="0">
              <a:spcBef>
                <a:spcPts val="0"/>
              </a:spcBef>
              <a:spcAft>
                <a:spcPts val="0"/>
              </a:spcAft>
              <a:buSzPts val="1100"/>
              <a:buChar char="●"/>
            </a:pPr>
            <a:r>
              <a:rPr lang="en"/>
              <a:t>We see a huge jump in the bottom quartile to the top in engineering and business, and a huge decrease in liberal arts from the bottom to the top</a:t>
            </a:r>
            <a:endParaRPr/>
          </a:p>
          <a:p>
            <a:pPr marL="457200" lvl="0" indent="-298450" algn="l" rtl="0">
              <a:spcBef>
                <a:spcPts val="0"/>
              </a:spcBef>
              <a:spcAft>
                <a:spcPts val="0"/>
              </a:spcAft>
              <a:buSzPts val="1100"/>
              <a:buChar char="●"/>
            </a:pPr>
            <a:r>
              <a:rPr lang="en"/>
              <a:t>Circling back to our question about racial bias and hiring out of universities: we see evidence for both sides of the argument here:</a:t>
            </a:r>
            <a:endParaRPr/>
          </a:p>
          <a:p>
            <a:pPr marL="914400" lvl="1" indent="-298450" algn="l" rtl="0">
              <a:spcBef>
                <a:spcPts val="0"/>
              </a:spcBef>
              <a:spcAft>
                <a:spcPts val="0"/>
              </a:spcAft>
              <a:buSzPts val="1100"/>
              <a:buChar char="○"/>
            </a:pPr>
            <a:r>
              <a:rPr lang="en"/>
              <a:t>Universities with higher % of hispanics are associated with universities with higher % liberal arts degrees, which have negative impact on earnings and student success. Seems to support the idea that maybe minority groups select majors that aren’t as high paying</a:t>
            </a:r>
            <a:endParaRPr/>
          </a:p>
          <a:p>
            <a:pPr marL="914400" lvl="1" indent="-298450" algn="l" rtl="0">
              <a:spcBef>
                <a:spcPts val="0"/>
              </a:spcBef>
              <a:spcAft>
                <a:spcPts val="0"/>
              </a:spcAft>
              <a:buSzPts val="1100"/>
              <a:buChar char="○"/>
            </a:pPr>
            <a:r>
              <a:rPr lang="en"/>
              <a:t>On the other hand universities with higher % of African Americans are associated with universities with higher percentage of business degrees, which have a positive impact on earnings and student success. So why then do they have such a strong negative relationship with earnings &amp; employment? It’s unclear if there was racial bias in hiring process.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4a3c447cf3_1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4a3c447cf3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We now shift to University Cost on the Race Demographics for Private and Public Universities. A regression is performed for each race variable on the university “net price”.  The scatter points are included in addition to the regression line to gain a better understanding of the grouping of the data.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solidFill>
                  <a:schemeClr val="dk1"/>
                </a:solidFill>
              </a:rPr>
              <a:t>For Private Universities</a:t>
            </a:r>
            <a:r>
              <a:rPr lang="en">
                <a:solidFill>
                  <a:schemeClr val="dk1"/>
                </a:solidFill>
              </a:rPr>
              <a:t>, we learn that as net costs increase, so do the percent of Caucasian and Asian groups.  African American and Hispanic groups are the opposite, with the Hispanic group declining very rapidly.  When we split the costs into tritiles some new insights appear.  The share of Caucasians increases at generally the same pace through each tritile.  The Hispanic variable declines at a consistent rapid pace as the net costs increase.  Examining the African American variable, we observe an increase in attendance from the first to the second tritle, but then a drop by 25.9% for universities that cost more than $25,000.  Lastly, the Asian group declines by 12% between the first and second tri-tile, but then almost doubles from 2.9% to 5.4% for colleges that cost more than $25,000.</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r>
              <a:rPr lang="en" b="1">
                <a:solidFill>
                  <a:schemeClr val="dk1"/>
                </a:solidFill>
              </a:rPr>
              <a:t>For Public Universities</a:t>
            </a:r>
            <a:r>
              <a:rPr lang="en">
                <a:solidFill>
                  <a:schemeClr val="dk1"/>
                </a:solidFill>
              </a:rPr>
              <a:t>, the Caucasian attendance percentage range almost doubled as expenses rose, which was a significant change compared to private universities.  African American and Asian percentages were relatively flat, and the Hispanic group dropped significantly, similar to the private university plot.</a:t>
            </a:r>
            <a:r>
              <a:rPr lang="en">
                <a:solidFill>
                  <a:schemeClr val="dk1"/>
                </a:solidFill>
                <a:highlight>
                  <a:srgbClr val="FFFFFF"/>
                </a:highlight>
              </a:rPr>
              <a:t> Looking at the tritile details, there is a similar pattern compared to the private university tritiles.  A few exceptions would be the Asian group continually increased from tritile to tritile.  All other groups relatively stayed the same.</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a:solidFill>
                  <a:schemeClr val="dk1"/>
                </a:solidFill>
                <a:highlight>
                  <a:srgbClr val="FFFFFF"/>
                </a:highlight>
              </a:rPr>
              <a:t>Coming back to the question on the impact of University Expenses on Race, we observe that as university prices increase the Hispanic population declines, while the Caucasian population increases.  The Asian population increased in the third tritile for both public and private universities, while African American declined.</a:t>
            </a:r>
            <a:endParaRPr>
              <a:solidFill>
                <a:schemeClr val="dk1"/>
              </a:solidFill>
              <a:highlight>
                <a:srgbClr val="FFFFFF"/>
              </a:highlight>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4a3c447cf3_1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4a3c447cf3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The next analysis area was the impact on Faculty Full-time Percentage.  We broke this down into individual degrees (Engineering, Business, Liberal Arts, and Visual Arts) for both the Employment and Graduation percentage variables.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First, let's look at Employment Frequency:</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The ‘grey’ line represents all of the university degrees combined.  The four degrees have a higher employment rate as the percentage of full-time faculty increases.  Engineering and Visual Arts have the highest positive impact Liberal Arts slightly lagging ‘All degrees’ as the full-time faculty percentage increases.</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a:t>Moving to Graduation Rate:</a:t>
            </a:r>
            <a:endParaRPr/>
          </a:p>
          <a:p>
            <a:pPr marL="457200" lvl="0" indent="-298450" algn="l" rtl="0">
              <a:spcBef>
                <a:spcPts val="0"/>
              </a:spcBef>
              <a:spcAft>
                <a:spcPts val="0"/>
              </a:spcAft>
              <a:buClr>
                <a:schemeClr val="dk1"/>
              </a:buClr>
              <a:buSzPts val="1100"/>
              <a:buChar char="●"/>
            </a:pPr>
            <a:r>
              <a:rPr lang="en">
                <a:solidFill>
                  <a:schemeClr val="dk1"/>
                </a:solidFill>
              </a:rPr>
              <a:t>Similar to Employment Frequency, all degrees had a similar positive slope, but there are some nuances that need to be mentioned.  The Engineering graduation rate increased at a faster rate as full-time faculty percentage increased, more so than the average graduation rate.  Business was below ‘All Degrees’, but increased at the same rate as full-time faculty increased. Liberal arts graduation slope decreased as did Visual Arts as the percentage of faculty increased.</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To conclude, we learned that the higher the percentage of full-time faculty, the higher the student success (employment % and graduation %) especially for Engineering and Visual Arts degrees.</a:t>
            </a:r>
            <a:endParaRPr>
              <a:solidFill>
                <a:schemeClr val="dk1"/>
              </a:solidFill>
            </a:endParaRPr>
          </a:p>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4a3c447cf3_1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4a3c447cf3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The geographic exploration is a tangent exploration to the student success dominant dimensions surfaced from the aforementioned exploration, the earnings, the debt and the employment frequency, but with the added dimension of the geography. </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Very quickly, in the first exploration experiments we notice that the territories pose a very significant outlier. The obvious justification of this is the fact that the territories are effectively economies with different dynamic capacity compared to the states. After excluding the territories, we see clear patterns emerging. </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First we start investigating the earnings and we notice that the top quantile is above $37k. This is our dataset we want to plot geographically. We apply the same concept to the rest dimensions, for the debt we keep everything below $15k and the employment frequency above 90%. Then we combine all filters together. </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0" lvl="0" indent="0" algn="l" rtl="0">
              <a:lnSpc>
                <a:spcPct val="113000"/>
              </a:lnSpc>
              <a:spcBef>
                <a:spcPts val="0"/>
              </a:spcBef>
              <a:spcAft>
                <a:spcPts val="0"/>
              </a:spcAft>
              <a:buClr>
                <a:schemeClr val="dk1"/>
              </a:buClr>
              <a:buSzPts val="1100"/>
              <a:buFont typeface="Arial"/>
              <a:buNone/>
            </a:pPr>
            <a:r>
              <a:rPr lang="en" b="1">
                <a:solidFill>
                  <a:schemeClr val="dk1"/>
                </a:solidFill>
                <a:latin typeface="Calibri"/>
                <a:ea typeface="Calibri"/>
                <a:cs typeface="Calibri"/>
                <a:sym typeface="Calibri"/>
              </a:rPr>
              <a:t>Conclusion</a:t>
            </a:r>
            <a:r>
              <a:rPr lang="en">
                <a:solidFill>
                  <a:schemeClr val="dk1"/>
                </a:solidFill>
                <a:latin typeface="Calibri"/>
                <a:ea typeface="Calibri"/>
                <a:cs typeface="Calibri"/>
                <a:sym typeface="Calibri"/>
              </a:rPr>
              <a:t>: The most successful students with the lowest debt, highest employment and earnings are in </a:t>
            </a:r>
            <a:r>
              <a:rPr lang="en" b="1">
                <a:solidFill>
                  <a:schemeClr val="dk1"/>
                </a:solidFill>
                <a:latin typeface="Calibri"/>
                <a:ea typeface="Calibri"/>
                <a:cs typeface="Calibri"/>
                <a:sym typeface="Calibri"/>
              </a:rPr>
              <a:t>California</a:t>
            </a:r>
            <a:r>
              <a:rPr lang="en">
                <a:solidFill>
                  <a:schemeClr val="dk1"/>
                </a:solidFill>
                <a:latin typeface="Calibri"/>
                <a:ea typeface="Calibri"/>
                <a:cs typeface="Calibri"/>
                <a:sym typeface="Calibri"/>
              </a:rPr>
              <a:t>, </a:t>
            </a:r>
            <a:r>
              <a:rPr lang="en" b="1">
                <a:solidFill>
                  <a:schemeClr val="dk1"/>
                </a:solidFill>
                <a:latin typeface="Calibri"/>
                <a:ea typeface="Calibri"/>
                <a:cs typeface="Calibri"/>
                <a:sym typeface="Calibri"/>
              </a:rPr>
              <a:t>New York</a:t>
            </a:r>
            <a:r>
              <a:rPr lang="en">
                <a:solidFill>
                  <a:schemeClr val="dk1"/>
                </a:solidFill>
                <a:latin typeface="Calibri"/>
                <a:ea typeface="Calibri"/>
                <a:cs typeface="Calibri"/>
                <a:sym typeface="Calibri"/>
              </a:rPr>
              <a:t>, </a:t>
            </a:r>
            <a:r>
              <a:rPr lang="en" b="1">
                <a:solidFill>
                  <a:schemeClr val="dk1"/>
                </a:solidFill>
                <a:latin typeface="Calibri"/>
                <a:ea typeface="Calibri"/>
                <a:cs typeface="Calibri"/>
                <a:sym typeface="Calibri"/>
              </a:rPr>
              <a:t>Minneapolis </a:t>
            </a:r>
            <a:r>
              <a:rPr lang="en">
                <a:solidFill>
                  <a:schemeClr val="dk1"/>
                </a:solidFill>
                <a:latin typeface="Calibri"/>
                <a:ea typeface="Calibri"/>
                <a:cs typeface="Calibri"/>
                <a:sym typeface="Calibri"/>
              </a:rPr>
              <a:t>and </a:t>
            </a:r>
            <a:r>
              <a:rPr lang="en" b="1">
                <a:solidFill>
                  <a:schemeClr val="dk1"/>
                </a:solidFill>
                <a:latin typeface="Calibri"/>
                <a:ea typeface="Calibri"/>
                <a:cs typeface="Calibri"/>
                <a:sym typeface="Calibri"/>
              </a:rPr>
              <a:t>Texas</a:t>
            </a:r>
            <a:r>
              <a:rPr lang="en">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4a3c447cf3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4a3c447c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For our project, the area that we explored was Graduate Student Success. We decided to measure ‘success’ twofold: (1) by calculating the employment frequency of the students from each university 10 years after entry, and (2) by investigating the median earnings of university students 10 years after graduation.</a:t>
            </a:r>
            <a:endParaRPr/>
          </a:p>
          <a:p>
            <a:pPr marL="0" lvl="0" indent="0" algn="l" rtl="0">
              <a:spcBef>
                <a:spcPts val="0"/>
              </a:spcBef>
              <a:spcAft>
                <a:spcPts val="0"/>
              </a:spcAft>
              <a:buNone/>
            </a:pPr>
            <a:endParaRPr/>
          </a:p>
          <a:p>
            <a:pPr marL="0" lvl="0" indent="0" algn="l" rtl="0">
              <a:spcBef>
                <a:spcPts val="0"/>
              </a:spcBef>
              <a:spcAft>
                <a:spcPts val="0"/>
              </a:spcAft>
              <a:buNone/>
            </a:pPr>
            <a:r>
              <a:rPr lang="en"/>
              <a:t>Some of our conclusions to highlight would include the following:</a:t>
            </a:r>
            <a:endParaRPr/>
          </a:p>
          <a:p>
            <a:pPr marL="457200" lvl="0" indent="-298450" algn="l" rtl="0">
              <a:spcBef>
                <a:spcPts val="0"/>
              </a:spcBef>
              <a:spcAft>
                <a:spcPts val="0"/>
              </a:spcAft>
              <a:buSzPts val="1100"/>
              <a:buChar char="●"/>
            </a:pPr>
            <a:r>
              <a:rPr lang="en"/>
              <a:t>Overall, we gained some meaningful insights and learned that race demographics have a strong impact on university characteristics.  We observed strong positive correlations between the share of Caucasian and Asians in the student body with the percentage of engineering degrees awarded.  </a:t>
            </a:r>
            <a:endParaRPr/>
          </a:p>
          <a:p>
            <a:pPr marL="457200" lvl="0" indent="-298450" algn="l" rtl="0">
              <a:spcBef>
                <a:spcPts val="0"/>
              </a:spcBef>
              <a:spcAft>
                <a:spcPts val="0"/>
              </a:spcAft>
              <a:buSzPts val="1100"/>
              <a:buChar char="●"/>
            </a:pPr>
            <a:r>
              <a:rPr lang="en"/>
              <a:t>We also observed a strong correlation between the share of Hispanics in the student body and the percentage of liberal arts and humanities degrees awarded.  </a:t>
            </a:r>
            <a:br>
              <a:rPr lang="en"/>
            </a:br>
            <a:r>
              <a:rPr lang="en"/>
              <a:t>The most interesting observation we made in regards to race and degree distribution was that universities in the top quartile of the share of African American students had the highest percent of business degrees awarded out of any other race variable.  </a:t>
            </a:r>
            <a:endParaRPr/>
          </a:p>
          <a:p>
            <a:pPr marL="457200" lvl="0" indent="-298450" algn="l" rtl="0">
              <a:spcBef>
                <a:spcPts val="0"/>
              </a:spcBef>
              <a:spcAft>
                <a:spcPts val="0"/>
              </a:spcAft>
              <a:buSzPts val="1100"/>
              <a:buChar char="●"/>
            </a:pPr>
            <a:r>
              <a:rPr lang="en"/>
              <a:t>We also observed that higher percentages of Caucasians and Asians are associated with higher median earnings after graduation as well as higher employment rates, while the percentage of Hispanics and African American had the reverse effect. </a:t>
            </a:r>
            <a:endParaRPr/>
          </a:p>
          <a:p>
            <a:pPr marL="457200" lvl="0" indent="-298450" algn="l" rtl="0">
              <a:spcBef>
                <a:spcPts val="0"/>
              </a:spcBef>
              <a:spcAft>
                <a:spcPts val="0"/>
              </a:spcAft>
              <a:buSzPts val="1100"/>
              <a:buChar char="●"/>
            </a:pPr>
            <a:r>
              <a:rPr lang="en"/>
              <a:t>Next, as expected, we observed that universities with higher percentages of full time faculty members tend to have higher graduation and employment rates, especially for universities that award engineering degrees. </a:t>
            </a:r>
            <a:endParaRPr/>
          </a:p>
          <a:p>
            <a:pPr marL="457200" lvl="0" indent="-298450" algn="l" rtl="0">
              <a:spcBef>
                <a:spcPts val="0"/>
              </a:spcBef>
              <a:spcAft>
                <a:spcPts val="0"/>
              </a:spcAft>
              <a:buSzPts val="1100"/>
              <a:buChar char="●"/>
            </a:pPr>
            <a:r>
              <a:rPr lang="en"/>
              <a:t>Finally, based on our analysis geographic analysis of post-graduate “student success”, we noted that California, New York, Minnesota, and Texas have the most universities in the top quartile of median student earnings and employment frequency and in the bottom quartile of graduate debt.  </a:t>
            </a:r>
            <a:br>
              <a:rPr lang="en"/>
            </a:br>
            <a:br>
              <a:rPr lang="en"/>
            </a:b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973175"/>
            <a:ext cx="8520600" cy="962700"/>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300"/>
              </a:spcAft>
              <a:buClr>
                <a:schemeClr val="dk1"/>
              </a:buClr>
              <a:buSzPts val="1100"/>
              <a:buFont typeface="Arial"/>
              <a:buNone/>
            </a:pPr>
            <a:r>
              <a:rPr lang="en" sz="3000" dirty="0"/>
              <a:t>Graduate Student Success</a:t>
            </a:r>
            <a:endParaRPr dirty="0"/>
          </a:p>
        </p:txBody>
      </p:sp>
      <p:sp>
        <p:nvSpPr>
          <p:cNvPr id="55" name="Google Shape;55;p13"/>
          <p:cNvSpPr txBox="1">
            <a:spLocks noGrp="1"/>
          </p:cNvSpPr>
          <p:nvPr>
            <p:ph type="subTitle" idx="1"/>
          </p:nvPr>
        </p:nvSpPr>
        <p:spPr>
          <a:xfrm>
            <a:off x="311700" y="2757925"/>
            <a:ext cx="8520600" cy="792600"/>
          </a:xfrm>
          <a:prstGeom prst="rect">
            <a:avLst/>
          </a:prstGeom>
        </p:spPr>
        <p:txBody>
          <a:bodyPr spcFirstLastPara="1" wrap="square" lIns="91425" tIns="91425" rIns="91425" bIns="91425" anchor="t" anchorCtr="0">
            <a:noAutofit/>
          </a:bodyPr>
          <a:lstStyle/>
          <a:p>
            <a:pPr marL="0" lvl="0" indent="0" algn="ctr" rtl="0">
              <a:lnSpc>
                <a:spcPct val="114000"/>
              </a:lnSpc>
              <a:spcBef>
                <a:spcPts val="0"/>
              </a:spcBef>
              <a:spcAft>
                <a:spcPts val="0"/>
              </a:spcAft>
              <a:buNone/>
            </a:pPr>
            <a:r>
              <a:rPr lang="en" sz="2400" dirty="0">
                <a:solidFill>
                  <a:srgbClr val="666666"/>
                </a:solidFill>
                <a:latin typeface="Calibri"/>
                <a:ea typeface="Calibri"/>
                <a:cs typeface="Calibri"/>
                <a:sym typeface="Calibri"/>
              </a:rPr>
              <a:t>Craig Fleischman</a:t>
            </a:r>
          </a:p>
          <a:p>
            <a:pPr marL="0" lvl="0" indent="0" algn="ctr" rtl="0">
              <a:lnSpc>
                <a:spcPct val="114000"/>
              </a:lnSpc>
              <a:spcBef>
                <a:spcPts val="0"/>
              </a:spcBef>
              <a:spcAft>
                <a:spcPts val="0"/>
              </a:spcAft>
              <a:buNone/>
            </a:pPr>
            <a:r>
              <a:rPr lang="en-US" sz="2400" dirty="0">
                <a:solidFill>
                  <a:schemeClr val="accent3">
                    <a:lumMod val="20000"/>
                    <a:lumOff val="80000"/>
                  </a:schemeClr>
                </a:solidFill>
                <a:latin typeface="Calibri"/>
                <a:cs typeface="Calibri"/>
                <a:sym typeface="Calibri"/>
              </a:rPr>
              <a:t>Team member X</a:t>
            </a:r>
          </a:p>
          <a:p>
            <a:pPr marL="0" lvl="0" indent="0" algn="ctr" rtl="0">
              <a:lnSpc>
                <a:spcPct val="114000"/>
              </a:lnSpc>
              <a:spcBef>
                <a:spcPts val="0"/>
              </a:spcBef>
              <a:spcAft>
                <a:spcPts val="0"/>
              </a:spcAft>
              <a:buNone/>
            </a:pPr>
            <a:r>
              <a:rPr lang="en-US" sz="2400" dirty="0">
                <a:solidFill>
                  <a:schemeClr val="accent3">
                    <a:lumMod val="20000"/>
                    <a:lumOff val="80000"/>
                  </a:schemeClr>
                </a:solidFill>
                <a:latin typeface="Calibri"/>
                <a:cs typeface="Calibri"/>
                <a:sym typeface="Calibri"/>
              </a:rPr>
              <a:t>Team Member Y</a:t>
            </a:r>
            <a:endParaRPr sz="2400" dirty="0">
              <a:solidFill>
                <a:schemeClr val="accent3">
                  <a:lumMod val="20000"/>
                  <a:lumOff val="8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Challenges &amp; Learnings</a:t>
            </a:r>
            <a:endParaRPr/>
          </a:p>
        </p:txBody>
      </p:sp>
      <p:sp>
        <p:nvSpPr>
          <p:cNvPr id="120" name="Google Shape;12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Was Success defined “well” ?</a:t>
            </a:r>
            <a:endParaRPr/>
          </a:p>
          <a:p>
            <a:pPr marL="457200" lvl="0" indent="-342900" algn="l" rtl="0">
              <a:spcBef>
                <a:spcPts val="0"/>
              </a:spcBef>
              <a:spcAft>
                <a:spcPts val="0"/>
              </a:spcAft>
              <a:buSzPts val="1800"/>
              <a:buAutoNum type="arabicPeriod"/>
            </a:pPr>
            <a:r>
              <a:rPr lang="en"/>
              <a:t>Additional variables would need to be added to increase the reliability of the conclusions.</a:t>
            </a:r>
            <a:endParaRPr/>
          </a:p>
          <a:p>
            <a:pPr marL="457200" lvl="0" indent="-342900" algn="l" rtl="0">
              <a:spcBef>
                <a:spcPts val="0"/>
              </a:spcBef>
              <a:spcAft>
                <a:spcPts val="0"/>
              </a:spcAft>
              <a:buSzPts val="1800"/>
              <a:buAutoNum type="arabicPeriod"/>
            </a:pPr>
            <a:r>
              <a:rPr lang="en"/>
              <a:t>More refining of research questions</a:t>
            </a:r>
            <a:endParaRPr/>
          </a:p>
          <a:p>
            <a:pPr marL="457200" lvl="0" indent="-342900" algn="l" rtl="0">
              <a:spcBef>
                <a:spcPts val="0"/>
              </a:spcBef>
              <a:spcAft>
                <a:spcPts val="0"/>
              </a:spcAft>
              <a:buSzPts val="1800"/>
              <a:buAutoNum type="arabicPeriod"/>
            </a:pPr>
            <a:r>
              <a:rPr lang="en"/>
              <a:t>Spend more time with all the variables and the data before between the team</a:t>
            </a:r>
            <a:endParaRPr/>
          </a:p>
          <a:p>
            <a:pPr marL="0" lvl="0" indent="0" algn="l" rtl="0">
              <a:spcBef>
                <a:spcPts val="1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Questions</a:t>
            </a:r>
            <a:endParaRPr/>
          </a:p>
        </p:txBody>
      </p:sp>
      <p:sp>
        <p:nvSpPr>
          <p:cNvPr id="126" name="Google Shape;12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Research Questions</a:t>
            </a:r>
            <a:endParaRPr/>
          </a:p>
        </p:txBody>
      </p:sp>
      <p:sp>
        <p:nvSpPr>
          <p:cNvPr id="63" name="Google Shape;63;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How does race demographics impact student success after graduation and the distribution of degrees within universities?</a:t>
            </a:r>
            <a:endParaRPr sz="1600">
              <a:solidFill>
                <a:schemeClr val="dk1"/>
              </a:solidFill>
              <a:latin typeface="Calibri"/>
              <a:ea typeface="Calibri"/>
              <a:cs typeface="Calibri"/>
              <a:sym typeface="Calibri"/>
            </a:endParaRPr>
          </a:p>
          <a:p>
            <a:pPr marL="0" lvl="0" indent="0" algn="l" rtl="0">
              <a:spcBef>
                <a:spcPts val="0"/>
              </a:spcBef>
              <a:spcAft>
                <a:spcPts val="0"/>
              </a:spcAft>
              <a:buNone/>
            </a:pPr>
            <a:endParaRPr sz="1600">
              <a:solidFill>
                <a:schemeClr val="dk1"/>
              </a:solidFill>
              <a:latin typeface="Calibri"/>
              <a:ea typeface="Calibri"/>
              <a:cs typeface="Calibri"/>
              <a:sym typeface="Calibri"/>
            </a:endParaRPr>
          </a:p>
          <a:p>
            <a:pPr marL="457200" lvl="0" indent="-330200" algn="l" rtl="0">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How does your degree choice affect your post graduate success?</a:t>
            </a:r>
            <a:endParaRPr sz="1600">
              <a:solidFill>
                <a:schemeClr val="dk1"/>
              </a:solidFill>
              <a:latin typeface="Calibri"/>
              <a:ea typeface="Calibri"/>
              <a:cs typeface="Calibri"/>
              <a:sym typeface="Calibri"/>
            </a:endParaRPr>
          </a:p>
          <a:p>
            <a:pPr marL="457200" lvl="0" indent="0" algn="l" rtl="0">
              <a:spcBef>
                <a:spcPts val="0"/>
              </a:spcBef>
              <a:spcAft>
                <a:spcPts val="0"/>
              </a:spcAft>
              <a:buNone/>
            </a:pPr>
            <a:endParaRPr sz="1600">
              <a:solidFill>
                <a:schemeClr val="dk1"/>
              </a:solidFill>
              <a:latin typeface="Calibri"/>
              <a:ea typeface="Calibri"/>
              <a:cs typeface="Calibri"/>
              <a:sym typeface="Calibri"/>
            </a:endParaRPr>
          </a:p>
          <a:p>
            <a:pPr marL="457200" lvl="0" indent="-330200" algn="l" rtl="0">
              <a:lnSpc>
                <a:spcPct val="113000"/>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How does the price of the university impact the race demographics of the student body?</a:t>
            </a:r>
            <a:endParaRPr sz="1600">
              <a:solidFill>
                <a:schemeClr val="dk1"/>
              </a:solidFill>
              <a:latin typeface="Calibri"/>
              <a:ea typeface="Calibri"/>
              <a:cs typeface="Calibri"/>
              <a:sym typeface="Calibri"/>
            </a:endParaRPr>
          </a:p>
          <a:p>
            <a:pPr marL="0" lvl="0" indent="0" algn="l" rtl="0">
              <a:lnSpc>
                <a:spcPct val="113000"/>
              </a:lnSpc>
              <a:spcBef>
                <a:spcPts val="0"/>
              </a:spcBef>
              <a:spcAft>
                <a:spcPts val="0"/>
              </a:spcAft>
              <a:buNone/>
            </a:pPr>
            <a:endParaRPr sz="1600">
              <a:solidFill>
                <a:schemeClr val="dk1"/>
              </a:solidFill>
              <a:latin typeface="Calibri"/>
              <a:ea typeface="Calibri"/>
              <a:cs typeface="Calibri"/>
              <a:sym typeface="Calibri"/>
            </a:endParaRPr>
          </a:p>
          <a:p>
            <a:pPr marL="457200" lvl="0" indent="-330200" algn="l" rtl="0">
              <a:lnSpc>
                <a:spcPct val="113000"/>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How does the faculty makeup (part-time vs. full time) impact student success and completion rate?</a:t>
            </a:r>
            <a:endParaRPr sz="1600">
              <a:solidFill>
                <a:schemeClr val="dk1"/>
              </a:solidFill>
              <a:latin typeface="Calibri"/>
              <a:ea typeface="Calibri"/>
              <a:cs typeface="Calibri"/>
              <a:sym typeface="Calibri"/>
            </a:endParaRPr>
          </a:p>
          <a:p>
            <a:pPr marL="457200" lvl="0" indent="0" algn="l" rtl="0">
              <a:lnSpc>
                <a:spcPct val="113000"/>
              </a:lnSpc>
              <a:spcBef>
                <a:spcPts val="0"/>
              </a:spcBef>
              <a:spcAft>
                <a:spcPts val="0"/>
              </a:spcAft>
              <a:buNone/>
            </a:pPr>
            <a:endParaRPr sz="1600">
              <a:solidFill>
                <a:schemeClr val="dk1"/>
              </a:solidFill>
              <a:latin typeface="Calibri"/>
              <a:ea typeface="Calibri"/>
              <a:cs typeface="Calibri"/>
              <a:sym typeface="Calibri"/>
            </a:endParaRPr>
          </a:p>
          <a:p>
            <a:pPr marL="457200" lvl="0" indent="-330200" algn="l" rtl="0">
              <a:lnSpc>
                <a:spcPct val="113000"/>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What is the geographical distribution of successful students?</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AutoNum type="arabicParenR"/>
            </a:pPr>
            <a:r>
              <a:rPr lang="en"/>
              <a:t>Impact of Race on Student ‘Success’</a:t>
            </a:r>
            <a:endParaRPr/>
          </a:p>
        </p:txBody>
      </p:sp>
      <p:pic>
        <p:nvPicPr>
          <p:cNvPr id="69" name="Google Shape;69;p15"/>
          <p:cNvPicPr preferRelativeResize="0"/>
          <p:nvPr/>
        </p:nvPicPr>
        <p:blipFill>
          <a:blip r:embed="rId3">
            <a:alphaModFix/>
          </a:blip>
          <a:stretch>
            <a:fillRect/>
          </a:stretch>
        </p:blipFill>
        <p:spPr>
          <a:xfrm>
            <a:off x="427150" y="1225375"/>
            <a:ext cx="3585683" cy="2692750"/>
          </a:xfrm>
          <a:prstGeom prst="rect">
            <a:avLst/>
          </a:prstGeom>
          <a:noFill/>
          <a:ln>
            <a:noFill/>
          </a:ln>
        </p:spPr>
      </p:pic>
      <p:pic>
        <p:nvPicPr>
          <p:cNvPr id="70" name="Google Shape;70;p15"/>
          <p:cNvPicPr preferRelativeResize="0"/>
          <p:nvPr/>
        </p:nvPicPr>
        <p:blipFill>
          <a:blip r:embed="rId4">
            <a:alphaModFix/>
          </a:blip>
          <a:stretch>
            <a:fillRect/>
          </a:stretch>
        </p:blipFill>
        <p:spPr>
          <a:xfrm>
            <a:off x="4606825" y="1225375"/>
            <a:ext cx="3708875" cy="2692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AutoNum type="arabicParenR"/>
            </a:pPr>
            <a:r>
              <a:rPr lang="en"/>
              <a:t>Impact of Race on Degree Distribution</a:t>
            </a:r>
            <a:endParaRPr/>
          </a:p>
        </p:txBody>
      </p:sp>
      <p:pic>
        <p:nvPicPr>
          <p:cNvPr id="76" name="Google Shape;76;p16"/>
          <p:cNvPicPr preferRelativeResize="0"/>
          <p:nvPr/>
        </p:nvPicPr>
        <p:blipFill>
          <a:blip r:embed="rId3">
            <a:alphaModFix/>
          </a:blip>
          <a:stretch>
            <a:fillRect/>
          </a:stretch>
        </p:blipFill>
        <p:spPr>
          <a:xfrm>
            <a:off x="485300" y="1407025"/>
            <a:ext cx="4076700" cy="2762250"/>
          </a:xfrm>
          <a:prstGeom prst="rect">
            <a:avLst/>
          </a:prstGeom>
          <a:noFill/>
          <a:ln>
            <a:noFill/>
          </a:ln>
        </p:spPr>
      </p:pic>
      <p:pic>
        <p:nvPicPr>
          <p:cNvPr id="77" name="Google Shape;77;p16"/>
          <p:cNvPicPr preferRelativeResize="0"/>
          <p:nvPr/>
        </p:nvPicPr>
        <p:blipFill>
          <a:blip r:embed="rId4">
            <a:alphaModFix/>
          </a:blip>
          <a:stretch>
            <a:fillRect/>
          </a:stretch>
        </p:blipFill>
        <p:spPr>
          <a:xfrm>
            <a:off x="4562000" y="1905000"/>
            <a:ext cx="4143675" cy="133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 Degree Distribution and Student Success</a:t>
            </a:r>
            <a:endParaRPr/>
          </a:p>
        </p:txBody>
      </p:sp>
      <p:pic>
        <p:nvPicPr>
          <p:cNvPr id="83" name="Google Shape;83;p17"/>
          <p:cNvPicPr preferRelativeResize="0"/>
          <p:nvPr/>
        </p:nvPicPr>
        <p:blipFill>
          <a:blip r:embed="rId3">
            <a:alphaModFix/>
          </a:blip>
          <a:stretch>
            <a:fillRect/>
          </a:stretch>
        </p:blipFill>
        <p:spPr>
          <a:xfrm>
            <a:off x="1600200" y="1086925"/>
            <a:ext cx="5943600" cy="1333500"/>
          </a:xfrm>
          <a:prstGeom prst="rect">
            <a:avLst/>
          </a:prstGeom>
          <a:noFill/>
          <a:ln>
            <a:noFill/>
          </a:ln>
        </p:spPr>
      </p:pic>
      <p:pic>
        <p:nvPicPr>
          <p:cNvPr id="84" name="Google Shape;84;p17"/>
          <p:cNvPicPr preferRelativeResize="0"/>
          <p:nvPr/>
        </p:nvPicPr>
        <p:blipFill rotWithShape="1">
          <a:blip r:embed="rId4">
            <a:alphaModFix/>
          </a:blip>
          <a:srcRect l="-23137" b="-23137"/>
          <a:stretch/>
        </p:blipFill>
        <p:spPr>
          <a:xfrm>
            <a:off x="1245850" y="2805850"/>
            <a:ext cx="3089075" cy="2254400"/>
          </a:xfrm>
          <a:prstGeom prst="rect">
            <a:avLst/>
          </a:prstGeom>
          <a:noFill/>
          <a:ln>
            <a:noFill/>
          </a:ln>
        </p:spPr>
      </p:pic>
      <p:pic>
        <p:nvPicPr>
          <p:cNvPr id="85" name="Google Shape;85;p17"/>
          <p:cNvPicPr preferRelativeResize="0"/>
          <p:nvPr/>
        </p:nvPicPr>
        <p:blipFill>
          <a:blip r:embed="rId5">
            <a:alphaModFix/>
          </a:blip>
          <a:stretch>
            <a:fillRect/>
          </a:stretch>
        </p:blipFill>
        <p:spPr>
          <a:xfrm>
            <a:off x="4926425" y="2805850"/>
            <a:ext cx="2515625" cy="1895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 University Cost Impact on Race Demographics</a:t>
            </a:r>
            <a:endParaRPr/>
          </a:p>
        </p:txBody>
      </p:sp>
      <p:pic>
        <p:nvPicPr>
          <p:cNvPr id="91" name="Google Shape;91;p18"/>
          <p:cNvPicPr preferRelativeResize="0"/>
          <p:nvPr/>
        </p:nvPicPr>
        <p:blipFill>
          <a:blip r:embed="rId3">
            <a:alphaModFix/>
          </a:blip>
          <a:stretch>
            <a:fillRect/>
          </a:stretch>
        </p:blipFill>
        <p:spPr>
          <a:xfrm>
            <a:off x="1002250" y="1068600"/>
            <a:ext cx="2915862" cy="2131975"/>
          </a:xfrm>
          <a:prstGeom prst="rect">
            <a:avLst/>
          </a:prstGeom>
          <a:noFill/>
          <a:ln>
            <a:noFill/>
          </a:ln>
        </p:spPr>
      </p:pic>
      <p:pic>
        <p:nvPicPr>
          <p:cNvPr id="92" name="Google Shape;92;p18"/>
          <p:cNvPicPr preferRelativeResize="0"/>
          <p:nvPr/>
        </p:nvPicPr>
        <p:blipFill>
          <a:blip r:embed="rId4">
            <a:alphaModFix/>
          </a:blip>
          <a:stretch>
            <a:fillRect/>
          </a:stretch>
        </p:blipFill>
        <p:spPr>
          <a:xfrm>
            <a:off x="5248100" y="1068600"/>
            <a:ext cx="2847874" cy="2131975"/>
          </a:xfrm>
          <a:prstGeom prst="rect">
            <a:avLst/>
          </a:prstGeom>
          <a:noFill/>
          <a:ln>
            <a:noFill/>
          </a:ln>
        </p:spPr>
      </p:pic>
      <p:pic>
        <p:nvPicPr>
          <p:cNvPr id="93" name="Google Shape;93;p18"/>
          <p:cNvPicPr preferRelativeResize="0"/>
          <p:nvPr/>
        </p:nvPicPr>
        <p:blipFill>
          <a:blip r:embed="rId5">
            <a:alphaModFix/>
          </a:blip>
          <a:stretch>
            <a:fillRect/>
          </a:stretch>
        </p:blipFill>
        <p:spPr>
          <a:xfrm>
            <a:off x="5019500" y="3326063"/>
            <a:ext cx="3605125" cy="829334"/>
          </a:xfrm>
          <a:prstGeom prst="rect">
            <a:avLst/>
          </a:prstGeom>
          <a:noFill/>
          <a:ln>
            <a:noFill/>
          </a:ln>
        </p:spPr>
      </p:pic>
      <p:pic>
        <p:nvPicPr>
          <p:cNvPr id="94" name="Google Shape;94;p18"/>
          <p:cNvPicPr preferRelativeResize="0"/>
          <p:nvPr/>
        </p:nvPicPr>
        <p:blipFill>
          <a:blip r:embed="rId6">
            <a:alphaModFix/>
          </a:blip>
          <a:stretch>
            <a:fillRect/>
          </a:stretch>
        </p:blipFill>
        <p:spPr>
          <a:xfrm>
            <a:off x="726225" y="3283025"/>
            <a:ext cx="3605124" cy="915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3000"/>
              </a:lnSpc>
              <a:spcBef>
                <a:spcPts val="0"/>
              </a:spcBef>
              <a:spcAft>
                <a:spcPts val="0"/>
              </a:spcAft>
              <a:buNone/>
            </a:pPr>
            <a:r>
              <a:rPr lang="en"/>
              <a:t>4) Faculty impact on Employment and Graduation</a:t>
            </a:r>
            <a:endParaRPr/>
          </a:p>
        </p:txBody>
      </p:sp>
      <p:pic>
        <p:nvPicPr>
          <p:cNvPr id="100" name="Google Shape;100;p19"/>
          <p:cNvPicPr preferRelativeResize="0"/>
          <p:nvPr/>
        </p:nvPicPr>
        <p:blipFill>
          <a:blip r:embed="rId3">
            <a:alphaModFix/>
          </a:blip>
          <a:stretch>
            <a:fillRect/>
          </a:stretch>
        </p:blipFill>
        <p:spPr>
          <a:xfrm>
            <a:off x="4652401" y="1170125"/>
            <a:ext cx="3905250" cy="2895600"/>
          </a:xfrm>
          <a:prstGeom prst="rect">
            <a:avLst/>
          </a:prstGeom>
          <a:noFill/>
          <a:ln>
            <a:noFill/>
          </a:ln>
        </p:spPr>
      </p:pic>
      <p:pic>
        <p:nvPicPr>
          <p:cNvPr id="101" name="Google Shape;101;p19"/>
          <p:cNvPicPr preferRelativeResize="0"/>
          <p:nvPr/>
        </p:nvPicPr>
        <p:blipFill>
          <a:blip r:embed="rId4">
            <a:alphaModFix/>
          </a:blip>
          <a:stretch>
            <a:fillRect/>
          </a:stretch>
        </p:blipFill>
        <p:spPr>
          <a:xfrm>
            <a:off x="457200" y="1170125"/>
            <a:ext cx="3829050" cy="2828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3000"/>
              </a:lnSpc>
              <a:spcBef>
                <a:spcPts val="0"/>
              </a:spcBef>
              <a:spcAft>
                <a:spcPts val="0"/>
              </a:spcAft>
              <a:buNone/>
            </a:pPr>
            <a:r>
              <a:rPr lang="en"/>
              <a:t>5) Geographical distribution of successful students</a:t>
            </a:r>
            <a:endParaRPr/>
          </a:p>
        </p:txBody>
      </p:sp>
      <p:sp>
        <p:nvSpPr>
          <p:cNvPr id="107" name="Google Shape;107;p20"/>
          <p:cNvSpPr txBox="1">
            <a:spLocks noGrp="1"/>
          </p:cNvSpPr>
          <p:nvPr>
            <p:ph type="body" idx="1"/>
          </p:nvPr>
        </p:nvSpPr>
        <p:spPr>
          <a:xfrm>
            <a:off x="311700" y="4422200"/>
            <a:ext cx="8520600" cy="572700"/>
          </a:xfrm>
          <a:prstGeom prst="rect">
            <a:avLst/>
          </a:prstGeom>
        </p:spPr>
        <p:txBody>
          <a:bodyPr spcFirstLastPara="1" wrap="square" lIns="91425" tIns="91425" rIns="91425" bIns="91425" anchor="t" anchorCtr="0">
            <a:noAutofit/>
          </a:bodyPr>
          <a:lstStyle/>
          <a:p>
            <a:pPr marL="0" lvl="0" indent="0" algn="l" rtl="0">
              <a:lnSpc>
                <a:spcPct val="113000"/>
              </a:lnSpc>
              <a:spcBef>
                <a:spcPts val="0"/>
              </a:spcBef>
              <a:spcAft>
                <a:spcPts val="0"/>
              </a:spcAft>
              <a:buClr>
                <a:schemeClr val="dk1"/>
              </a:buClr>
              <a:buSzPts val="1100"/>
              <a:buFont typeface="Arial"/>
              <a:buNone/>
            </a:pPr>
            <a:r>
              <a:rPr lang="en" sz="1100" b="1">
                <a:solidFill>
                  <a:schemeClr val="dk1"/>
                </a:solidFill>
                <a:latin typeface="Calibri"/>
                <a:ea typeface="Calibri"/>
                <a:cs typeface="Calibri"/>
                <a:sym typeface="Calibri"/>
              </a:rPr>
              <a:t>Conclusion</a:t>
            </a:r>
            <a:r>
              <a:rPr lang="en" sz="1100">
                <a:solidFill>
                  <a:schemeClr val="dk1"/>
                </a:solidFill>
                <a:latin typeface="Calibri"/>
                <a:ea typeface="Calibri"/>
                <a:cs typeface="Calibri"/>
                <a:sym typeface="Calibri"/>
              </a:rPr>
              <a:t>: The most successful students with the lowest debt, highest employment and earnings are in </a:t>
            </a:r>
            <a:r>
              <a:rPr lang="en" sz="1100" b="1">
                <a:solidFill>
                  <a:schemeClr val="dk1"/>
                </a:solidFill>
                <a:latin typeface="Calibri"/>
                <a:ea typeface="Calibri"/>
                <a:cs typeface="Calibri"/>
                <a:sym typeface="Calibri"/>
              </a:rPr>
              <a:t>California</a:t>
            </a:r>
            <a:r>
              <a:rPr lang="en" sz="1100">
                <a:solidFill>
                  <a:schemeClr val="dk1"/>
                </a:solidFill>
                <a:latin typeface="Calibri"/>
                <a:ea typeface="Calibri"/>
                <a:cs typeface="Calibri"/>
                <a:sym typeface="Calibri"/>
              </a:rPr>
              <a:t>, </a:t>
            </a:r>
            <a:r>
              <a:rPr lang="en" sz="1100" b="1">
                <a:solidFill>
                  <a:schemeClr val="dk1"/>
                </a:solidFill>
                <a:latin typeface="Calibri"/>
                <a:ea typeface="Calibri"/>
                <a:cs typeface="Calibri"/>
                <a:sym typeface="Calibri"/>
              </a:rPr>
              <a:t>New York</a:t>
            </a:r>
            <a:r>
              <a:rPr lang="en" sz="1100">
                <a:solidFill>
                  <a:schemeClr val="dk1"/>
                </a:solidFill>
                <a:latin typeface="Calibri"/>
                <a:ea typeface="Calibri"/>
                <a:cs typeface="Calibri"/>
                <a:sym typeface="Calibri"/>
              </a:rPr>
              <a:t>, </a:t>
            </a:r>
            <a:r>
              <a:rPr lang="en" sz="1100" b="1">
                <a:solidFill>
                  <a:schemeClr val="dk1"/>
                </a:solidFill>
                <a:latin typeface="Calibri"/>
                <a:ea typeface="Calibri"/>
                <a:cs typeface="Calibri"/>
                <a:sym typeface="Calibri"/>
              </a:rPr>
              <a:t>Minneapolis </a:t>
            </a:r>
            <a:r>
              <a:rPr lang="en" sz="1100">
                <a:solidFill>
                  <a:schemeClr val="dk1"/>
                </a:solidFill>
                <a:latin typeface="Calibri"/>
                <a:ea typeface="Calibri"/>
                <a:cs typeface="Calibri"/>
                <a:sym typeface="Calibri"/>
              </a:rPr>
              <a:t>and </a:t>
            </a:r>
            <a:r>
              <a:rPr lang="en" sz="1100" b="1">
                <a:solidFill>
                  <a:schemeClr val="dk1"/>
                </a:solidFill>
                <a:latin typeface="Calibri"/>
                <a:ea typeface="Calibri"/>
                <a:cs typeface="Calibri"/>
                <a:sym typeface="Calibri"/>
              </a:rPr>
              <a:t>Texas</a:t>
            </a:r>
            <a:r>
              <a:rPr lang="en" sz="1100">
                <a:solidFill>
                  <a:schemeClr val="dk1"/>
                </a:solidFill>
                <a:latin typeface="Calibri"/>
                <a:ea typeface="Calibri"/>
                <a:cs typeface="Calibri"/>
                <a:sym typeface="Calibri"/>
              </a:rPr>
              <a:t>.</a:t>
            </a:r>
            <a:endParaRPr/>
          </a:p>
        </p:txBody>
      </p:sp>
      <p:pic>
        <p:nvPicPr>
          <p:cNvPr id="108" name="Google Shape;108;p20"/>
          <p:cNvPicPr preferRelativeResize="0"/>
          <p:nvPr/>
        </p:nvPicPr>
        <p:blipFill>
          <a:blip r:embed="rId3">
            <a:alphaModFix/>
          </a:blip>
          <a:stretch>
            <a:fillRect/>
          </a:stretch>
        </p:blipFill>
        <p:spPr>
          <a:xfrm>
            <a:off x="1881175" y="1158925"/>
            <a:ext cx="5381625" cy="2952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114" name="Google Shape;11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Do the relationships we observe with respect to race suggest there could be some racial bias in hiring process out of universities?</a:t>
            </a:r>
            <a:endParaRPr/>
          </a:p>
          <a:p>
            <a:pPr marL="457200" lvl="0" indent="-342900" algn="l" rtl="0">
              <a:spcBef>
                <a:spcPts val="0"/>
              </a:spcBef>
              <a:spcAft>
                <a:spcPts val="0"/>
              </a:spcAft>
              <a:buSzPts val="1800"/>
              <a:buChar char="●"/>
            </a:pPr>
            <a:r>
              <a:rPr lang="en"/>
              <a:t>Pursue an engineering degree at a university in California, Texas, NY, or Minnesota.</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2230</Words>
  <Application>Microsoft Office PowerPoint</Application>
  <PresentationFormat>On-screen Show (16:9)</PresentationFormat>
  <Paragraphs>92</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Simple Light</vt:lpstr>
      <vt:lpstr>Graduate Student Success</vt:lpstr>
      <vt:lpstr>Research Questions</vt:lpstr>
      <vt:lpstr>Impact of Race on Student ‘Success’</vt:lpstr>
      <vt:lpstr>Impact of Race on Degree Distribution</vt:lpstr>
      <vt:lpstr>2) Degree Distribution and Student Success</vt:lpstr>
      <vt:lpstr>3) University Cost Impact on Race Demographics</vt:lpstr>
      <vt:lpstr>4) Faculty impact on Employment and Graduation</vt:lpstr>
      <vt:lpstr>5) Geographical distribution of successful students</vt:lpstr>
      <vt:lpstr>Conclusion</vt:lpstr>
      <vt:lpstr>Challenges &amp; Learnings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Graduate Student Success</dc:title>
  <cp:lastModifiedBy>Craig Fleischman</cp:lastModifiedBy>
  <cp:revision>2</cp:revision>
  <dcterms:modified xsi:type="dcterms:W3CDTF">2020-01-16T06:58:22Z</dcterms:modified>
</cp:coreProperties>
</file>