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752" autoAdjust="0"/>
  </p:normalViewPr>
  <p:slideViewPr>
    <p:cSldViewPr snapToGrid="0">
      <p:cViewPr varScale="1">
        <p:scale>
          <a:sx n="86" d="100"/>
          <a:sy n="86" d="100"/>
        </p:scale>
        <p:origin x="108" y="1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43f266a365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43f266a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[Tom]</a:t>
            </a:r>
            <a:endParaRPr dirty="0"/>
          </a:p>
          <a:p>
            <a:pPr marL="0" lvl="0" indent="0" algn="l" rtl="0">
              <a:spcBef>
                <a:spcPts val="0"/>
              </a:spcBef>
              <a:spcAft>
                <a:spcPts val="0"/>
              </a:spcAft>
              <a:buNone/>
            </a:pPr>
            <a:r>
              <a:rPr lang="en" dirty="0"/>
              <a:t>Good evening.  Tonight Alena, Craig Fleischman, and myself, Thomas, are pleased to present to the City of Bellevue’s CommutePool project team on the future of driving.  Your team has established itself as a leader in urban transit innovation by proposing a deployment of autonomous commuter vans in Bellevue.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Tonight, we are going to discuss a longer term vision for autonomous transportation.  In our presentation - The Future of Driving, Beep Beep (Boop?) - I will moderate a round table discussion with Alena and Craig.  The discussion will highlight the pros and cons of autonomous technology adoption, a perspective on the future, and ideas on how data science can help better pave the road ahead.</a:t>
            </a:r>
            <a:endParaRPr dirty="0"/>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43f266a365_0_66: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43f266a365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1000"/>
              </a:spcAft>
              <a:buClr>
                <a:schemeClr val="dk1"/>
              </a:buClr>
              <a:buSzPts val="1100"/>
              <a:buFont typeface="Arial"/>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45a378e557_0_19: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45a378e55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[Tom] A question that is sure to arise is - Should We Allow Driverless Cars in Bellevue?  Let’s unpack this question by providing some context.  Autonomous car technology is heavily rooted in military research and investments - including predator drone technology and DARPA challenges in the early 2000s.  Presently, only proof of concept deployments are on the roads, but the billions of dollars invested signals high expectations of these technologies.</a:t>
            </a:r>
            <a:endParaRPr/>
          </a:p>
          <a:p>
            <a:pPr marL="0" lvl="0" indent="0" algn="l" rtl="0">
              <a:spcBef>
                <a:spcPts val="0"/>
              </a:spcBef>
              <a:spcAft>
                <a:spcPts val="0"/>
              </a:spcAft>
              <a:buNone/>
            </a:pPr>
            <a:endParaRPr/>
          </a:p>
          <a:p>
            <a:pPr marL="0" lvl="0" indent="0" algn="l" rtl="0">
              <a:spcBef>
                <a:spcPts val="0"/>
              </a:spcBef>
              <a:spcAft>
                <a:spcPts val="0"/>
              </a:spcAft>
              <a:buNone/>
            </a:pPr>
            <a:r>
              <a:rPr lang="en"/>
              <a:t>It is also notable that some autonomous technologies are already widely deployed today, such as automatic braking and self-parking.  This suggests we may need more than a binary definition of “driverless.”</a:t>
            </a:r>
            <a:endParaRPr/>
          </a:p>
          <a:p>
            <a:pPr marL="0" lvl="0" indent="0" algn="l" rtl="0">
              <a:spcBef>
                <a:spcPts val="0"/>
              </a:spcBef>
              <a:spcAft>
                <a:spcPts val="0"/>
              </a:spcAft>
              <a:buNone/>
            </a:pPr>
            <a:endParaRPr/>
          </a:p>
          <a:p>
            <a:pPr marL="0" lvl="0" indent="0" algn="l" rtl="0">
              <a:spcBef>
                <a:spcPts val="0"/>
              </a:spcBef>
              <a:spcAft>
                <a:spcPts val="0"/>
              </a:spcAft>
              <a:buNone/>
            </a:pPr>
            <a:r>
              <a:rPr lang="en"/>
              <a:t>And there exist compelling reasons both for and against adoption of driverless technology - with major consequences for society, the economy, and the environment.  I’d like to welcome Craig and Alena to detail these reasons - Craig will be supporting autonomous adoption while I’ve asked Alena to play the role of devil’s advocate highlighting the downsides of these technologies.  Craig, let’s first talk about the impact on society.  What are the benefits to society from this technology?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46d53730a1_0_12: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46d53730a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[Craig]</a:t>
            </a:r>
            <a:endParaRPr/>
          </a:p>
          <a:p>
            <a:pPr marL="0" lvl="0" indent="0" algn="l" rtl="0">
              <a:spcBef>
                <a:spcPts val="0"/>
              </a:spcBef>
              <a:spcAft>
                <a:spcPts val="0"/>
              </a:spcAft>
              <a:buNone/>
            </a:pPr>
            <a:endParaRPr/>
          </a:p>
          <a:p>
            <a:pPr marL="0" lvl="0" indent="0" algn="l" rtl="0">
              <a:lnSpc>
                <a:spcPct val="114000"/>
              </a:lnSpc>
              <a:spcBef>
                <a:spcPts val="0"/>
              </a:spcBef>
              <a:spcAft>
                <a:spcPts val="0"/>
              </a:spcAft>
              <a:buNone/>
            </a:pPr>
            <a:r>
              <a:rPr lang="en">
                <a:solidFill>
                  <a:srgbClr val="514C47"/>
                </a:solidFill>
              </a:rPr>
              <a:t>The Benefits are significant -- </a:t>
            </a:r>
            <a:endParaRPr>
              <a:solidFill>
                <a:srgbClr val="514C47"/>
              </a:solidFill>
            </a:endParaRPr>
          </a:p>
          <a:p>
            <a:pPr marL="457200" lvl="0" indent="-298450" algn="l" rtl="0">
              <a:lnSpc>
                <a:spcPct val="114000"/>
              </a:lnSpc>
              <a:spcBef>
                <a:spcPts val="0"/>
              </a:spcBef>
              <a:spcAft>
                <a:spcPts val="0"/>
              </a:spcAft>
              <a:buClr>
                <a:srgbClr val="514C47"/>
              </a:buClr>
              <a:buSzPts val="1100"/>
              <a:buChar char="●"/>
            </a:pPr>
            <a:r>
              <a:rPr lang="en">
                <a:solidFill>
                  <a:srgbClr val="514C47"/>
                </a:solidFill>
              </a:rPr>
              <a:t>Driverless automobiles will remove human errors from the driving process and save 10s of thousands of lives every year. With no more instances of drunken or distracted driving, accidents are expected to fall by 90%.</a:t>
            </a:r>
            <a:endParaRPr>
              <a:solidFill>
                <a:srgbClr val="514C47"/>
              </a:solidFill>
            </a:endParaRPr>
          </a:p>
          <a:p>
            <a:pPr marL="0" lvl="0" indent="0" algn="l" rtl="0">
              <a:lnSpc>
                <a:spcPct val="114000"/>
              </a:lnSpc>
              <a:spcBef>
                <a:spcPts val="0"/>
              </a:spcBef>
              <a:spcAft>
                <a:spcPts val="0"/>
              </a:spcAft>
              <a:buNone/>
            </a:pPr>
            <a:endParaRPr>
              <a:solidFill>
                <a:srgbClr val="514C47"/>
              </a:solidFill>
            </a:endParaRPr>
          </a:p>
          <a:p>
            <a:pPr marL="457200" lvl="0" indent="-298450" algn="l" rtl="0">
              <a:lnSpc>
                <a:spcPct val="114000"/>
              </a:lnSpc>
              <a:spcBef>
                <a:spcPts val="0"/>
              </a:spcBef>
              <a:spcAft>
                <a:spcPts val="0"/>
              </a:spcAft>
              <a:buClr>
                <a:srgbClr val="514C47"/>
              </a:buClr>
              <a:buSzPts val="1100"/>
              <a:buChar char="●"/>
            </a:pPr>
            <a:r>
              <a:rPr lang="en">
                <a:solidFill>
                  <a:srgbClr val="514C47"/>
                </a:solidFill>
              </a:rPr>
              <a:t>With humans no longer involved in driving, not only will there be less congestion, but commuters will save up to an hour on average per day. It’s like turning your clocks back to get that extra hour of sleep, but instead of once a year, it’s every day.</a:t>
            </a:r>
            <a:endParaRPr>
              <a:solidFill>
                <a:srgbClr val="514C47"/>
              </a:solidFill>
            </a:endParaRPr>
          </a:p>
          <a:p>
            <a:pPr marL="0" lvl="0" indent="0" algn="l" rtl="0">
              <a:lnSpc>
                <a:spcPct val="114000"/>
              </a:lnSpc>
              <a:spcBef>
                <a:spcPts val="0"/>
              </a:spcBef>
              <a:spcAft>
                <a:spcPts val="0"/>
              </a:spcAft>
              <a:buNone/>
            </a:pPr>
            <a:endParaRPr>
              <a:solidFill>
                <a:srgbClr val="514C47"/>
              </a:solidFill>
            </a:endParaRPr>
          </a:p>
          <a:p>
            <a:pPr marL="457200" lvl="0" indent="-298450" algn="l" rtl="0">
              <a:lnSpc>
                <a:spcPct val="114000"/>
              </a:lnSpc>
              <a:spcBef>
                <a:spcPts val="0"/>
              </a:spcBef>
              <a:spcAft>
                <a:spcPts val="0"/>
              </a:spcAft>
              <a:buClr>
                <a:srgbClr val="514C47"/>
              </a:buClr>
              <a:buSzPts val="1100"/>
              <a:buChar char="●"/>
            </a:pPr>
            <a:r>
              <a:rPr lang="en">
                <a:solidFill>
                  <a:srgbClr val="514C47"/>
                </a:solidFill>
              </a:rPr>
              <a:t>Not to be left out, public transportation will also go driverless. For starters, the waiting time for a cab will come down from 5 minutes to 36 seconds. The number of public transit vehicles on the road will also decline. For example, the 13,000 taxicabs in Manhattan will be replaced by 9,000 driverless vehicles.</a:t>
            </a:r>
            <a:endParaRPr>
              <a:solidFill>
                <a:srgbClr val="514C47"/>
              </a:solidFill>
            </a:endParaRPr>
          </a:p>
          <a:p>
            <a:pPr marL="0" lvl="0" indent="0" algn="l" rtl="0">
              <a:lnSpc>
                <a:spcPct val="114000"/>
              </a:lnSpc>
              <a:spcBef>
                <a:spcPts val="0"/>
              </a:spcBef>
              <a:spcAft>
                <a:spcPts val="0"/>
              </a:spcAft>
              <a:buNone/>
            </a:pPr>
            <a:endParaRPr>
              <a:solidFill>
                <a:srgbClr val="514C47"/>
              </a:solidFill>
            </a:endParaRPr>
          </a:p>
          <a:p>
            <a:pPr marL="457200" lvl="0" indent="-298450" algn="l" rtl="0">
              <a:lnSpc>
                <a:spcPct val="114000"/>
              </a:lnSpc>
              <a:spcBef>
                <a:spcPts val="0"/>
              </a:spcBef>
              <a:spcAft>
                <a:spcPts val="0"/>
              </a:spcAft>
              <a:buClr>
                <a:srgbClr val="514C47"/>
              </a:buClr>
              <a:buSzPts val="1100"/>
              <a:buChar char="●"/>
            </a:pPr>
            <a:r>
              <a:rPr lang="en">
                <a:solidFill>
                  <a:srgbClr val="514C47"/>
                </a:solidFill>
              </a:rPr>
              <a:t>Lastly, automation improves the mobility of travelers with disabilities, the elderly, and those who need assistance.</a:t>
            </a:r>
            <a:endParaRPr>
              <a:solidFill>
                <a:srgbClr val="514C47"/>
              </a:solidFill>
            </a:endParaRPr>
          </a:p>
          <a:p>
            <a:pPr marL="0" lvl="0" indent="0" algn="l" rtl="0">
              <a:lnSpc>
                <a:spcPct val="114000"/>
              </a:lnSpc>
              <a:spcBef>
                <a:spcPts val="0"/>
              </a:spcBef>
              <a:spcAft>
                <a:spcPts val="0"/>
              </a:spcAft>
              <a:buNone/>
            </a:pPr>
            <a:endParaRPr>
              <a:solidFill>
                <a:srgbClr val="514C47"/>
              </a:solidFill>
            </a:endParaRPr>
          </a:p>
          <a:p>
            <a:pPr marL="0" lvl="0" indent="0" algn="l" rtl="0">
              <a:spcBef>
                <a:spcPts val="0"/>
              </a:spcBef>
              <a:spcAft>
                <a:spcPts val="0"/>
              </a:spcAft>
              <a:buNone/>
            </a:pPr>
            <a:r>
              <a:rPr lang="en"/>
              <a:t>[Alena]</a:t>
            </a:r>
            <a:endParaRPr/>
          </a:p>
          <a:p>
            <a:pPr marL="0" lvl="0" indent="0" algn="l" rtl="0">
              <a:spcBef>
                <a:spcPts val="0"/>
              </a:spcBef>
              <a:spcAft>
                <a:spcPts val="0"/>
              </a:spcAft>
              <a:buNone/>
            </a:pPr>
            <a:endParaRPr/>
          </a:p>
          <a:p>
            <a:pPr marL="0" lvl="0" indent="0" algn="l" rtl="0">
              <a:lnSpc>
                <a:spcPct val="115000"/>
              </a:lnSpc>
              <a:spcBef>
                <a:spcPts val="0"/>
              </a:spcBef>
              <a:spcAft>
                <a:spcPts val="0"/>
              </a:spcAft>
              <a:buNone/>
            </a:pPr>
            <a:r>
              <a:rPr lang="en">
                <a:solidFill>
                  <a:srgbClr val="514C47"/>
                </a:solidFill>
              </a:rPr>
              <a:t>A challenge here is that only one in five Americans are comfortable trusting their lives to a machine. Nissan’s pilot car saw one incident per 14 miles, so technology is not yet reliable.</a:t>
            </a:r>
            <a:endParaRPr>
              <a:solidFill>
                <a:srgbClr val="514C47"/>
              </a:solidFill>
            </a:endParaRPr>
          </a:p>
          <a:p>
            <a:pPr marL="0" lvl="0" indent="0" algn="l" rtl="0">
              <a:lnSpc>
                <a:spcPct val="115000"/>
              </a:lnSpc>
              <a:spcBef>
                <a:spcPts val="1100"/>
              </a:spcBef>
              <a:spcAft>
                <a:spcPts val="0"/>
              </a:spcAft>
              <a:buNone/>
            </a:pPr>
            <a:r>
              <a:rPr lang="en">
                <a:solidFill>
                  <a:srgbClr val="514C47"/>
                </a:solidFill>
              </a:rPr>
              <a:t>Also, autonomous cars struggle with difficult road conditions. Sensor malfunction and poor algorithmic decision-making occur in snow, when lanes are not adequately marked, and when we rely on people to give driving cues.</a:t>
            </a:r>
            <a:endParaRPr>
              <a:solidFill>
                <a:srgbClr val="514C47"/>
              </a:solidFill>
            </a:endParaRPr>
          </a:p>
          <a:p>
            <a:pPr marL="0" lvl="0" indent="0" algn="l" rtl="0">
              <a:lnSpc>
                <a:spcPct val="115000"/>
              </a:lnSpc>
              <a:spcBef>
                <a:spcPts val="1100"/>
              </a:spcBef>
              <a:spcAft>
                <a:spcPts val="0"/>
              </a:spcAft>
              <a:buNone/>
            </a:pPr>
            <a:r>
              <a:rPr lang="en">
                <a:solidFill>
                  <a:srgbClr val="514C47"/>
                </a:solidFill>
              </a:rPr>
              <a:t>Further, driverless cars raise moral concerns. Say we can save 100 lives with self-driving cars, but due to machine error 10 lives are lost. How does society decide which lives to sacrifice, given that human drivers have some responsibility? Moral questions remain unanswered.</a:t>
            </a:r>
            <a:endParaRPr>
              <a:solidFill>
                <a:srgbClr val="514C47"/>
              </a:solidFill>
            </a:endParaRPr>
          </a:p>
          <a:p>
            <a:pPr marL="0" lvl="0" indent="0" algn="l" rtl="0">
              <a:lnSpc>
                <a:spcPct val="115000"/>
              </a:lnSpc>
              <a:spcBef>
                <a:spcPts val="1100"/>
              </a:spcBef>
              <a:spcAft>
                <a:spcPts val="1100"/>
              </a:spcAft>
              <a:buNone/>
            </a:pPr>
            <a:r>
              <a:rPr lang="en">
                <a:solidFill>
                  <a:srgbClr val="514C47"/>
                </a:solidFill>
              </a:rPr>
              <a:t>[Tom] The potential for impact is clear - and may require us to challenge our societal constructs around driving.  Next, let’s talk about economic considerations.</a:t>
            </a:r>
            <a:endParaRPr>
              <a:solidFill>
                <a:srgbClr val="514C47"/>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46d53730a1_0_21: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46d53730a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[Craig]</a:t>
            </a:r>
            <a:endParaRPr/>
          </a:p>
          <a:p>
            <a:pPr marL="0" lvl="0" indent="0" algn="l" rtl="0">
              <a:spcBef>
                <a:spcPts val="0"/>
              </a:spcBef>
              <a:spcAft>
                <a:spcPts val="0"/>
              </a:spcAft>
              <a:buNone/>
            </a:pPr>
            <a:endParaRPr/>
          </a:p>
          <a:p>
            <a:pPr marL="0" lvl="0" indent="0" algn="l" rtl="0">
              <a:spcBef>
                <a:spcPts val="0"/>
              </a:spcBef>
              <a:spcAft>
                <a:spcPts val="0"/>
              </a:spcAft>
              <a:buNone/>
            </a:pPr>
            <a:r>
              <a:rPr lang="en"/>
              <a:t>Financially speaking, the two big numbers are in savings and growth.</a:t>
            </a:r>
            <a:endParaRPr/>
          </a:p>
          <a:p>
            <a:pPr marL="0" lvl="0" indent="0" algn="l" rtl="0">
              <a:spcBef>
                <a:spcPts val="0"/>
              </a:spcBef>
              <a:spcAft>
                <a:spcPts val="0"/>
              </a:spcAft>
              <a:buNone/>
            </a:pPr>
            <a:endParaRPr/>
          </a:p>
          <a:p>
            <a:pPr marL="457200" lvl="0" indent="-298450" algn="l" rtl="0">
              <a:lnSpc>
                <a:spcPct val="114000"/>
              </a:lnSpc>
              <a:spcBef>
                <a:spcPts val="0"/>
              </a:spcBef>
              <a:spcAft>
                <a:spcPts val="0"/>
              </a:spcAft>
              <a:buClr>
                <a:schemeClr val="dk1"/>
              </a:buClr>
              <a:buSzPts val="1100"/>
              <a:buChar char="●"/>
            </a:pPr>
            <a:r>
              <a:rPr lang="en">
                <a:solidFill>
                  <a:schemeClr val="dk1"/>
                </a:solidFill>
                <a:highlight>
                  <a:schemeClr val="lt1"/>
                </a:highlight>
              </a:rPr>
              <a:t>The official value of a statistical life used by the Department of Transportation is $9.2 million, so the yearly benefit will be $276 billion plus a savings of $41 billion for medical and work loss expenses. When you add this to the non-fatal expenses the grand total in savings will be $500 Billion per year.</a:t>
            </a:r>
            <a:endParaRPr>
              <a:solidFill>
                <a:schemeClr val="dk1"/>
              </a:solidFill>
              <a:highlight>
                <a:schemeClr val="lt1"/>
              </a:highlight>
            </a:endParaRPr>
          </a:p>
          <a:p>
            <a:pPr marL="0" lvl="0" indent="0" algn="l" rtl="0">
              <a:lnSpc>
                <a:spcPct val="114000"/>
              </a:lnSpc>
              <a:spcBef>
                <a:spcPts val="0"/>
              </a:spcBef>
              <a:spcAft>
                <a:spcPts val="0"/>
              </a:spcAft>
              <a:buNone/>
            </a:pPr>
            <a:endParaRPr>
              <a:solidFill>
                <a:schemeClr val="dk1"/>
              </a:solidFill>
              <a:highlight>
                <a:schemeClr val="lt1"/>
              </a:highlight>
            </a:endParaRPr>
          </a:p>
          <a:p>
            <a:pPr marL="457200" lvl="0" indent="-298450" algn="l" rtl="0">
              <a:spcBef>
                <a:spcPts val="0"/>
              </a:spcBef>
              <a:spcAft>
                <a:spcPts val="0"/>
              </a:spcAft>
              <a:buClr>
                <a:schemeClr val="dk1"/>
              </a:buClr>
              <a:buSzPts val="1100"/>
              <a:buChar char="●"/>
            </a:pPr>
            <a:r>
              <a:rPr lang="en"/>
              <a:t>Now, let’s switch from cost savings to revenue.  The economic impacts will </a:t>
            </a:r>
            <a:r>
              <a:rPr lang="en">
                <a:highlight>
                  <a:schemeClr val="lt1"/>
                </a:highlight>
              </a:rPr>
              <a:t>total $7 trillion by the year 2050. This financial wave will usher in a new age of technical advances providing new opportunities for jobs and businesses, while also reducing the cost footprint for local and state governments.</a:t>
            </a:r>
            <a:endParaRPr>
              <a:highlight>
                <a:schemeClr val="lt1"/>
              </a:highlight>
            </a:endParaRPr>
          </a:p>
          <a:p>
            <a:pPr marL="0" lvl="0" indent="0" algn="l" rtl="0">
              <a:lnSpc>
                <a:spcPct val="114000"/>
              </a:lnSpc>
              <a:spcBef>
                <a:spcPts val="0"/>
              </a:spcBef>
              <a:spcAft>
                <a:spcPts val="0"/>
              </a:spcAft>
              <a:buNone/>
            </a:pPr>
            <a:endParaRPr>
              <a:highlight>
                <a:schemeClr val="lt1"/>
              </a:highlight>
            </a:endParaRPr>
          </a:p>
          <a:p>
            <a:pPr marL="0" lvl="0" indent="0" algn="l" rtl="0">
              <a:spcBef>
                <a:spcPts val="0"/>
              </a:spcBef>
              <a:spcAft>
                <a:spcPts val="0"/>
              </a:spcAft>
              <a:buNone/>
            </a:pPr>
            <a:r>
              <a:rPr lang="en"/>
              <a:t>[Alena]</a:t>
            </a:r>
            <a:endParaRPr/>
          </a:p>
          <a:p>
            <a:pPr marL="0" lvl="0" indent="0" algn="l" rtl="0">
              <a:spcBef>
                <a:spcPts val="0"/>
              </a:spcBef>
              <a:spcAft>
                <a:spcPts val="0"/>
              </a:spcAft>
              <a:buNone/>
            </a:pPr>
            <a:endParaRPr/>
          </a:p>
          <a:p>
            <a:pPr marL="0" lvl="0" indent="0" algn="l" rtl="0">
              <a:lnSpc>
                <a:spcPct val="115000"/>
              </a:lnSpc>
              <a:spcBef>
                <a:spcPts val="0"/>
              </a:spcBef>
              <a:spcAft>
                <a:spcPts val="0"/>
              </a:spcAft>
              <a:buClr>
                <a:schemeClr val="dk1"/>
              </a:buClr>
              <a:buSzPts val="1100"/>
              <a:buFont typeface="Arial"/>
              <a:buNone/>
            </a:pPr>
            <a:r>
              <a:rPr lang="en"/>
              <a:t>While those are great economic benefits, who is responsible for error? Will it be the manufacturer, developers, or will it simply be the risk people take? These answers will likely be at the center of legal battles.</a:t>
            </a:r>
            <a:endParaRPr/>
          </a:p>
          <a:p>
            <a:pPr marL="0" lvl="0" indent="0" algn="l" rtl="0">
              <a:lnSpc>
                <a:spcPct val="115000"/>
              </a:lnSpc>
              <a:spcBef>
                <a:spcPts val="1100"/>
              </a:spcBef>
              <a:spcAft>
                <a:spcPts val="0"/>
              </a:spcAft>
              <a:buClr>
                <a:schemeClr val="dk1"/>
              </a:buClr>
              <a:buSzPts val="1100"/>
              <a:buFont typeface="Arial"/>
              <a:buNone/>
            </a:pPr>
            <a:r>
              <a:rPr lang="en"/>
              <a:t>Looking at development cost, over $80 billion has been invested in autonomous cars. Development costs may serve as a barrier to entry for companies that can’t afford them, leaving an oligopoly that can charge even steeper prices than Google’s predicted $150,000 per car.</a:t>
            </a:r>
            <a:endParaRPr/>
          </a:p>
          <a:p>
            <a:pPr marL="0" lvl="0" indent="0" algn="l" rtl="0">
              <a:lnSpc>
                <a:spcPct val="115000"/>
              </a:lnSpc>
              <a:spcBef>
                <a:spcPts val="1100"/>
              </a:spcBef>
              <a:spcAft>
                <a:spcPts val="0"/>
              </a:spcAft>
              <a:buClr>
                <a:schemeClr val="dk1"/>
              </a:buClr>
              <a:buSzPts val="1100"/>
              <a:buFont typeface="Arial"/>
              <a:buNone/>
            </a:pPr>
            <a:r>
              <a:rPr lang="en"/>
              <a:t>Lastly, many industries will either be eradicated or impacted dramatically, including: car insurance, auto-body shops, car part suppliers, parking structures, rideshare entities, logistics providers, and driver’s license issuance.</a:t>
            </a:r>
            <a:endParaRPr/>
          </a:p>
          <a:p>
            <a:pPr marL="0" lvl="0" indent="0" algn="l" rtl="0">
              <a:lnSpc>
                <a:spcPct val="115000"/>
              </a:lnSpc>
              <a:spcBef>
                <a:spcPts val="1100"/>
              </a:spcBef>
              <a:spcAft>
                <a:spcPts val="1100"/>
              </a:spcAft>
              <a:buClr>
                <a:schemeClr val="dk1"/>
              </a:buClr>
              <a:buSzPts val="1100"/>
              <a:buFont typeface="Arial"/>
              <a:buNone/>
            </a:pPr>
            <a:r>
              <a:rPr lang="en"/>
              <a:t>[Tom] At nearly 10% of US GDP, the transportation sector is clearly an important economic driver.  Let’s finish up this section by discussing environmental considerations.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46d53730a1_0_28: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46d53730a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[Craig]</a:t>
            </a:r>
            <a:endParaRPr/>
          </a:p>
          <a:p>
            <a:pPr marL="0" lvl="0" indent="0" algn="l" rtl="0">
              <a:spcBef>
                <a:spcPts val="0"/>
              </a:spcBef>
              <a:spcAft>
                <a:spcPts val="0"/>
              </a:spcAft>
              <a:buNone/>
            </a:pPr>
            <a:endParaRPr/>
          </a:p>
          <a:p>
            <a:pPr marL="0" lvl="0" indent="0" algn="l" rtl="0">
              <a:spcBef>
                <a:spcPts val="0"/>
              </a:spcBef>
              <a:spcAft>
                <a:spcPts val="0"/>
              </a:spcAft>
              <a:buNone/>
            </a:pPr>
            <a:r>
              <a:rPr lang="en"/>
              <a:t>On the Benefits side -- </a:t>
            </a:r>
            <a:endParaRPr/>
          </a:p>
          <a:p>
            <a:pPr marL="0" lvl="0" indent="0" algn="l" rtl="0">
              <a:spcBef>
                <a:spcPts val="0"/>
              </a:spcBef>
              <a:spcAft>
                <a:spcPts val="0"/>
              </a:spcAft>
              <a:buNone/>
            </a:pPr>
            <a:endParaRPr/>
          </a:p>
          <a:p>
            <a:pPr marL="457200" lvl="0" indent="-298450" algn="l" rtl="0">
              <a:lnSpc>
                <a:spcPct val="114000"/>
              </a:lnSpc>
              <a:spcBef>
                <a:spcPts val="0"/>
              </a:spcBef>
              <a:spcAft>
                <a:spcPts val="0"/>
              </a:spcAft>
              <a:buClr>
                <a:srgbClr val="000000"/>
              </a:buClr>
              <a:buSzPts val="1100"/>
              <a:buChar char="●"/>
            </a:pPr>
            <a:r>
              <a:rPr lang="en"/>
              <a:t>Since software will drive the car, the modern vehicle can now be programmed to reduce emissions and electric engine cars will produce zero emissions. Taken together, the transition to the new-age cars is expected to contribute to a 60% fall in emissions.</a:t>
            </a:r>
            <a:endParaRPr/>
          </a:p>
          <a:p>
            <a:pPr marL="0" lvl="0" indent="0" algn="l" rtl="0">
              <a:lnSpc>
                <a:spcPct val="114000"/>
              </a:lnSpc>
              <a:spcBef>
                <a:spcPts val="0"/>
              </a:spcBef>
              <a:spcAft>
                <a:spcPts val="0"/>
              </a:spcAft>
              <a:buNone/>
            </a:pPr>
            <a:endParaRPr/>
          </a:p>
          <a:p>
            <a:pPr marL="457200" lvl="0" indent="-298450" algn="l" rtl="0">
              <a:lnSpc>
                <a:spcPct val="114000"/>
              </a:lnSpc>
              <a:spcBef>
                <a:spcPts val="0"/>
              </a:spcBef>
              <a:spcAft>
                <a:spcPts val="0"/>
              </a:spcAft>
              <a:buClr>
                <a:srgbClr val="000000"/>
              </a:buClr>
              <a:buSzPts val="1100"/>
              <a:buChar char="●"/>
            </a:pPr>
            <a:r>
              <a:rPr lang="en"/>
              <a:t>In addition to emission friendly vehicles, there will be a yearly reduction of 3 billion gallons of fuel.</a:t>
            </a:r>
            <a:endParaRPr/>
          </a:p>
          <a:p>
            <a:pPr marL="0" lvl="0" indent="0" algn="l" rtl="0">
              <a:lnSpc>
                <a:spcPct val="114000"/>
              </a:lnSpc>
              <a:spcBef>
                <a:spcPts val="0"/>
              </a:spcBef>
              <a:spcAft>
                <a:spcPts val="0"/>
              </a:spcAft>
              <a:buNone/>
            </a:pPr>
            <a:endParaRPr/>
          </a:p>
          <a:p>
            <a:pPr marL="457200" lvl="0" indent="-298450" algn="l" rtl="0">
              <a:lnSpc>
                <a:spcPct val="114000"/>
              </a:lnSpc>
              <a:spcBef>
                <a:spcPts val="0"/>
              </a:spcBef>
              <a:spcAft>
                <a:spcPts val="0"/>
              </a:spcAft>
              <a:buClr>
                <a:srgbClr val="000000"/>
              </a:buClr>
              <a:buSzPts val="1100"/>
              <a:buChar char="●"/>
            </a:pPr>
            <a:r>
              <a:rPr lang="en"/>
              <a:t>Another significant impact of driverless cars is that they will take up 15% less space in a parking lot, since cars can be parked closer together.</a:t>
            </a:r>
            <a:endParaRPr/>
          </a:p>
          <a:p>
            <a:pPr marL="0" lvl="0" indent="0" algn="l" rtl="0">
              <a:lnSpc>
                <a:spcPct val="114000"/>
              </a:lnSpc>
              <a:spcBef>
                <a:spcPts val="0"/>
              </a:spcBef>
              <a:spcAft>
                <a:spcPts val="0"/>
              </a:spcAft>
              <a:buNone/>
            </a:pPr>
            <a:endParaRPr/>
          </a:p>
          <a:p>
            <a:pPr marL="0" lvl="0" indent="0" algn="l" rtl="0">
              <a:spcBef>
                <a:spcPts val="0"/>
              </a:spcBef>
              <a:spcAft>
                <a:spcPts val="0"/>
              </a:spcAft>
              <a:buNone/>
            </a:pPr>
            <a:r>
              <a:rPr lang="en"/>
              <a:t>[Alena]</a:t>
            </a:r>
            <a:endParaRPr/>
          </a:p>
          <a:p>
            <a:pPr marL="0" lvl="0" indent="0" algn="l" rtl="0">
              <a:spcBef>
                <a:spcPts val="0"/>
              </a:spcBef>
              <a:spcAft>
                <a:spcPts val="0"/>
              </a:spcAft>
              <a:buNone/>
            </a:pPr>
            <a:endParaRPr/>
          </a:p>
          <a:p>
            <a:pPr marL="0" lvl="0" indent="0" algn="l" rtl="0">
              <a:spcBef>
                <a:spcPts val="0"/>
              </a:spcBef>
              <a:spcAft>
                <a:spcPts val="0"/>
              </a:spcAft>
              <a:buNone/>
            </a:pPr>
            <a:r>
              <a:rPr lang="en"/>
              <a:t>In contrast to popular belief, self-driving cars will likely increase traffic. When rideshares have come to major cities, studies show they pull riders off public transit to travel more conveniently by car.</a:t>
            </a:r>
            <a:endParaRPr/>
          </a:p>
          <a:p>
            <a:pPr marL="0" lvl="0" indent="0" algn="l" rtl="0">
              <a:spcBef>
                <a:spcPts val="0"/>
              </a:spcBef>
              <a:spcAft>
                <a:spcPts val="0"/>
              </a:spcAft>
              <a:buNone/>
            </a:pPr>
            <a:endParaRPr/>
          </a:p>
          <a:p>
            <a:pPr marL="0" lvl="0" indent="0" algn="l" rtl="0">
              <a:spcBef>
                <a:spcPts val="0"/>
              </a:spcBef>
              <a:spcAft>
                <a:spcPts val="0"/>
              </a:spcAft>
              <a:buNone/>
            </a:pPr>
            <a:r>
              <a:rPr lang="en"/>
              <a:t>Consider also that, in areas where parking is difficult, people may leave their cars driving around empty while they complete tasks.</a:t>
            </a:r>
            <a:endParaRPr/>
          </a:p>
          <a:p>
            <a:pPr marL="0" lvl="0" indent="0" algn="l" rtl="0">
              <a:spcBef>
                <a:spcPts val="0"/>
              </a:spcBef>
              <a:spcAft>
                <a:spcPts val="0"/>
              </a:spcAft>
              <a:buNone/>
            </a:pPr>
            <a:endParaRPr/>
          </a:p>
          <a:p>
            <a:pPr marL="0" lvl="0" indent="0" algn="l" rtl="0">
              <a:spcBef>
                <a:spcPts val="0"/>
              </a:spcBef>
              <a:spcAft>
                <a:spcPts val="0"/>
              </a:spcAft>
              <a:buNone/>
            </a:pPr>
            <a:r>
              <a:rPr lang="en"/>
              <a:t>Another traffic booster will be niche delivery. If you need bananas for your smoothie, you can send your car to your friend’s house or grocery stores will deliver to your door.</a:t>
            </a:r>
            <a:endParaRPr/>
          </a:p>
          <a:p>
            <a:pPr marL="0" lvl="0" indent="0" algn="l" rtl="0">
              <a:spcBef>
                <a:spcPts val="0"/>
              </a:spcBef>
              <a:spcAft>
                <a:spcPts val="0"/>
              </a:spcAft>
              <a:buNone/>
            </a:pPr>
            <a:endParaRPr/>
          </a:p>
          <a:p>
            <a:pPr marL="0" lvl="0" indent="0" algn="l" rtl="0">
              <a:spcBef>
                <a:spcPts val="0"/>
              </a:spcBef>
              <a:spcAft>
                <a:spcPts val="0"/>
              </a:spcAft>
              <a:buNone/>
            </a:pPr>
            <a:r>
              <a:rPr lang="en"/>
              <a:t>Lastly, an increase in electric cars means an increase in car batteries in landfill. More autonomous cars works to the detriment of the environment.</a:t>
            </a:r>
            <a:endParaRPr/>
          </a:p>
          <a:p>
            <a:pPr marL="0" lvl="0" indent="0" algn="l" rtl="0">
              <a:spcBef>
                <a:spcPts val="0"/>
              </a:spcBef>
              <a:spcAft>
                <a:spcPts val="0"/>
              </a:spcAft>
              <a:buNone/>
            </a:pPr>
            <a:endParaRPr/>
          </a:p>
          <a:p>
            <a:pPr marL="0" lvl="0" indent="0" algn="l" rtl="0">
              <a:spcBef>
                <a:spcPts val="0"/>
              </a:spcBef>
              <a:spcAft>
                <a:spcPts val="0"/>
              </a:spcAft>
              <a:buNone/>
            </a:pPr>
            <a:r>
              <a:rPr lang="en"/>
              <a:t>[Tom] Wow, you’ve both surfaced thought-provoking reasons for and against the adoption of autonomous technology.  Given these considerations, are you two able to provide a perspective on where this all shakes out in the future?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5a378e557_0_7: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45a378e55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t>[Craig]</a:t>
            </a:r>
            <a:endParaRPr/>
          </a:p>
          <a:p>
            <a:pPr marL="0" lvl="0" indent="0" algn="l" rtl="0">
              <a:lnSpc>
                <a:spcPct val="115000"/>
              </a:lnSpc>
              <a:spcBef>
                <a:spcPts val="1100"/>
              </a:spcBef>
              <a:spcAft>
                <a:spcPts val="0"/>
              </a:spcAft>
              <a:buClr>
                <a:schemeClr val="dk1"/>
              </a:buClr>
              <a:buSzPts val="1100"/>
              <a:buFont typeface="Arial"/>
              <a:buNone/>
            </a:pPr>
            <a:r>
              <a:rPr lang="en"/>
              <a:t>The future is going to be great Tom -- </a:t>
            </a:r>
            <a:endParaRPr/>
          </a:p>
          <a:p>
            <a:pPr marL="457200" lvl="0" indent="-298450" algn="l" rtl="0">
              <a:lnSpc>
                <a:spcPct val="115000"/>
              </a:lnSpc>
              <a:spcBef>
                <a:spcPts val="1100"/>
              </a:spcBef>
              <a:spcAft>
                <a:spcPts val="0"/>
              </a:spcAft>
              <a:buSzPts val="1100"/>
              <a:buChar char="●"/>
            </a:pPr>
            <a:r>
              <a:rPr lang="en"/>
              <a:t>The question that was proposed was, “Will driverless cars be the future?</a:t>
            </a:r>
            <a:endParaRPr/>
          </a:p>
          <a:p>
            <a:pPr marL="0" lvl="0" indent="0" algn="l" rtl="0">
              <a:lnSpc>
                <a:spcPct val="115000"/>
              </a:lnSpc>
              <a:spcBef>
                <a:spcPts val="1100"/>
              </a:spcBef>
              <a:spcAft>
                <a:spcPts val="0"/>
              </a:spcAft>
              <a:buNone/>
            </a:pPr>
            <a:r>
              <a:rPr lang="en"/>
              <a:t>&lt;&lt; Click to advance transition &gt;&gt;</a:t>
            </a:r>
            <a:endParaRPr/>
          </a:p>
          <a:p>
            <a:pPr marL="457200" lvl="0" indent="-298450" algn="l" rtl="0">
              <a:lnSpc>
                <a:spcPct val="115000"/>
              </a:lnSpc>
              <a:spcBef>
                <a:spcPts val="1100"/>
              </a:spcBef>
              <a:spcAft>
                <a:spcPts val="0"/>
              </a:spcAft>
              <a:buSzPts val="1100"/>
              <a:buChar char="●"/>
            </a:pPr>
            <a:r>
              <a:rPr lang="en"/>
              <a:t>The Answer is “Yes”.  Driverless cars are the future.  </a:t>
            </a:r>
            <a:endParaRPr/>
          </a:p>
          <a:p>
            <a:pPr marL="457200" lvl="0" indent="-298450" algn="l" rtl="0">
              <a:lnSpc>
                <a:spcPct val="115000"/>
              </a:lnSpc>
              <a:spcBef>
                <a:spcPts val="0"/>
              </a:spcBef>
              <a:spcAft>
                <a:spcPts val="0"/>
              </a:spcAft>
              <a:buSzPts val="1100"/>
              <a:buChar char="●"/>
            </a:pPr>
            <a:r>
              <a:rPr lang="en"/>
              <a:t>The technology advancement will be significant moment in the history of the world and will be compared to the introduction of the Ford Model-T replacing the horse, but this time each one of us will have a front row seat.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44b804af0_2_22: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44b804af0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[Alena]</a:t>
            </a:r>
            <a:endParaRPr/>
          </a:p>
          <a:p>
            <a:pPr marL="0" lvl="0" indent="0" algn="l" rtl="0">
              <a:lnSpc>
                <a:spcPct val="115000"/>
              </a:lnSpc>
              <a:spcBef>
                <a:spcPts val="1100"/>
              </a:spcBef>
              <a:spcAft>
                <a:spcPts val="1100"/>
              </a:spcAft>
              <a:buNone/>
            </a:pPr>
            <a:r>
              <a:rPr lang="en"/>
              <a:t>With Craig’s enthusiasm, the journey to the driverless car is an incremental process in the short-run, as shown in the five stages of driving automation. Today, we have achieved partial automation with brake and seatbelt assistance, cruise control, and some acceleration and steering assistance. Until 2050, when Intel predicts we will have fully-automated cars, we will make trade-offs as technology improves.</a:t>
            </a:r>
            <a:endParaRPr>
              <a:solidFill>
                <a:srgbClr val="514C47"/>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45a378e557_0_13: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45a378e557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[Tom] </a:t>
            </a:r>
            <a:r>
              <a:rPr lang="en">
                <a:solidFill>
                  <a:schemeClr val="dk1"/>
                </a:solidFill>
              </a:rPr>
              <a:t>Along this road to full autonomy, </a:t>
            </a:r>
            <a:r>
              <a:rPr lang="en"/>
              <a:t>data science can be a powerful tool.  New technologies, such as vehicle to vehicle communications and 5G networks, will help vehicles make optimized decisions.  Simulations enable autonomous systems to learn without risking real-world damage.  Systems will be improved through more accurate models, and better and cheaper components.</a:t>
            </a:r>
            <a:endParaRPr/>
          </a:p>
          <a:p>
            <a:pPr marL="0" lvl="0" indent="0" algn="l" rtl="0">
              <a:lnSpc>
                <a:spcPct val="115000"/>
              </a:lnSpc>
              <a:spcBef>
                <a:spcPts val="1100"/>
              </a:spcBef>
              <a:spcAft>
                <a:spcPts val="0"/>
              </a:spcAft>
              <a:buNone/>
            </a:pPr>
            <a:r>
              <a:rPr lang="en"/>
              <a:t>We heard that there are consequential decisions along the path to full driverless adoption.  This raises a new question - what level of risk are we willing to accept at various levels of autonomy.  And in this context, data science provides a third way - data science helps autonomous vehicles improve decision making, especially in the most challenging scenarios.</a:t>
            </a:r>
            <a:endParaRPr/>
          </a:p>
          <a:p>
            <a:pPr marL="0" lvl="0" indent="0" algn="l" rtl="0">
              <a:lnSpc>
                <a:spcPct val="115000"/>
              </a:lnSpc>
              <a:spcBef>
                <a:spcPts val="1100"/>
              </a:spcBef>
              <a:spcAft>
                <a:spcPts val="1100"/>
              </a:spcAft>
              <a:buNone/>
            </a:pPr>
            <a:r>
              <a:rPr lang="en"/>
              <a:t>As you continue advocating for innovative transportation solutions in Bellevue, we recommend that you integrate data science into these solutions.  </a:t>
            </a:r>
            <a:r>
              <a:rPr lang="en">
                <a:solidFill>
                  <a:schemeClr val="dk1"/>
                </a:solidFill>
              </a:rPr>
              <a:t>Google CEO Sundar Pichai recently commented, “Technology doesn’t solve humanity’s problems.”  Difficult decisions will still need to be made, but through data science, you can </a:t>
            </a:r>
            <a:r>
              <a:rPr lang="en"/>
              <a:t>better manage risks and help smooth the road to full autonomy.  Thank you, and we are now happy to answer any questions.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43f266a365_0_174: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43f266a365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1000"/>
              </a:spcAft>
              <a:buNone/>
            </a:pPr>
            <a:endParaRPr sz="13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businessinsider.com/autonomous-car-limitations-2016-8" TargetMode="External"/><Relationship Id="rId13" Type="http://schemas.openxmlformats.org/officeDocument/2006/relationships/hyperlink" Target="https://seattletransitblog.com/2018/06/27/bellevue-commutepool/" TargetMode="External"/><Relationship Id="rId3" Type="http://schemas.openxmlformats.org/officeDocument/2006/relationships/hyperlink" Target="https://www.theatlantic.com/technology/archive/2018/03/got-99-problems-but-a-trolley-aint-one/556805" TargetMode="External"/><Relationship Id="rId7" Type="http://schemas.openxmlformats.org/officeDocument/2006/relationships/hyperlink" Target="https://motherboard.vice.com/en_us/article/j5a8d3/self-driving-car-policy-uber" TargetMode="External"/><Relationship Id="rId12" Type="http://schemas.openxmlformats.org/officeDocument/2006/relationships/hyperlink" Target="https://www.geospatialworld.net/blogs/five-levels-of-autonomous-cars/" TargetMode="External"/><Relationship Id="rId2" Type="http://schemas.openxmlformats.org/officeDocument/2006/relationships/notesSlide" Target="../notesSlides/notesSlide10.xml"/><Relationship Id="rId16" Type="http://schemas.openxmlformats.org/officeDocument/2006/relationships/hyperlink" Target="https://www.forbes.com/sites/modeledbehavior/2014/11/08/the-massive-economic-benefits-of-self-driving-cars/#4bf930e43273" TargetMode="External"/><Relationship Id="rId1" Type="http://schemas.openxmlformats.org/officeDocument/2006/relationships/slideLayout" Target="../slideLayouts/slideLayout3.xml"/><Relationship Id="rId6" Type="http://schemas.openxmlformats.org/officeDocument/2006/relationships/hyperlink" Target="https://onlinemasters.ohio.edu/blog/the-future-of-driving/" TargetMode="External"/><Relationship Id="rId11" Type="http://schemas.openxmlformats.org/officeDocument/2006/relationships/hyperlink" Target="https://voxeu.org/article/potential-economic-and-social-effects-driverless-cars" TargetMode="External"/><Relationship Id="rId5" Type="http://schemas.openxmlformats.org/officeDocument/2006/relationships/hyperlink" Target="https://www.caranddriver.com/features/path-to-autonomy-self-driving-car-levels-0-to-5-explained-feature" TargetMode="External"/><Relationship Id="rId15" Type="http://schemas.openxmlformats.org/officeDocument/2006/relationships/hyperlink" Target="https://nypost.com/2018/02/25/uber-lyft-drivers-are-making-city-traffic-worse-studies-find/" TargetMode="External"/><Relationship Id="rId10" Type="http://schemas.openxmlformats.org/officeDocument/2006/relationships/hyperlink" Target="https://www.npr.org/2015/07/31/427990392/remembering-when-driverless-elevators-drew-skepticism" TargetMode="External"/><Relationship Id="rId4" Type="http://schemas.openxmlformats.org/officeDocument/2006/relationships/hyperlink" Target="https://www.cnet.com/roadshow/news/self-driving-car-guide-autonomous-explanation" TargetMode="External"/><Relationship Id="rId9" Type="http://schemas.openxmlformats.org/officeDocument/2006/relationships/hyperlink" Target="https://www.transportation.gov/sites/dot.gov/files/docs/policy-initiatives/automated-vehicles/320711/preparing-future-transportation-automated-vehicle-30.pdf" TargetMode="External"/><Relationship Id="rId14" Type="http://schemas.openxmlformats.org/officeDocument/2006/relationships/hyperlink" Target="https://www.saturdayeveningpost.com/2017/01/get-horse-americas-skepticism-toward-first-automobile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311700" y="4769433"/>
            <a:ext cx="8520600" cy="1056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t>Craig Fleischman, </a:t>
            </a:r>
            <a:r>
              <a:rPr lang="en-US" sz="1800" dirty="0"/>
              <a:t>Thom, Alena</a:t>
            </a:r>
            <a:endParaRPr sz="1800" dirty="0"/>
          </a:p>
          <a:p>
            <a:pPr marL="0" lvl="0" indent="0" algn="ctr" rtl="0">
              <a:spcBef>
                <a:spcPts val="0"/>
              </a:spcBef>
              <a:spcAft>
                <a:spcPts val="0"/>
              </a:spcAft>
              <a:buNone/>
            </a:pPr>
            <a:endParaRPr sz="2400" dirty="0"/>
          </a:p>
          <a:p>
            <a:pPr marL="0" lvl="0" indent="0" algn="ctr" rtl="0">
              <a:spcBef>
                <a:spcPts val="0"/>
              </a:spcBef>
              <a:spcAft>
                <a:spcPts val="0"/>
              </a:spcAft>
              <a:buNone/>
            </a:pPr>
            <a:r>
              <a:rPr lang="en" sz="1800" dirty="0"/>
              <a:t>City of Bellevue, Washington CommutePool Project</a:t>
            </a:r>
            <a:endParaRPr sz="1800" dirty="0"/>
          </a:p>
          <a:p>
            <a:pPr marL="0" lvl="0" indent="457200" algn="r" rtl="0">
              <a:spcBef>
                <a:spcPts val="0"/>
              </a:spcBef>
              <a:spcAft>
                <a:spcPts val="0"/>
              </a:spcAft>
              <a:buNone/>
            </a:pPr>
            <a:endParaRPr sz="1400" dirty="0"/>
          </a:p>
          <a:p>
            <a:pPr marL="0" lvl="0" indent="457200" algn="r" rtl="0">
              <a:spcBef>
                <a:spcPts val="0"/>
              </a:spcBef>
              <a:spcAft>
                <a:spcPts val="0"/>
              </a:spcAft>
              <a:buNone/>
            </a:pPr>
            <a:endParaRPr sz="1400" dirty="0"/>
          </a:p>
          <a:p>
            <a:pPr marL="0" lvl="0" indent="457200" algn="r" rtl="0">
              <a:spcBef>
                <a:spcPts val="0"/>
              </a:spcBef>
              <a:spcAft>
                <a:spcPts val="0"/>
              </a:spcAft>
              <a:buNone/>
            </a:pPr>
            <a:endParaRPr sz="1400" dirty="0"/>
          </a:p>
        </p:txBody>
      </p:sp>
      <p:sp>
        <p:nvSpPr>
          <p:cNvPr id="55" name="Google Shape;55;p13"/>
          <p:cNvSpPr txBox="1">
            <a:spLocks noGrp="1"/>
          </p:cNvSpPr>
          <p:nvPr>
            <p:ph type="ctrTitle"/>
          </p:nvPr>
        </p:nvSpPr>
        <p:spPr>
          <a:xfrm>
            <a:off x="311700" y="136200"/>
            <a:ext cx="8520600" cy="2298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The Future of Driving</a:t>
            </a:r>
            <a:endParaRPr/>
          </a:p>
          <a:p>
            <a:pPr marL="0" lvl="0" indent="0" algn="l" rtl="0">
              <a:spcBef>
                <a:spcPts val="0"/>
              </a:spcBef>
              <a:spcAft>
                <a:spcPts val="0"/>
              </a:spcAft>
              <a:buNone/>
            </a:pPr>
            <a:endParaRPr sz="3000"/>
          </a:p>
          <a:p>
            <a:pPr marL="0" lvl="0" indent="0" algn="ctr" rtl="0">
              <a:spcBef>
                <a:spcPts val="0"/>
              </a:spcBef>
              <a:spcAft>
                <a:spcPts val="0"/>
              </a:spcAft>
              <a:buNone/>
            </a:pPr>
            <a:r>
              <a:rPr lang="en" sz="3600"/>
              <a:t>Beep Beep (Boop?)</a:t>
            </a:r>
            <a:endParaRPr sz="3600"/>
          </a:p>
        </p:txBody>
      </p:sp>
      <p:sp>
        <p:nvSpPr>
          <p:cNvPr id="56" name="Google Shape;56;p13"/>
          <p:cNvSpPr txBox="1"/>
          <p:nvPr/>
        </p:nvSpPr>
        <p:spPr>
          <a:xfrm>
            <a:off x="6653475" y="6144125"/>
            <a:ext cx="2240100" cy="42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November 14, 2018</a:t>
            </a:r>
            <a:endParaRPr/>
          </a:p>
        </p:txBody>
      </p:sp>
      <p:pic>
        <p:nvPicPr>
          <p:cNvPr id="57" name="Google Shape;57;p13"/>
          <p:cNvPicPr preferRelativeResize="0"/>
          <p:nvPr/>
        </p:nvPicPr>
        <p:blipFill>
          <a:blip r:embed="rId3">
            <a:alphaModFix/>
          </a:blip>
          <a:stretch>
            <a:fillRect/>
          </a:stretch>
        </p:blipFill>
        <p:spPr>
          <a:xfrm>
            <a:off x="2301600" y="2813133"/>
            <a:ext cx="4144735" cy="171746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a:spLocks noGrp="1"/>
          </p:cNvSpPr>
          <p:nvPr>
            <p:ph type="body" idx="1"/>
          </p:nvPr>
        </p:nvSpPr>
        <p:spPr>
          <a:xfrm>
            <a:off x="311700" y="1231825"/>
            <a:ext cx="8520600" cy="55701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SzPts val="1100"/>
              <a:buChar char="●"/>
            </a:pPr>
            <a:r>
              <a:rPr lang="en" sz="1100" u="sng">
                <a:solidFill>
                  <a:schemeClr val="hlink"/>
                </a:solidFill>
                <a:hlinkClick r:id="rId3"/>
              </a:rPr>
              <a:t>https://www.theatlantic.com/technology/archive/2018/03/got-99-problems-but-a-trolley-aint-one/556805</a:t>
            </a:r>
            <a:r>
              <a:rPr lang="en" sz="1100">
                <a:solidFill>
                  <a:srgbClr val="000000"/>
                </a:solidFill>
              </a:rPr>
              <a:t>. .</a:t>
            </a:r>
            <a:endParaRPr sz="1100">
              <a:solidFill>
                <a:srgbClr val="000000"/>
              </a:solidFill>
            </a:endParaRPr>
          </a:p>
          <a:p>
            <a:pPr marL="457200" lvl="0" indent="-298450" algn="l" rtl="0">
              <a:lnSpc>
                <a:spcPct val="115000"/>
              </a:lnSpc>
              <a:spcBef>
                <a:spcPts val="1000"/>
              </a:spcBef>
              <a:spcAft>
                <a:spcPts val="0"/>
              </a:spcAft>
              <a:buSzPts val="1100"/>
              <a:buChar char="●"/>
            </a:pPr>
            <a:r>
              <a:rPr lang="en" sz="1100" u="sng">
                <a:solidFill>
                  <a:schemeClr val="hlink"/>
                </a:solidFill>
                <a:hlinkClick r:id="rId4"/>
              </a:rPr>
              <a:t>https://www.cnet.com/roadshow/news/self-driving-car-guide-autonomous-explanation</a:t>
            </a:r>
            <a:r>
              <a:rPr lang="en" sz="1100">
                <a:solidFill>
                  <a:srgbClr val="000000"/>
                </a:solidFill>
              </a:rPr>
              <a:t> </a:t>
            </a:r>
            <a:endParaRPr sz="1100">
              <a:solidFill>
                <a:srgbClr val="000000"/>
              </a:solidFill>
            </a:endParaRPr>
          </a:p>
          <a:p>
            <a:pPr marL="457200" lvl="0" indent="-298450" algn="l" rtl="0">
              <a:lnSpc>
                <a:spcPct val="115000"/>
              </a:lnSpc>
              <a:spcBef>
                <a:spcPts val="1000"/>
              </a:spcBef>
              <a:spcAft>
                <a:spcPts val="0"/>
              </a:spcAft>
              <a:buSzPts val="1100"/>
              <a:buChar char="●"/>
            </a:pPr>
            <a:r>
              <a:rPr lang="en" sz="1100" u="sng">
                <a:solidFill>
                  <a:schemeClr val="hlink"/>
                </a:solidFill>
                <a:hlinkClick r:id="rId5"/>
              </a:rPr>
              <a:t>https://www.caranddriver.com/features/path-to-autonomy-self-driving-car-levels-0-to-5-explained-feature</a:t>
            </a:r>
            <a:r>
              <a:rPr lang="en" sz="1100">
                <a:solidFill>
                  <a:srgbClr val="000000"/>
                </a:solidFill>
              </a:rPr>
              <a:t> </a:t>
            </a:r>
            <a:endParaRPr sz="1100">
              <a:solidFill>
                <a:srgbClr val="000000"/>
              </a:solidFill>
            </a:endParaRPr>
          </a:p>
          <a:p>
            <a:pPr marL="457200" lvl="0" indent="-298450" algn="l" rtl="0">
              <a:lnSpc>
                <a:spcPct val="115000"/>
              </a:lnSpc>
              <a:spcBef>
                <a:spcPts val="1000"/>
              </a:spcBef>
              <a:spcAft>
                <a:spcPts val="0"/>
              </a:spcAft>
              <a:buSzPts val="1100"/>
              <a:buChar char="●"/>
            </a:pPr>
            <a:r>
              <a:rPr lang="en" sz="1100" u="sng">
                <a:solidFill>
                  <a:schemeClr val="hlink"/>
                </a:solidFill>
                <a:hlinkClick r:id="rId6"/>
              </a:rPr>
              <a:t>https://onlinemasters.ohio.edu/blog/the-future-of-driving</a:t>
            </a:r>
            <a:r>
              <a:rPr lang="en" sz="1100"/>
              <a:t>.</a:t>
            </a:r>
            <a:endParaRPr sz="1100"/>
          </a:p>
          <a:p>
            <a:pPr marL="457200" lvl="0" indent="-298450" algn="l" rtl="0">
              <a:lnSpc>
                <a:spcPct val="115000"/>
              </a:lnSpc>
              <a:spcBef>
                <a:spcPts val="1000"/>
              </a:spcBef>
              <a:spcAft>
                <a:spcPts val="0"/>
              </a:spcAft>
              <a:buSzPts val="1100"/>
              <a:buChar char="●"/>
            </a:pPr>
            <a:r>
              <a:rPr lang="en" sz="1100" u="sng">
                <a:solidFill>
                  <a:schemeClr val="accent5"/>
                </a:solidFill>
                <a:hlinkClick r:id="rId7"/>
              </a:rPr>
              <a:t>https://motherboard.vice.com/en_us/article/j5a8d3/self-driving-car-policy-uber</a:t>
            </a:r>
            <a:r>
              <a:rPr lang="en" sz="1100"/>
              <a:t> </a:t>
            </a:r>
            <a:endParaRPr sz="1100"/>
          </a:p>
          <a:p>
            <a:pPr marL="457200" lvl="0" indent="-298450" algn="l" rtl="0">
              <a:lnSpc>
                <a:spcPct val="115000"/>
              </a:lnSpc>
              <a:spcBef>
                <a:spcPts val="1000"/>
              </a:spcBef>
              <a:spcAft>
                <a:spcPts val="0"/>
              </a:spcAft>
              <a:buSzPts val="1100"/>
              <a:buChar char="●"/>
            </a:pPr>
            <a:r>
              <a:rPr lang="en" sz="1100" u="sng">
                <a:solidFill>
                  <a:schemeClr val="hlink"/>
                </a:solidFill>
                <a:hlinkClick r:id="rId8"/>
              </a:rPr>
              <a:t>https://www.businessinsider.com/autonomous-car-limitations-2016-8</a:t>
            </a:r>
            <a:r>
              <a:rPr lang="en" sz="1100"/>
              <a:t>.</a:t>
            </a:r>
            <a:endParaRPr sz="1100"/>
          </a:p>
          <a:p>
            <a:pPr marL="457200" lvl="0" indent="-298450" algn="l" rtl="0">
              <a:lnSpc>
                <a:spcPct val="115000"/>
              </a:lnSpc>
              <a:spcBef>
                <a:spcPts val="1000"/>
              </a:spcBef>
              <a:spcAft>
                <a:spcPts val="0"/>
              </a:spcAft>
              <a:buSzPts val="1100"/>
              <a:buChar char="●"/>
            </a:pPr>
            <a:r>
              <a:rPr lang="en" sz="1100" u="sng">
                <a:solidFill>
                  <a:schemeClr val="hlink"/>
                </a:solidFill>
                <a:hlinkClick r:id="rId9"/>
              </a:rPr>
              <a:t>https://www.transportation.gov/sites/dot.gov/files/docs/policy-initiatives/automated-vehicles/320711/preparing-future-transportation-automated-vehicle-30.pdf</a:t>
            </a:r>
            <a:r>
              <a:rPr lang="en" sz="1100"/>
              <a:t> </a:t>
            </a:r>
            <a:endParaRPr sz="1100"/>
          </a:p>
          <a:p>
            <a:pPr marL="457200" lvl="0" indent="-298450" algn="l" rtl="0">
              <a:lnSpc>
                <a:spcPct val="115000"/>
              </a:lnSpc>
              <a:spcBef>
                <a:spcPts val="1000"/>
              </a:spcBef>
              <a:spcAft>
                <a:spcPts val="0"/>
              </a:spcAft>
              <a:buSzPts val="1100"/>
              <a:buChar char="●"/>
            </a:pPr>
            <a:r>
              <a:rPr lang="en" sz="1100" u="sng">
                <a:solidFill>
                  <a:schemeClr val="hlink"/>
                </a:solidFill>
                <a:hlinkClick r:id="rId10"/>
              </a:rPr>
              <a:t>https://www.npr.org/2015/07/31/427990392/remembering-when-driverless-elevators-drew-skepticism</a:t>
            </a:r>
            <a:r>
              <a:rPr lang="en" sz="1100">
                <a:solidFill>
                  <a:schemeClr val="dk1"/>
                </a:solidFill>
              </a:rPr>
              <a:t> </a:t>
            </a:r>
            <a:endParaRPr sz="1100">
              <a:solidFill>
                <a:schemeClr val="dk1"/>
              </a:solidFill>
            </a:endParaRPr>
          </a:p>
          <a:p>
            <a:pPr marL="457200" lvl="0" indent="-298450" algn="l" rtl="0">
              <a:lnSpc>
                <a:spcPct val="115000"/>
              </a:lnSpc>
              <a:spcBef>
                <a:spcPts val="1000"/>
              </a:spcBef>
              <a:spcAft>
                <a:spcPts val="0"/>
              </a:spcAft>
              <a:buSzPts val="1100"/>
              <a:buChar char="●"/>
            </a:pPr>
            <a:r>
              <a:rPr lang="en" sz="1100" u="sng">
                <a:solidFill>
                  <a:schemeClr val="hlink"/>
                </a:solidFill>
                <a:hlinkClick r:id="rId11"/>
              </a:rPr>
              <a:t>https://voxeu.org/article/potential-economic-and-social-effects-driverless-cars</a:t>
            </a:r>
            <a:endParaRPr sz="1100">
              <a:solidFill>
                <a:schemeClr val="dk1"/>
              </a:solidFill>
            </a:endParaRPr>
          </a:p>
          <a:p>
            <a:pPr marL="457200" lvl="0" indent="-298450" algn="l" rtl="0">
              <a:lnSpc>
                <a:spcPct val="115000"/>
              </a:lnSpc>
              <a:spcBef>
                <a:spcPts val="1000"/>
              </a:spcBef>
              <a:spcAft>
                <a:spcPts val="0"/>
              </a:spcAft>
              <a:buSzPts val="1100"/>
              <a:buChar char="●"/>
            </a:pPr>
            <a:r>
              <a:rPr lang="en" sz="1100" u="sng">
                <a:solidFill>
                  <a:schemeClr val="hlink"/>
                </a:solidFill>
                <a:hlinkClick r:id="rId12"/>
              </a:rPr>
              <a:t>https://www.geospatialworld.net/blogs/five-levels-of-autonomous-cars/</a:t>
            </a:r>
            <a:r>
              <a:rPr lang="en" sz="1100">
                <a:solidFill>
                  <a:schemeClr val="dk1"/>
                </a:solidFill>
              </a:rPr>
              <a:t> </a:t>
            </a:r>
            <a:endParaRPr sz="1100">
              <a:solidFill>
                <a:schemeClr val="dk1"/>
              </a:solidFill>
            </a:endParaRPr>
          </a:p>
          <a:p>
            <a:pPr marL="457200" lvl="0" indent="-298450" algn="l" rtl="0">
              <a:lnSpc>
                <a:spcPct val="115000"/>
              </a:lnSpc>
              <a:spcBef>
                <a:spcPts val="1000"/>
              </a:spcBef>
              <a:spcAft>
                <a:spcPts val="0"/>
              </a:spcAft>
              <a:buSzPts val="1100"/>
              <a:buChar char="●"/>
            </a:pPr>
            <a:r>
              <a:rPr lang="en" sz="1100" u="sng">
                <a:solidFill>
                  <a:schemeClr val="hlink"/>
                </a:solidFill>
                <a:hlinkClick r:id="rId13"/>
              </a:rPr>
              <a:t>https://seattletransitblog.com/2018/06/27/bellevue-commutepool/</a:t>
            </a:r>
            <a:r>
              <a:rPr lang="en" sz="1100">
                <a:solidFill>
                  <a:schemeClr val="dk1"/>
                </a:solidFill>
              </a:rPr>
              <a:t> </a:t>
            </a:r>
            <a:endParaRPr sz="1100">
              <a:solidFill>
                <a:schemeClr val="dk1"/>
              </a:solidFill>
            </a:endParaRPr>
          </a:p>
          <a:p>
            <a:pPr marL="457200" lvl="0" indent="-298450" algn="l" rtl="0">
              <a:lnSpc>
                <a:spcPct val="115000"/>
              </a:lnSpc>
              <a:spcBef>
                <a:spcPts val="1000"/>
              </a:spcBef>
              <a:spcAft>
                <a:spcPts val="0"/>
              </a:spcAft>
              <a:buSzPts val="1100"/>
              <a:buChar char="●"/>
            </a:pPr>
            <a:r>
              <a:rPr lang="en" sz="1100" u="sng">
                <a:solidFill>
                  <a:schemeClr val="hlink"/>
                </a:solidFill>
                <a:hlinkClick r:id="rId14"/>
              </a:rPr>
              <a:t>https://www.saturdayeveningpost.com/2017/01/get-horse-americas-skepticism-toward-first-automobiles/</a:t>
            </a:r>
            <a:r>
              <a:rPr lang="en" sz="1100">
                <a:solidFill>
                  <a:schemeClr val="dk1"/>
                </a:solidFill>
              </a:rPr>
              <a:t> </a:t>
            </a:r>
            <a:endParaRPr sz="1100">
              <a:solidFill>
                <a:schemeClr val="dk1"/>
              </a:solidFill>
            </a:endParaRPr>
          </a:p>
          <a:p>
            <a:pPr marL="457200" lvl="0" indent="-298450" algn="l" rtl="0">
              <a:lnSpc>
                <a:spcPct val="115000"/>
              </a:lnSpc>
              <a:spcBef>
                <a:spcPts val="1000"/>
              </a:spcBef>
              <a:spcAft>
                <a:spcPts val="0"/>
              </a:spcAft>
              <a:buSzPts val="1100"/>
              <a:buChar char="●"/>
            </a:pPr>
            <a:r>
              <a:rPr lang="en" sz="1100" u="sng">
                <a:solidFill>
                  <a:schemeClr val="hlink"/>
                </a:solidFill>
                <a:hlinkClick r:id="rId15"/>
              </a:rPr>
              <a:t>https://nypost.com/2018/02/25/uber-lyft-drivers-are-making-city-traffic-worse-studies-find/</a:t>
            </a:r>
            <a:r>
              <a:rPr lang="en" sz="1100">
                <a:solidFill>
                  <a:schemeClr val="dk1"/>
                </a:solidFill>
              </a:rPr>
              <a:t> </a:t>
            </a:r>
            <a:endParaRPr sz="1100">
              <a:solidFill>
                <a:schemeClr val="dk1"/>
              </a:solidFill>
            </a:endParaRPr>
          </a:p>
          <a:p>
            <a:pPr marL="457200" lvl="0" indent="-298450" algn="l" rtl="0">
              <a:lnSpc>
                <a:spcPct val="115000"/>
              </a:lnSpc>
              <a:spcBef>
                <a:spcPts val="1000"/>
              </a:spcBef>
              <a:spcAft>
                <a:spcPts val="1000"/>
              </a:spcAft>
              <a:buSzPts val="1100"/>
              <a:buChar char="●"/>
            </a:pPr>
            <a:r>
              <a:rPr lang="en" sz="1100" u="sng">
                <a:solidFill>
                  <a:schemeClr val="hlink"/>
                </a:solidFill>
                <a:hlinkClick r:id="rId16"/>
              </a:rPr>
              <a:t>https://www.forbes.com/sites/modeledbehavior/2014/11/08/the-massive-economic-benefits-of-self-driving-cars/#4bf930e43273</a:t>
            </a:r>
            <a:r>
              <a:rPr lang="en" sz="1100">
                <a:solidFill>
                  <a:schemeClr val="dk1"/>
                </a:solidFill>
              </a:rPr>
              <a:t> </a:t>
            </a:r>
            <a:endParaRPr sz="1100">
              <a:solidFill>
                <a:schemeClr val="dk1"/>
              </a:solidFill>
            </a:endParaRPr>
          </a:p>
        </p:txBody>
      </p:sp>
      <p:sp>
        <p:nvSpPr>
          <p:cNvPr id="129" name="Google Shape;129;p22"/>
          <p:cNvSpPr txBox="1">
            <a:spLocks noGrp="1"/>
          </p:cNvSpPr>
          <p:nvPr>
            <p:ph type="title"/>
          </p:nvPr>
        </p:nvSpPr>
        <p:spPr>
          <a:xfrm>
            <a:off x="311700" y="593367"/>
            <a:ext cx="8520600" cy="76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References</a:t>
            </a:r>
            <a:endParaRPr/>
          </a:p>
        </p:txBody>
      </p:sp>
      <p:sp>
        <p:nvSpPr>
          <p:cNvPr id="130" name="Google Shape;130;p2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593367"/>
            <a:ext cx="8520600" cy="76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Should We Allow Driverless Cars in Bellevue?</a:t>
            </a:r>
            <a:endParaRPr/>
          </a:p>
        </p:txBody>
      </p:sp>
      <p:sp>
        <p:nvSpPr>
          <p:cNvPr id="63" name="Google Shape;63;p1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64" name="Google Shape;64;p14"/>
          <p:cNvSpPr txBox="1">
            <a:spLocks noGrp="1"/>
          </p:cNvSpPr>
          <p:nvPr>
            <p:ph type="body" idx="1"/>
          </p:nvPr>
        </p:nvSpPr>
        <p:spPr>
          <a:xfrm>
            <a:off x="311700" y="1536625"/>
            <a:ext cx="7857900" cy="45552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a:t>Evolved from military research and tech</a:t>
            </a:r>
            <a:endParaRPr sz="2400"/>
          </a:p>
          <a:p>
            <a:pPr marL="457200" lvl="0" indent="0" algn="l" rtl="0">
              <a:spcBef>
                <a:spcPts val="0"/>
              </a:spcBef>
              <a:spcAft>
                <a:spcPts val="0"/>
              </a:spcAft>
              <a:buNone/>
            </a:pPr>
            <a:endParaRPr sz="2400"/>
          </a:p>
          <a:p>
            <a:pPr marL="457200" lvl="0" indent="-381000" algn="l" rtl="0">
              <a:spcBef>
                <a:spcPts val="0"/>
              </a:spcBef>
              <a:spcAft>
                <a:spcPts val="0"/>
              </a:spcAft>
              <a:buSzPts val="2400"/>
              <a:buChar char="●"/>
            </a:pPr>
            <a:r>
              <a:rPr lang="en" sz="2400"/>
              <a:t>Billions invested, presently proof-of-concept</a:t>
            </a:r>
            <a:endParaRPr sz="2400"/>
          </a:p>
          <a:p>
            <a:pPr marL="457200" lvl="0" indent="0" algn="l" rtl="0">
              <a:spcBef>
                <a:spcPts val="0"/>
              </a:spcBef>
              <a:spcAft>
                <a:spcPts val="0"/>
              </a:spcAft>
              <a:buNone/>
            </a:pPr>
            <a:endParaRPr sz="2400"/>
          </a:p>
          <a:p>
            <a:pPr marL="457200" lvl="0" indent="-381000" algn="l" rtl="0">
              <a:spcBef>
                <a:spcPts val="0"/>
              </a:spcBef>
              <a:spcAft>
                <a:spcPts val="0"/>
              </a:spcAft>
              <a:buSzPts val="2400"/>
              <a:buChar char="●"/>
            </a:pPr>
            <a:r>
              <a:rPr lang="en" sz="2400"/>
              <a:t>Lower levels of autonomy exist today</a:t>
            </a:r>
            <a:endParaRPr sz="2400"/>
          </a:p>
          <a:p>
            <a:pPr marL="457200" lvl="0" indent="0" algn="l" rtl="0">
              <a:spcBef>
                <a:spcPts val="0"/>
              </a:spcBef>
              <a:spcAft>
                <a:spcPts val="0"/>
              </a:spcAft>
              <a:buNone/>
            </a:pPr>
            <a:endParaRPr sz="2400"/>
          </a:p>
          <a:p>
            <a:pPr marL="457200" lvl="0" indent="-381000" algn="l" rtl="0">
              <a:spcBef>
                <a:spcPts val="0"/>
              </a:spcBef>
              <a:spcAft>
                <a:spcPts val="0"/>
              </a:spcAft>
              <a:buSzPts val="2400"/>
              <a:buChar char="●"/>
            </a:pPr>
            <a:r>
              <a:rPr lang="en" sz="2400"/>
              <a:t>Powerful rationale for and against -- with societal, economic, and environmental consequences</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Societal Considerations</a:t>
            </a:r>
            <a:endParaRPr/>
          </a:p>
        </p:txBody>
      </p:sp>
      <p:sp>
        <p:nvSpPr>
          <p:cNvPr id="70" name="Google Shape;70;p15"/>
          <p:cNvSpPr txBox="1">
            <a:spLocks noGrp="1"/>
          </p:cNvSpPr>
          <p:nvPr>
            <p:ph type="body" idx="1"/>
          </p:nvPr>
        </p:nvSpPr>
        <p:spPr>
          <a:xfrm>
            <a:off x="483725" y="1798200"/>
            <a:ext cx="4416300" cy="354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Benefits</a:t>
            </a:r>
            <a:endParaRPr sz="2400"/>
          </a:p>
          <a:p>
            <a:pPr marL="457200" lvl="0" indent="-368300" algn="l" rtl="0">
              <a:spcBef>
                <a:spcPts val="1600"/>
              </a:spcBef>
              <a:spcAft>
                <a:spcPts val="0"/>
              </a:spcAft>
              <a:buSzPts val="2200"/>
              <a:buChar char="●"/>
            </a:pPr>
            <a:r>
              <a:rPr lang="en" sz="2200"/>
              <a:t>Save lives</a:t>
            </a:r>
            <a:endParaRPr sz="2200"/>
          </a:p>
          <a:p>
            <a:pPr marL="457200" lvl="0" indent="-368300" algn="l" rtl="0">
              <a:spcBef>
                <a:spcPts val="0"/>
              </a:spcBef>
              <a:spcAft>
                <a:spcPts val="0"/>
              </a:spcAft>
              <a:buSzPts val="2200"/>
              <a:buChar char="●"/>
            </a:pPr>
            <a:r>
              <a:rPr lang="en" sz="2200"/>
              <a:t>Commuting time becomes productive</a:t>
            </a:r>
            <a:endParaRPr sz="2200"/>
          </a:p>
          <a:p>
            <a:pPr marL="457200" lvl="0" indent="-368300" algn="l" rtl="0">
              <a:spcBef>
                <a:spcPts val="0"/>
              </a:spcBef>
              <a:spcAft>
                <a:spcPts val="0"/>
              </a:spcAft>
              <a:buSzPts val="2200"/>
              <a:buChar char="●"/>
            </a:pPr>
            <a:r>
              <a:rPr lang="en" sz="2200"/>
              <a:t>Public transportation</a:t>
            </a:r>
            <a:endParaRPr sz="2200"/>
          </a:p>
          <a:p>
            <a:pPr marL="457200" lvl="0" indent="-368300" algn="l" rtl="0">
              <a:spcBef>
                <a:spcPts val="0"/>
              </a:spcBef>
              <a:spcAft>
                <a:spcPts val="0"/>
              </a:spcAft>
              <a:buSzPts val="2200"/>
              <a:buChar char="●"/>
            </a:pPr>
            <a:r>
              <a:rPr lang="en" sz="2200"/>
              <a:t>Access for marginalized groups</a:t>
            </a:r>
            <a:endParaRPr sz="2200"/>
          </a:p>
          <a:p>
            <a:pPr marL="0" lvl="0" indent="0" algn="l" rtl="0">
              <a:spcBef>
                <a:spcPts val="0"/>
              </a:spcBef>
              <a:spcAft>
                <a:spcPts val="1600"/>
              </a:spcAft>
              <a:buNone/>
            </a:pPr>
            <a:endParaRPr/>
          </a:p>
        </p:txBody>
      </p:sp>
      <p:sp>
        <p:nvSpPr>
          <p:cNvPr id="71" name="Google Shape;71;p1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72" name="Google Shape;72;p15"/>
          <p:cNvSpPr txBox="1">
            <a:spLocks noGrp="1"/>
          </p:cNvSpPr>
          <p:nvPr>
            <p:ph type="body" idx="1"/>
          </p:nvPr>
        </p:nvSpPr>
        <p:spPr>
          <a:xfrm>
            <a:off x="4899900" y="1798200"/>
            <a:ext cx="4167900" cy="236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Challenges</a:t>
            </a:r>
            <a:endParaRPr sz="2400"/>
          </a:p>
          <a:p>
            <a:pPr marL="457200" lvl="0" indent="-368300" algn="l" rtl="0">
              <a:spcBef>
                <a:spcPts val="1600"/>
              </a:spcBef>
              <a:spcAft>
                <a:spcPts val="0"/>
              </a:spcAft>
              <a:buSzPts val="2200"/>
              <a:buChar char="●"/>
            </a:pPr>
            <a:r>
              <a:rPr lang="en" sz="2200"/>
              <a:t>Public trust</a:t>
            </a:r>
            <a:endParaRPr sz="2200"/>
          </a:p>
          <a:p>
            <a:pPr marL="457200" lvl="0" indent="-368300" algn="l" rtl="0">
              <a:spcBef>
                <a:spcPts val="0"/>
              </a:spcBef>
              <a:spcAft>
                <a:spcPts val="0"/>
              </a:spcAft>
              <a:buSzPts val="2200"/>
              <a:buChar char="●"/>
            </a:pPr>
            <a:r>
              <a:rPr lang="en" sz="2200"/>
              <a:t>Difficult road conditions</a:t>
            </a:r>
            <a:endParaRPr sz="2200"/>
          </a:p>
          <a:p>
            <a:pPr marL="457200" lvl="0" indent="-368300" algn="l" rtl="0">
              <a:spcBef>
                <a:spcPts val="0"/>
              </a:spcBef>
              <a:spcAft>
                <a:spcPts val="0"/>
              </a:spcAft>
              <a:buSzPts val="2200"/>
              <a:buChar char="●"/>
            </a:pPr>
            <a:r>
              <a:rPr lang="en" sz="2200"/>
              <a:t>Morality of algorithm deciding injury and death</a:t>
            </a:r>
            <a:endParaRPr sz="2200"/>
          </a:p>
          <a:p>
            <a:pPr marL="0" lvl="0" indent="0" algn="l" rtl="0">
              <a:spcBef>
                <a:spcPts val="0"/>
              </a:spcBef>
              <a:spcAft>
                <a:spcPts val="16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Economic Considerations</a:t>
            </a:r>
            <a:endParaRPr/>
          </a:p>
        </p:txBody>
      </p:sp>
      <p:sp>
        <p:nvSpPr>
          <p:cNvPr id="78" name="Google Shape;78;p16"/>
          <p:cNvSpPr txBox="1">
            <a:spLocks noGrp="1"/>
          </p:cNvSpPr>
          <p:nvPr>
            <p:ph type="body" idx="1"/>
          </p:nvPr>
        </p:nvSpPr>
        <p:spPr>
          <a:xfrm>
            <a:off x="331325" y="1798200"/>
            <a:ext cx="4464600" cy="326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Benefits</a:t>
            </a:r>
            <a:endParaRPr sz="2400"/>
          </a:p>
          <a:p>
            <a:pPr marL="457200" lvl="0" indent="-368300" algn="l" rtl="0">
              <a:spcBef>
                <a:spcPts val="1600"/>
              </a:spcBef>
              <a:spcAft>
                <a:spcPts val="0"/>
              </a:spcAft>
              <a:buSzPts val="2200"/>
              <a:buChar char="●"/>
            </a:pPr>
            <a:r>
              <a:rPr lang="en" sz="2200"/>
              <a:t>$500 Billion in savings</a:t>
            </a:r>
            <a:endParaRPr sz="2200"/>
          </a:p>
          <a:p>
            <a:pPr marL="457200" lvl="0" indent="-368300" algn="l" rtl="0">
              <a:spcBef>
                <a:spcPts val="0"/>
              </a:spcBef>
              <a:spcAft>
                <a:spcPts val="0"/>
              </a:spcAft>
              <a:buSzPts val="2200"/>
              <a:buChar char="●"/>
            </a:pPr>
            <a:r>
              <a:rPr lang="en" sz="2200"/>
              <a:t>$7 Trillion in growth</a:t>
            </a:r>
            <a:endParaRPr sz="2200"/>
          </a:p>
          <a:p>
            <a:pPr marL="0" lvl="0" indent="0" algn="l" rtl="0">
              <a:spcBef>
                <a:spcPts val="0"/>
              </a:spcBef>
              <a:spcAft>
                <a:spcPts val="0"/>
              </a:spcAft>
              <a:buNone/>
            </a:pPr>
            <a:endParaRPr sz="2200"/>
          </a:p>
          <a:p>
            <a:pPr marL="0" lvl="0" indent="0" algn="l" rtl="0">
              <a:spcBef>
                <a:spcPts val="0"/>
              </a:spcBef>
              <a:spcAft>
                <a:spcPts val="1600"/>
              </a:spcAft>
              <a:buNone/>
            </a:pPr>
            <a:endParaRPr/>
          </a:p>
        </p:txBody>
      </p:sp>
      <p:sp>
        <p:nvSpPr>
          <p:cNvPr id="79" name="Google Shape;79;p1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80" name="Google Shape;80;p16"/>
          <p:cNvSpPr txBox="1">
            <a:spLocks noGrp="1"/>
          </p:cNvSpPr>
          <p:nvPr>
            <p:ph type="body" idx="1"/>
          </p:nvPr>
        </p:nvSpPr>
        <p:spPr>
          <a:xfrm>
            <a:off x="4899900" y="1798200"/>
            <a:ext cx="4167900" cy="236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Challenges</a:t>
            </a:r>
            <a:endParaRPr sz="2400"/>
          </a:p>
          <a:p>
            <a:pPr marL="457200" lvl="0" indent="-368300" algn="l" rtl="0">
              <a:spcBef>
                <a:spcPts val="1600"/>
              </a:spcBef>
              <a:spcAft>
                <a:spcPts val="0"/>
              </a:spcAft>
              <a:buSzPts val="2200"/>
              <a:buChar char="●"/>
            </a:pPr>
            <a:r>
              <a:rPr lang="en" sz="2200"/>
              <a:t>Responsibility for error</a:t>
            </a:r>
            <a:endParaRPr sz="2200"/>
          </a:p>
          <a:p>
            <a:pPr marL="457200" lvl="0" indent="-368300" algn="l" rtl="0">
              <a:spcBef>
                <a:spcPts val="0"/>
              </a:spcBef>
              <a:spcAft>
                <a:spcPts val="0"/>
              </a:spcAft>
              <a:buSzPts val="2200"/>
              <a:buChar char="●"/>
            </a:pPr>
            <a:r>
              <a:rPr lang="en" sz="2200"/>
              <a:t>Development cost</a:t>
            </a:r>
            <a:endParaRPr sz="2200"/>
          </a:p>
          <a:p>
            <a:pPr marL="457200" lvl="0" indent="-368300" algn="l" rtl="0">
              <a:spcBef>
                <a:spcPts val="0"/>
              </a:spcBef>
              <a:spcAft>
                <a:spcPts val="0"/>
              </a:spcAft>
              <a:buSzPts val="2200"/>
              <a:buChar char="●"/>
            </a:pPr>
            <a:r>
              <a:rPr lang="en" sz="2200"/>
              <a:t>Industry impact</a:t>
            </a:r>
            <a:endParaRPr sz="2200"/>
          </a:p>
          <a:p>
            <a:pPr marL="0" lvl="0" indent="0" algn="l" rtl="0">
              <a:spcBef>
                <a:spcPts val="0"/>
              </a:spcBef>
              <a:spcAft>
                <a:spcPts val="16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10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Environmental Considerations</a:t>
            </a:r>
            <a:endParaRPr/>
          </a:p>
        </p:txBody>
      </p:sp>
      <p:sp>
        <p:nvSpPr>
          <p:cNvPr id="86" name="Google Shape;86;p17"/>
          <p:cNvSpPr txBox="1">
            <a:spLocks noGrp="1"/>
          </p:cNvSpPr>
          <p:nvPr>
            <p:ph type="body" idx="1"/>
          </p:nvPr>
        </p:nvSpPr>
        <p:spPr>
          <a:xfrm>
            <a:off x="255125" y="1798200"/>
            <a:ext cx="4416300" cy="326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Benefits</a:t>
            </a:r>
            <a:endParaRPr sz="2400"/>
          </a:p>
          <a:p>
            <a:pPr marL="457200" lvl="0" indent="-368300" algn="l" rtl="0">
              <a:spcBef>
                <a:spcPts val="1600"/>
              </a:spcBef>
              <a:spcAft>
                <a:spcPts val="0"/>
              </a:spcAft>
              <a:buSzPts val="2200"/>
              <a:buChar char="●"/>
            </a:pPr>
            <a:r>
              <a:rPr lang="en" sz="2200"/>
              <a:t>Reduces emissions</a:t>
            </a:r>
            <a:endParaRPr sz="2200"/>
          </a:p>
          <a:p>
            <a:pPr marL="457200" lvl="0" indent="-368300" algn="l" rtl="0">
              <a:spcBef>
                <a:spcPts val="0"/>
              </a:spcBef>
              <a:spcAft>
                <a:spcPts val="0"/>
              </a:spcAft>
              <a:buSzPts val="2200"/>
              <a:buChar char="●"/>
            </a:pPr>
            <a:r>
              <a:rPr lang="en" sz="2200"/>
              <a:t>Less fossil fuel</a:t>
            </a:r>
            <a:endParaRPr sz="2200"/>
          </a:p>
          <a:p>
            <a:pPr marL="457200" lvl="0" indent="-368300" algn="l" rtl="0">
              <a:spcBef>
                <a:spcPts val="0"/>
              </a:spcBef>
              <a:spcAft>
                <a:spcPts val="0"/>
              </a:spcAft>
              <a:buSzPts val="2200"/>
              <a:buChar char="●"/>
            </a:pPr>
            <a:r>
              <a:rPr lang="en" sz="2200"/>
              <a:t>Fewer parking structures and spaces</a:t>
            </a:r>
            <a:endParaRPr sz="2200"/>
          </a:p>
          <a:p>
            <a:pPr marL="0" lvl="0" indent="0" algn="l" rtl="0">
              <a:spcBef>
                <a:spcPts val="0"/>
              </a:spcBef>
              <a:spcAft>
                <a:spcPts val="1600"/>
              </a:spcAft>
              <a:buNone/>
            </a:pPr>
            <a:endParaRPr/>
          </a:p>
        </p:txBody>
      </p:sp>
      <p:sp>
        <p:nvSpPr>
          <p:cNvPr id="87" name="Google Shape;87;p1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88" name="Google Shape;88;p17"/>
          <p:cNvSpPr txBox="1">
            <a:spLocks noGrp="1"/>
          </p:cNvSpPr>
          <p:nvPr>
            <p:ph type="body" idx="1"/>
          </p:nvPr>
        </p:nvSpPr>
        <p:spPr>
          <a:xfrm>
            <a:off x="4671300" y="1798200"/>
            <a:ext cx="4167900" cy="326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Challenges</a:t>
            </a:r>
            <a:endParaRPr sz="2400"/>
          </a:p>
          <a:p>
            <a:pPr marL="457200" lvl="0" indent="-368300" algn="l" rtl="0">
              <a:spcBef>
                <a:spcPts val="1600"/>
              </a:spcBef>
              <a:spcAft>
                <a:spcPts val="0"/>
              </a:spcAft>
              <a:buSzPts val="2200"/>
              <a:buChar char="●"/>
            </a:pPr>
            <a:r>
              <a:rPr lang="en" sz="2200"/>
              <a:t>Increases traffic</a:t>
            </a:r>
            <a:endParaRPr sz="2200"/>
          </a:p>
          <a:p>
            <a:pPr marL="914400" lvl="1" indent="-368300" algn="l" rtl="0">
              <a:spcBef>
                <a:spcPts val="0"/>
              </a:spcBef>
              <a:spcAft>
                <a:spcPts val="0"/>
              </a:spcAft>
              <a:buSzPts val="2200"/>
              <a:buChar char="○"/>
            </a:pPr>
            <a:r>
              <a:rPr lang="en" sz="2200"/>
              <a:t>Less public transit riders</a:t>
            </a:r>
            <a:endParaRPr sz="2200"/>
          </a:p>
          <a:p>
            <a:pPr marL="914400" lvl="1" indent="-368300" algn="l" rtl="0">
              <a:spcBef>
                <a:spcPts val="0"/>
              </a:spcBef>
              <a:spcAft>
                <a:spcPts val="0"/>
              </a:spcAft>
              <a:buSzPts val="2200"/>
              <a:buChar char="○"/>
            </a:pPr>
            <a:r>
              <a:rPr lang="en" sz="2200"/>
              <a:t>Cars drive when no parking</a:t>
            </a:r>
            <a:endParaRPr sz="2200"/>
          </a:p>
          <a:p>
            <a:pPr marL="914400" lvl="1" indent="-368300" algn="l" rtl="0">
              <a:spcBef>
                <a:spcPts val="0"/>
              </a:spcBef>
              <a:spcAft>
                <a:spcPts val="0"/>
              </a:spcAft>
              <a:buSzPts val="2200"/>
              <a:buChar char="○"/>
            </a:pPr>
            <a:r>
              <a:rPr lang="en" sz="2200"/>
              <a:t>Niche delivery</a:t>
            </a:r>
            <a:endParaRPr sz="2200"/>
          </a:p>
          <a:p>
            <a:pPr marL="914400" lvl="1" indent="-368300" algn="l" rtl="0">
              <a:spcBef>
                <a:spcPts val="0"/>
              </a:spcBef>
              <a:spcAft>
                <a:spcPts val="0"/>
              </a:spcAft>
              <a:buSzPts val="2200"/>
              <a:buChar char="○"/>
            </a:pPr>
            <a:r>
              <a:rPr lang="en" sz="2200"/>
              <a:t>Car battery disposal</a:t>
            </a:r>
            <a:endParaRPr sz="2200"/>
          </a:p>
          <a:p>
            <a:pPr marL="0" lvl="0" indent="0" algn="l" rtl="0">
              <a:spcBef>
                <a:spcPts val="0"/>
              </a:spcBef>
              <a:spcAft>
                <a:spcPts val="160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10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593379"/>
            <a:ext cx="8520600" cy="11700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a:t>Question:	Will driverless cars be the future?  </a:t>
            </a:r>
            <a:endParaRPr/>
          </a:p>
          <a:p>
            <a:pPr marL="1371600" lvl="0" indent="457200" algn="l" rtl="0">
              <a:lnSpc>
                <a:spcPct val="115000"/>
              </a:lnSpc>
              <a:spcBef>
                <a:spcPts val="0"/>
              </a:spcBef>
              <a:spcAft>
                <a:spcPts val="0"/>
              </a:spcAft>
              <a:buNone/>
            </a:pPr>
            <a:r>
              <a:rPr lang="en" sz="2400"/>
              <a:t>Should We Allow Driverless Cars in Bellevue?</a:t>
            </a:r>
            <a:endParaRPr sz="2400"/>
          </a:p>
        </p:txBody>
      </p:sp>
      <p:sp>
        <p:nvSpPr>
          <p:cNvPr id="94" name="Google Shape;94;p18"/>
          <p:cNvSpPr txBox="1">
            <a:spLocks noGrp="1"/>
          </p:cNvSpPr>
          <p:nvPr>
            <p:ph type="sldNum" idx="12"/>
          </p:nvPr>
        </p:nvSpPr>
        <p:spPr>
          <a:xfrm>
            <a:off x="8472458" y="61414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95" name="Google Shape;95;p18"/>
          <p:cNvPicPr preferRelativeResize="0"/>
          <p:nvPr/>
        </p:nvPicPr>
        <p:blipFill>
          <a:blip r:embed="rId3">
            <a:alphaModFix/>
          </a:blip>
          <a:stretch>
            <a:fillRect/>
          </a:stretch>
        </p:blipFill>
        <p:spPr>
          <a:xfrm>
            <a:off x="1844400" y="2302321"/>
            <a:ext cx="5095137" cy="2500931"/>
          </a:xfrm>
          <a:prstGeom prst="rect">
            <a:avLst/>
          </a:prstGeom>
          <a:noFill/>
          <a:ln>
            <a:noFill/>
          </a:ln>
        </p:spPr>
      </p:pic>
      <p:cxnSp>
        <p:nvCxnSpPr>
          <p:cNvPr id="96" name="Google Shape;96;p18"/>
          <p:cNvCxnSpPr/>
          <p:nvPr/>
        </p:nvCxnSpPr>
        <p:spPr>
          <a:xfrm rot="10800000" flipH="1">
            <a:off x="1887579" y="2447573"/>
            <a:ext cx="2271300" cy="2342100"/>
          </a:xfrm>
          <a:prstGeom prst="straightConnector1">
            <a:avLst/>
          </a:prstGeom>
          <a:noFill/>
          <a:ln w="76200" cap="flat" cmpd="sng">
            <a:solidFill>
              <a:srgbClr val="FF0000"/>
            </a:solidFill>
            <a:prstDash val="solid"/>
            <a:round/>
            <a:headEnd type="none" w="med" len="med"/>
            <a:tailEnd type="none" w="med" len="med"/>
          </a:ln>
        </p:spPr>
      </p:cxnSp>
      <p:cxnSp>
        <p:nvCxnSpPr>
          <p:cNvPr id="97" name="Google Shape;97;p18"/>
          <p:cNvCxnSpPr/>
          <p:nvPr/>
        </p:nvCxnSpPr>
        <p:spPr>
          <a:xfrm rot="10800000">
            <a:off x="1900863" y="2399891"/>
            <a:ext cx="2258100" cy="2389200"/>
          </a:xfrm>
          <a:prstGeom prst="straightConnector1">
            <a:avLst/>
          </a:prstGeom>
          <a:noFill/>
          <a:ln w="76200" cap="flat" cmpd="sng">
            <a:solidFill>
              <a:srgbClr val="FF0000"/>
            </a:solidFill>
            <a:prstDash val="solid"/>
            <a:round/>
            <a:headEnd type="none" w="med" len="med"/>
            <a:tailEnd type="none" w="med" len="med"/>
          </a:ln>
        </p:spPr>
      </p:cxnSp>
      <p:sp>
        <p:nvSpPr>
          <p:cNvPr id="98" name="Google Shape;98;p18"/>
          <p:cNvSpPr/>
          <p:nvPr/>
        </p:nvSpPr>
        <p:spPr>
          <a:xfrm>
            <a:off x="4345940" y="2199631"/>
            <a:ext cx="2727300" cy="2706300"/>
          </a:xfrm>
          <a:prstGeom prst="ellipse">
            <a:avLst/>
          </a:prstGeom>
          <a:noFill/>
          <a:ln w="762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8"/>
          <p:cNvSpPr txBox="1">
            <a:spLocks noGrp="1"/>
          </p:cNvSpPr>
          <p:nvPr>
            <p:ph type="title"/>
          </p:nvPr>
        </p:nvSpPr>
        <p:spPr>
          <a:xfrm>
            <a:off x="1635563" y="5053950"/>
            <a:ext cx="5512800" cy="7635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a:t>Answer:  Yes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10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6"/>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97"/>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98"/>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11700" y="593367"/>
            <a:ext cx="8520600" cy="7635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a:t>The Future of Driverless Cars</a:t>
            </a:r>
            <a:endParaRPr/>
          </a:p>
        </p:txBody>
      </p:sp>
      <p:sp>
        <p:nvSpPr>
          <p:cNvPr id="105" name="Google Shape;105;p1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106" name="Google Shape;106;p19"/>
          <p:cNvPicPr preferRelativeResize="0"/>
          <p:nvPr/>
        </p:nvPicPr>
        <p:blipFill>
          <a:blip r:embed="rId3">
            <a:alphaModFix/>
          </a:blip>
          <a:stretch>
            <a:fillRect/>
          </a:stretch>
        </p:blipFill>
        <p:spPr>
          <a:xfrm>
            <a:off x="10450" y="1722847"/>
            <a:ext cx="9144000" cy="4263353"/>
          </a:xfrm>
          <a:prstGeom prst="rect">
            <a:avLst/>
          </a:prstGeom>
          <a:noFill/>
          <a:ln>
            <a:noFill/>
          </a:ln>
        </p:spPr>
      </p:pic>
      <p:sp>
        <p:nvSpPr>
          <p:cNvPr id="107" name="Google Shape;107;p19"/>
          <p:cNvSpPr txBox="1"/>
          <p:nvPr/>
        </p:nvSpPr>
        <p:spPr>
          <a:xfrm>
            <a:off x="3444925" y="1875238"/>
            <a:ext cx="810000" cy="656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0000"/>
                </a:solidFill>
              </a:rPr>
              <a:t>Today</a:t>
            </a:r>
            <a:endParaRPr b="1">
              <a:solidFill>
                <a:srgbClr val="FF0000"/>
              </a:solidFill>
            </a:endParaRPr>
          </a:p>
        </p:txBody>
      </p:sp>
      <p:sp>
        <p:nvSpPr>
          <p:cNvPr id="108" name="Google Shape;108;p19"/>
          <p:cNvSpPr txBox="1"/>
          <p:nvPr/>
        </p:nvSpPr>
        <p:spPr>
          <a:xfrm>
            <a:off x="4782350" y="1875238"/>
            <a:ext cx="810000" cy="656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0000"/>
                </a:solidFill>
              </a:rPr>
              <a:t>2020</a:t>
            </a:r>
            <a:endParaRPr b="1">
              <a:solidFill>
                <a:srgbClr val="FF0000"/>
              </a:solidFill>
            </a:endParaRPr>
          </a:p>
        </p:txBody>
      </p:sp>
      <p:sp>
        <p:nvSpPr>
          <p:cNvPr id="109" name="Google Shape;109;p19"/>
          <p:cNvSpPr txBox="1"/>
          <p:nvPr/>
        </p:nvSpPr>
        <p:spPr>
          <a:xfrm>
            <a:off x="7485825" y="1875238"/>
            <a:ext cx="810000" cy="656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0000"/>
                </a:solidFill>
              </a:rPr>
              <a:t>2050</a:t>
            </a:r>
            <a:endParaRPr b="1">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115" name="Google Shape;115;p20"/>
          <p:cNvSpPr txBox="1">
            <a:spLocks noGrp="1"/>
          </p:cNvSpPr>
          <p:nvPr>
            <p:ph type="title"/>
          </p:nvPr>
        </p:nvSpPr>
        <p:spPr>
          <a:xfrm>
            <a:off x="311700" y="593367"/>
            <a:ext cx="8520600" cy="763500"/>
          </a:xfrm>
          <a:prstGeom prst="rect">
            <a:avLst/>
          </a:prstGeom>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a:t>Data Science Drives a Third Way</a:t>
            </a:r>
            <a:endParaRPr/>
          </a:p>
        </p:txBody>
      </p:sp>
      <p:sp>
        <p:nvSpPr>
          <p:cNvPr id="116" name="Google Shape;116;p20"/>
          <p:cNvSpPr txBox="1">
            <a:spLocks noGrp="1"/>
          </p:cNvSpPr>
          <p:nvPr>
            <p:ph type="body" idx="1"/>
          </p:nvPr>
        </p:nvSpPr>
        <p:spPr>
          <a:xfrm>
            <a:off x="311700" y="1536625"/>
            <a:ext cx="7857900" cy="45552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sz="2400"/>
              <a:t>New technologies</a:t>
            </a:r>
            <a:endParaRPr sz="2400"/>
          </a:p>
          <a:p>
            <a:pPr marL="457200" lvl="0" indent="0" algn="l" rtl="0">
              <a:spcBef>
                <a:spcPts val="0"/>
              </a:spcBef>
              <a:spcAft>
                <a:spcPts val="0"/>
              </a:spcAft>
              <a:buNone/>
            </a:pPr>
            <a:endParaRPr sz="2400"/>
          </a:p>
          <a:p>
            <a:pPr marL="457200" lvl="0" indent="-381000" algn="l" rtl="0">
              <a:spcBef>
                <a:spcPts val="0"/>
              </a:spcBef>
              <a:spcAft>
                <a:spcPts val="0"/>
              </a:spcAft>
              <a:buSzPts val="2400"/>
              <a:buChar char="●"/>
            </a:pPr>
            <a:r>
              <a:rPr lang="en" sz="2400"/>
              <a:t>Simulated learning</a:t>
            </a:r>
            <a:endParaRPr sz="2400"/>
          </a:p>
          <a:p>
            <a:pPr marL="457200" lvl="0" indent="0" algn="l" rtl="0">
              <a:spcBef>
                <a:spcPts val="0"/>
              </a:spcBef>
              <a:spcAft>
                <a:spcPts val="0"/>
              </a:spcAft>
              <a:buNone/>
            </a:pPr>
            <a:endParaRPr sz="2400"/>
          </a:p>
          <a:p>
            <a:pPr marL="457200" lvl="0" indent="-381000" algn="l" rtl="0">
              <a:spcBef>
                <a:spcPts val="0"/>
              </a:spcBef>
              <a:spcAft>
                <a:spcPts val="0"/>
              </a:spcAft>
              <a:buSzPts val="2400"/>
              <a:buChar char="●"/>
            </a:pPr>
            <a:r>
              <a:rPr lang="en" sz="2400"/>
              <a:t>Advancements in existing autonomy</a:t>
            </a:r>
            <a:endParaRPr sz="2400"/>
          </a:p>
          <a:p>
            <a:pPr marL="457200" lvl="0" indent="0" algn="l" rtl="0">
              <a:spcBef>
                <a:spcPts val="0"/>
              </a:spcBef>
              <a:spcAft>
                <a:spcPts val="0"/>
              </a:spcAft>
              <a:buNone/>
            </a:pPr>
            <a:endParaRPr sz="2400"/>
          </a:p>
          <a:p>
            <a:pPr marL="457200" lvl="0" indent="-381000" algn="l" rtl="0">
              <a:spcBef>
                <a:spcPts val="0"/>
              </a:spcBef>
              <a:spcAft>
                <a:spcPts val="0"/>
              </a:spcAft>
              <a:buSzPts val="2400"/>
              <a:buChar char="●"/>
            </a:pPr>
            <a:r>
              <a:rPr lang="en" sz="2400"/>
              <a:t>Better and cheaper systems</a:t>
            </a:r>
            <a:endParaRPr sz="2400"/>
          </a:p>
          <a:p>
            <a:pPr marL="457200" lvl="0" indent="0" algn="l" rtl="0">
              <a:spcBef>
                <a:spcPts val="0"/>
              </a:spcBef>
              <a:spcAft>
                <a:spcPts val="0"/>
              </a:spcAft>
              <a:buNone/>
            </a:pPr>
            <a:endParaRPr sz="2400"/>
          </a:p>
          <a:p>
            <a:pPr marL="457200" lvl="0" indent="-381000" algn="l" rtl="0">
              <a:spcBef>
                <a:spcPts val="0"/>
              </a:spcBef>
              <a:spcAft>
                <a:spcPts val="0"/>
              </a:spcAft>
              <a:buSzPts val="2400"/>
              <a:buChar char="●"/>
            </a:pPr>
            <a:r>
              <a:rPr lang="en" sz="2400"/>
              <a:t>Data science promotes </a:t>
            </a:r>
            <a:r>
              <a:rPr lang="en" sz="2400" b="1"/>
              <a:t>improved decision making </a:t>
            </a:r>
            <a:r>
              <a:rPr lang="en" sz="2400"/>
              <a:t>in autonomous vehicles</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Questions</a:t>
            </a:r>
            <a:endParaRPr/>
          </a:p>
        </p:txBody>
      </p:sp>
      <p:sp>
        <p:nvSpPr>
          <p:cNvPr id="122" name="Google Shape;122;p21"/>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23" name="Google Shape;123;p2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2001</Words>
  <Application>Microsoft Office PowerPoint</Application>
  <PresentationFormat>On-screen Show (4:3)</PresentationFormat>
  <Paragraphs>159</Paragraphs>
  <Slides>10</Slides>
  <Notes>10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Simple Light</vt:lpstr>
      <vt:lpstr>The Future of Driving  Beep Beep (Boop?)</vt:lpstr>
      <vt:lpstr>Should We Allow Driverless Cars in Bellevue?</vt:lpstr>
      <vt:lpstr>Societal Considerations</vt:lpstr>
      <vt:lpstr>Economic Considerations</vt:lpstr>
      <vt:lpstr>Environmental Considerations</vt:lpstr>
      <vt:lpstr>Question: Will driverless cars be the future?   Should We Allow Driverless Cars in Bellevue?</vt:lpstr>
      <vt:lpstr>The Future of Driverless Cars</vt:lpstr>
      <vt:lpstr>Data Science Drives a Third Way</vt:lpstr>
      <vt:lpstr>Questions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Future of Driving  Beep Beep (Boop?)</dc:title>
  <cp:lastModifiedBy>Craig Fleischman</cp:lastModifiedBy>
  <cp:revision>1</cp:revision>
  <dcterms:modified xsi:type="dcterms:W3CDTF">2020-01-16T09:10:19Z</dcterms:modified>
</cp:coreProperties>
</file>