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84"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3ac963abd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3ac963ab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[Craig - :50 mins:  Audience identified, Team introduction provides knowledge &amp; Confidence Expertise, plus introduction of domain topic, grabs audience attention with “Saves Lives”]</a:t>
            </a:r>
            <a:endParaRPr i="1"/>
          </a:p>
          <a:p>
            <a:pPr marL="0" lvl="0" indent="0" algn="l" rtl="0">
              <a:spcBef>
                <a:spcPts val="0"/>
              </a:spcBef>
              <a:spcAft>
                <a:spcPts val="0"/>
              </a:spcAft>
              <a:buClr>
                <a:schemeClr val="dk1"/>
              </a:buClr>
              <a:buSzPts val="1100"/>
              <a:buFont typeface="Arial"/>
              <a:buNone/>
            </a:pPr>
            <a:r>
              <a:rPr lang="en">
                <a:solidFill>
                  <a:schemeClr val="dk1"/>
                </a:solidFill>
              </a:rPr>
              <a:t>--------------------</a:t>
            </a:r>
            <a:endParaRPr>
              <a:highlight>
                <a:srgbClr val="FFFF00"/>
              </a:highlight>
            </a:endParaRPr>
          </a:p>
          <a:p>
            <a:pPr marL="0" lvl="0" indent="0" algn="l" rtl="0">
              <a:spcBef>
                <a:spcPts val="0"/>
              </a:spcBef>
              <a:spcAft>
                <a:spcPts val="0"/>
              </a:spcAft>
              <a:buClr>
                <a:schemeClr val="dk1"/>
              </a:buClr>
              <a:buSzPts val="1100"/>
              <a:buFont typeface="Arial"/>
              <a:buNone/>
            </a:pPr>
            <a:r>
              <a:rPr lang="en">
                <a:solidFill>
                  <a:schemeClr val="dk1"/>
                </a:solidFill>
              </a:rPr>
              <a:t>Good evening. In our presentation -- </a:t>
            </a:r>
            <a:r>
              <a:rPr lang="en" b="1">
                <a:solidFill>
                  <a:schemeClr val="dk1"/>
                </a:solidFill>
              </a:rPr>
              <a:t>BabySafe:  How a Smart Bassinet can Save Lives</a:t>
            </a:r>
            <a:r>
              <a:rPr lang="en">
                <a:solidFill>
                  <a:schemeClr val="dk1"/>
                </a:solidFill>
              </a:rPr>
              <a:t>, we will announce a breakthrough in how data science and safe-technology can provide a friendly, unobtrusive way to monitor babies once they have left the care of the hospital.</a:t>
            </a:r>
            <a:endParaRPr/>
          </a:p>
          <a:p>
            <a:pPr marL="0" lvl="0" indent="0" algn="l" rtl="0">
              <a:spcBef>
                <a:spcPts val="0"/>
              </a:spcBef>
              <a:spcAft>
                <a:spcPts val="0"/>
              </a:spcAft>
              <a:buNone/>
            </a:pPr>
            <a:endParaRPr>
              <a:highlight>
                <a:srgbClr val="FFFF00"/>
              </a:highlight>
            </a:endParaRPr>
          </a:p>
          <a:p>
            <a:pPr marL="0" lvl="0" indent="0" algn="l" rtl="0">
              <a:spcBef>
                <a:spcPts val="0"/>
              </a:spcBef>
              <a:spcAft>
                <a:spcPts val="0"/>
              </a:spcAft>
              <a:buNone/>
            </a:pPr>
            <a:r>
              <a:rPr lang="en"/>
              <a:t>Before I go any further, I would like to introduce our BabySafe team.  First, our Chief Data Officer, Doctor McLucas. Next, </a:t>
            </a:r>
            <a:r>
              <a:rPr lang="en">
                <a:solidFill>
                  <a:schemeClr val="dk1"/>
                </a:solidFill>
              </a:rPr>
              <a:t>Doctor Hamnett, who is our Chief Medical Officer.  And</a:t>
            </a:r>
            <a:r>
              <a:rPr lang="en"/>
              <a:t> myself, Craig Fleischman the CEO of BabySafe.  We are pleased to present to the </a:t>
            </a:r>
            <a:r>
              <a:rPr lang="en" b="1"/>
              <a:t>Association of Maternal &amp; Child Health Programs</a:t>
            </a:r>
            <a:r>
              <a:rPr lang="en"/>
              <a:t> on the future of infant care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solidFill>
                  <a:schemeClr val="dk1"/>
                </a:solidFill>
              </a:rPr>
              <a:t>-- And share with you an advancement that we believe will be a staple of all infant well-care programs, giving new parents confidence and healthcare providers more capabilities for their patients.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9b9cb361d_1_1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9b9cb361d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[Tom] </a:t>
            </a:r>
            <a:r>
              <a:rPr lang="en">
                <a:solidFill>
                  <a:schemeClr val="dk1"/>
                </a:solidFill>
              </a:rPr>
              <a:t>This technology is exciting, and it naturally leads to several follow-on questions.  Some of these include:</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What are downsides? (In the 1970s, when seatbelt laws went into effect, auto fatalities were found to decline but accidents went up - leading some to wonder if drivers were more reckless due to the feeling of safety provided by the seatbelt.  We imagine BabySafe might inspire a similar false sense of security with baby)</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Can this tech help outcomes other than baby health?  For instance, can BabySafe promote learning development in newborns?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Can this technology be extended to other groups (toddlers, nursing homes, special needs individuals?)</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t>Overall, we see a bright future ahead for BabySafe and the advances it represents.  By leveraging data science, BabySafe is able to improve baby wellness in ways that do not exist today.  We can save lives, improve health, and reduce stress.</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a:t>At the beginning of this presentation, we told you that there is no Baby Manual.  And that’s true.  But with BabySafe, new parents are given the timely, accurate information they need to start writing the manual for their Baby themselves.</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a:t>We invite you to share the BabySafe story with your medical and parental members, and thank you for your time today.</a:t>
            </a: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3f266a365_0_174: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3f266a365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000"/>
              </a:spcAft>
              <a:buNone/>
            </a:pPr>
            <a:endParaRPr sz="13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997a46056_0_99: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997a46056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3f266a365_0_66: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43f266a36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1000"/>
              </a:spcAft>
              <a:buClr>
                <a:schemeClr val="dk1"/>
              </a:buClr>
              <a:buSzPts val="11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49b28726b0_0_65: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49b28726b0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i="1">
                <a:solidFill>
                  <a:schemeClr val="dk1"/>
                </a:solidFill>
              </a:rPr>
              <a:t>[Craig - 1:05 mins: Paint a story, increase audience acceptance of the product and Tom; Highly skilled professional and new parent → can relate to target audience and has the respect of the healthcare industry.]</a:t>
            </a:r>
            <a:endParaRPr>
              <a:solidFill>
                <a:schemeClr val="dk1"/>
              </a:solidFill>
              <a:highlight>
                <a:srgbClr val="FFFF00"/>
              </a:highlight>
            </a:endParaRPr>
          </a:p>
          <a:p>
            <a:pPr marL="0" lvl="0" indent="0" algn="l" rtl="0">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marL="0" lvl="0" indent="0" algn="l" rtl="0">
              <a:spcBef>
                <a:spcPts val="0"/>
              </a:spcBef>
              <a:spcAft>
                <a:spcPts val="0"/>
              </a:spcAft>
              <a:buNone/>
            </a:pPr>
            <a:r>
              <a:rPr lang="en">
                <a:solidFill>
                  <a:schemeClr val="dk1"/>
                </a:solidFill>
              </a:rPr>
              <a:t>All of us in the room know what it is like to support parents as they transition into becoming new parents.  They have a wide spectrum of emotions from excitement, to some fear and anxiety, and potentially depression which impacts up to 20% of parents. The family leaves the hospital, a very confident environment, to their familiar, yet unproven home, and with themselves as unproven parents, and with no Baby manual on the bookshelf.</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Instead of hearing this from me, let me ask Dr. Hamnett to say a few words. Dr. Hamnett is not only a new Parent and uses BabySafe, but is an award winning author and is a regular contributor to the New York times.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&lt;&lt; TOM IN &gt;&gt;</a:t>
            </a:r>
            <a:endParaRPr b="1">
              <a:solidFill>
                <a:schemeClr val="dk1"/>
              </a:solidFill>
            </a:endParaRPr>
          </a:p>
          <a:p>
            <a:pPr marL="0" lvl="0" indent="0" algn="l" rtl="0">
              <a:spcBef>
                <a:spcPts val="0"/>
              </a:spcBef>
              <a:spcAft>
                <a:spcPts val="0"/>
              </a:spcAft>
              <a:buNone/>
            </a:pPr>
            <a:r>
              <a:rPr lang="en">
                <a:solidFill>
                  <a:schemeClr val="dk1"/>
                </a:solidFill>
              </a:rPr>
              <a:t>Thank you Craig.  When my wife and I brought our baby home, even as a medical professional, I felt the insecurity and uncertainty of caring for a newborn.  When we started using BabySafe, its diagnostic output and real-time information helped our family gain confidence in coping and allowed us to more fully experience the joy of parenthood.  Now let me turn it back over to Craig to tell you more about our research.</a:t>
            </a:r>
            <a:endParaRPr>
              <a:solidFill>
                <a:schemeClr val="dk1"/>
              </a:solidFill>
            </a:endParaRPr>
          </a:p>
          <a:p>
            <a:pPr marL="0" lvl="0" indent="0" algn="l" rtl="0">
              <a:spcBef>
                <a:spcPts val="0"/>
              </a:spcBef>
              <a:spcAft>
                <a:spcPts val="0"/>
              </a:spcAft>
              <a:buNone/>
            </a:pPr>
            <a:r>
              <a:rPr lang="en" b="1">
                <a:solidFill>
                  <a:schemeClr val="dk1"/>
                </a:solidFill>
              </a:rPr>
              <a:t>&lt;&lt; TOM OUT &gt;&gt;</a:t>
            </a:r>
            <a:endParaRPr b="1">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Thanks Dr. Hamnett.</a:t>
            </a:r>
            <a:endParaRPr>
              <a:solidFill>
                <a:schemeClr val="dk1"/>
              </a:solidFill>
            </a:endParaRPr>
          </a:p>
          <a:p>
            <a:pPr marL="0" lvl="0" indent="0" algn="l" rtl="0">
              <a:spcBef>
                <a:spcPts val="0"/>
              </a:spcBef>
              <a:spcAft>
                <a:spcPts val="0"/>
              </a:spcAft>
              <a:buClr>
                <a:schemeClr val="dk1"/>
              </a:buClr>
              <a:buSzPts val="1100"/>
              <a:buFont typeface="Arial"/>
              <a:buNone/>
            </a:pPr>
            <a:endParaRPr sz="1200">
              <a:solidFill>
                <a:srgbClr val="333333"/>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4a4319c106_0_7: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4a4319c10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[Craig - :35 mins:  US Lags postnatal mortality]</a:t>
            </a:r>
            <a:endParaRPr i="1"/>
          </a:p>
          <a:p>
            <a:pPr marL="0" lvl="0" indent="0" algn="l" rtl="0">
              <a:spcBef>
                <a:spcPts val="0"/>
              </a:spcBef>
              <a:spcAft>
                <a:spcPts val="0"/>
              </a:spcAft>
              <a:buNone/>
            </a:pPr>
            <a:r>
              <a:rPr lang="en"/>
              <a:t>--------------------</a:t>
            </a:r>
            <a:endParaRPr/>
          </a:p>
          <a:p>
            <a:pPr marL="0" lvl="0" indent="0" algn="l" rtl="0">
              <a:spcBef>
                <a:spcPts val="0"/>
              </a:spcBef>
              <a:spcAft>
                <a:spcPts val="0"/>
              </a:spcAft>
              <a:buClr>
                <a:schemeClr val="dk1"/>
              </a:buClr>
              <a:buSzPts val="1100"/>
              <a:buFont typeface="Arial"/>
              <a:buNone/>
            </a:pPr>
            <a:r>
              <a:rPr lang="en">
                <a:solidFill>
                  <a:schemeClr val="dk1"/>
                </a:solidFill>
                <a:highlight>
                  <a:schemeClr val="lt1"/>
                </a:highlight>
              </a:rPr>
              <a:t>As you can see from the graph, unfortunately, the United States’ infant mortality rate is 71% higher than the average for comparable countries.</a:t>
            </a:r>
            <a:endParaRPr/>
          </a:p>
          <a:p>
            <a:pPr marL="0" lvl="0" indent="0" algn="l" rtl="0">
              <a:spcBef>
                <a:spcPts val="0"/>
              </a:spcBef>
              <a:spcAft>
                <a:spcPts val="0"/>
              </a:spcAft>
              <a:buNone/>
            </a:pPr>
            <a:endParaRPr/>
          </a:p>
          <a:p>
            <a:pPr marL="0" lvl="0" indent="0" algn="l" rtl="0">
              <a:spcBef>
                <a:spcPts val="0"/>
              </a:spcBef>
              <a:spcAft>
                <a:spcPts val="0"/>
              </a:spcAft>
              <a:buNone/>
            </a:pPr>
            <a:r>
              <a:rPr lang="en"/>
              <a:t>This lead us to our research question, “Can Infant Health Outcomes be improved at Home?” </a:t>
            </a:r>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t>Now, I know, this research question raises additional inquiries such as: </a:t>
            </a:r>
            <a:endParaRPr/>
          </a:p>
          <a:p>
            <a:pPr marL="457200" lvl="0" indent="-298450" algn="l" rtl="0">
              <a:spcBef>
                <a:spcPts val="0"/>
              </a:spcBef>
              <a:spcAft>
                <a:spcPts val="0"/>
              </a:spcAft>
              <a:buSzPts val="1100"/>
              <a:buChar char="●"/>
            </a:pPr>
            <a:r>
              <a:rPr lang="en"/>
              <a:t>Can an infant's vital signs be successfully monitored by parents?</a:t>
            </a:r>
            <a:endParaRPr/>
          </a:p>
          <a:p>
            <a:pPr marL="457200" lvl="0" indent="-298450" algn="l" rtl="0">
              <a:spcBef>
                <a:spcPts val="0"/>
              </a:spcBef>
              <a:spcAft>
                <a:spcPts val="0"/>
              </a:spcAft>
              <a:buSzPts val="1100"/>
              <a:buChar char="●"/>
            </a:pPr>
            <a:r>
              <a:rPr lang="en"/>
              <a:t>Is the technology safe?</a:t>
            </a:r>
            <a:endParaRPr/>
          </a:p>
          <a:p>
            <a:pPr marL="457200" lvl="0" indent="-298450" algn="l" rtl="0">
              <a:spcBef>
                <a:spcPts val="0"/>
              </a:spcBef>
              <a:spcAft>
                <a:spcPts val="0"/>
              </a:spcAft>
              <a:buSzPts val="1100"/>
              <a:buChar char="●"/>
            </a:pPr>
            <a:r>
              <a:rPr lang="en"/>
              <a:t>Will the solution hinder or help infant care and parent stability? </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Throughout the presentation we will be unpacking these questions.</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9b28726b0_0_29: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49b28726b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[Craig - 1:15 mins:  research question and target audience identified, acknowledge of outstanding questions, status of tech domain shared, and linkage to common technology in use today. BabySafe is the solution to the GAP]</a:t>
            </a:r>
            <a:endParaRPr i="1"/>
          </a:p>
          <a:p>
            <a:pPr marL="0" lvl="0" indent="0" algn="l" rtl="0">
              <a:spcBef>
                <a:spcPts val="0"/>
              </a:spcBef>
              <a:spcAft>
                <a:spcPts val="0"/>
              </a:spcAft>
              <a:buNone/>
            </a:pPr>
            <a:r>
              <a:rPr lang="en">
                <a:solidFill>
                  <a:schemeClr val="dk1"/>
                </a:solidFill>
              </a:rPr>
              <a:t>--------------------</a:t>
            </a:r>
            <a:endParaRPr>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Our Primary audience that we are targeting is expecting parents.  That is where we focused and spent the majority of our effort, but we were also aware of our secondary audience: Hospitals and Insurance Companies.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Today, the state of Data Science and health technology is in two camps:  the Haves and the Have Nots.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&lt;&lt; CLICK:  Adult Health bullets appear&gt;&gt;</a:t>
            </a:r>
            <a:endParaRPr b="1">
              <a:solidFill>
                <a:schemeClr val="dk1"/>
              </a:solidFill>
            </a:endParaRPr>
          </a:p>
          <a:p>
            <a:pPr marL="0" lvl="0" indent="0" algn="l" rtl="0">
              <a:spcBef>
                <a:spcPts val="0"/>
              </a:spcBef>
              <a:spcAft>
                <a:spcPts val="0"/>
              </a:spcAft>
              <a:buNone/>
            </a:pPr>
            <a:r>
              <a:rPr lang="en">
                <a:solidFill>
                  <a:schemeClr val="dk1"/>
                </a:solidFill>
              </a:rPr>
              <a:t>Health-tech is common place for </a:t>
            </a:r>
            <a:r>
              <a:rPr lang="en" b="1">
                <a:solidFill>
                  <a:schemeClr val="dk1"/>
                </a:solidFill>
              </a:rPr>
              <a:t>adults</a:t>
            </a:r>
            <a:r>
              <a:rPr lang="en">
                <a:solidFill>
                  <a:schemeClr val="dk1"/>
                </a:solidFill>
              </a:rPr>
              <a:t>.  Almost everything imaginable can be monitored from your health vitals such as </a:t>
            </a:r>
            <a:r>
              <a:rPr lang="en">
                <a:solidFill>
                  <a:schemeClr val="dk1"/>
                </a:solidFill>
                <a:highlight>
                  <a:schemeClr val="lt1"/>
                </a:highlight>
              </a:rPr>
              <a:t>heart rate, weight, sleeping</a:t>
            </a:r>
            <a:r>
              <a:rPr lang="en">
                <a:solidFill>
                  <a:schemeClr val="dk1"/>
                </a:solidFill>
              </a:rPr>
              <a:t> and even your golf swing. The expected US growth rate of health wearables is 20% per year becoming a 29 billion dollar market by 2022.</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&lt;&lt; CLICK:  Infant Health bullets appear&gt;&gt;</a:t>
            </a:r>
            <a:endParaRPr>
              <a:solidFill>
                <a:schemeClr val="dk1"/>
              </a:solidFill>
            </a:endParaRPr>
          </a:p>
          <a:p>
            <a:pPr marL="0" lvl="0" indent="0" algn="l" rtl="0">
              <a:spcBef>
                <a:spcPts val="0"/>
              </a:spcBef>
              <a:spcAft>
                <a:spcPts val="0"/>
              </a:spcAft>
              <a:buNone/>
            </a:pPr>
            <a:r>
              <a:rPr lang="en">
                <a:solidFill>
                  <a:schemeClr val="dk1"/>
                </a:solidFill>
                <a:highlight>
                  <a:schemeClr val="lt1"/>
                </a:highlight>
              </a:rPr>
              <a:t>Now let’s take a look at Health-tech for infants at home. The application of technology is lagging.  There have been recent entries with device anklets, but the majority of the market uses audio and video monitoring. </a:t>
            </a:r>
            <a:r>
              <a:rPr lang="en">
                <a:solidFill>
                  <a:schemeClr val="dk1"/>
                </a:solidFill>
              </a:rPr>
              <a:t>And sometimes wrapped inside of a stuffed animal. </a:t>
            </a:r>
            <a:r>
              <a:rPr lang="en">
                <a:solidFill>
                  <a:schemeClr val="dk1"/>
                </a:solidFill>
                <a:highlight>
                  <a:schemeClr val="lt1"/>
                </a:highlight>
              </a:rPr>
              <a:t>The estimated US revenue is 1.2 billion dollars per year by 2020.</a:t>
            </a:r>
            <a:endParaRPr>
              <a:solidFill>
                <a:schemeClr val="dk1"/>
              </a:solidFill>
              <a:highlight>
                <a:schemeClr val="lt1"/>
              </a:highlight>
            </a:endParaRPr>
          </a:p>
          <a:p>
            <a:pPr marL="0" lvl="0" indent="0" algn="l" rtl="0">
              <a:spcBef>
                <a:spcPts val="0"/>
              </a:spcBef>
              <a:spcAft>
                <a:spcPts val="0"/>
              </a:spcAft>
              <a:buNone/>
            </a:pPr>
            <a:endParaRPr>
              <a:solidFill>
                <a:schemeClr val="dk1"/>
              </a:solidFill>
              <a:highlight>
                <a:schemeClr val="lt1"/>
              </a:highlight>
            </a:endParaRPr>
          </a:p>
          <a:p>
            <a:pPr marL="0" lvl="0" indent="0" algn="l" rtl="0">
              <a:spcBef>
                <a:spcPts val="0"/>
              </a:spcBef>
              <a:spcAft>
                <a:spcPts val="0"/>
              </a:spcAft>
              <a:buNone/>
            </a:pPr>
            <a:r>
              <a:rPr lang="en" b="1">
                <a:solidFill>
                  <a:schemeClr val="dk1"/>
                </a:solidFill>
              </a:rPr>
              <a:t>&lt;&lt; CLICK:  GAP &amp; Bear appear&gt;&gt;</a:t>
            </a:r>
            <a:endParaRPr>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en">
                <a:solidFill>
                  <a:schemeClr val="dk1"/>
                </a:solidFill>
              </a:rPr>
              <a:t>BabySafe fills this gap by leveraging the existing, safe, and reliable foundation from the fitness tracking industry, and customized with unobtrusive monitoring that addresses the need of parents, healthcare professionals, and most importantly infants.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Now, I would like to turn it over to our Chief Data Officer, Dr. McLucas.</a:t>
            </a:r>
            <a:endParaRPr>
              <a:solidFill>
                <a:schemeClr val="dk1"/>
              </a:solidFill>
            </a:endParaRPr>
          </a:p>
          <a:p>
            <a:pPr marL="0" lvl="0" indent="0" algn="l" rtl="0">
              <a:spcBef>
                <a:spcPts val="0"/>
              </a:spcBef>
              <a:spcAft>
                <a:spcPts val="0"/>
              </a:spcAft>
              <a:buNone/>
            </a:pPr>
            <a:endParaRPr>
              <a:solidFill>
                <a:srgbClr val="B7B7B7"/>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3ac963abd_0_25: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3ac963ab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[Alena - 0:26mins: data collection + variety]</a:t>
            </a:r>
            <a:endParaRPr i="1"/>
          </a:p>
          <a:p>
            <a:pPr marL="0" lvl="0" indent="0" algn="l" rtl="0">
              <a:spcBef>
                <a:spcPts val="0"/>
              </a:spcBef>
              <a:spcAft>
                <a:spcPts val="0"/>
              </a:spcAft>
              <a:buClr>
                <a:schemeClr val="dk1"/>
              </a:buClr>
              <a:buSzPts val="1100"/>
              <a:buFont typeface="Arial"/>
              <a:buNone/>
            </a:pPr>
            <a:endParaRPr i="1"/>
          </a:p>
          <a:p>
            <a:pPr marL="0" lvl="0" indent="0" algn="l" rtl="0">
              <a:lnSpc>
                <a:spcPct val="115000"/>
              </a:lnSpc>
              <a:spcBef>
                <a:spcPts val="0"/>
              </a:spcBef>
              <a:spcAft>
                <a:spcPts val="0"/>
              </a:spcAft>
              <a:buNone/>
            </a:pPr>
            <a:r>
              <a:rPr lang="en"/>
              <a:t>How does BabySafe actually keep baby safe? First, it collects a large variety of data. A user inputs parent and baby medical histories, demographic data, and optionally diet can be tracked. The bassinet sensors include video, audio, a scale (to measure weight), a gyroscope (to understand baby motion), a radio wave receiver (to detect breathing and heart rate), and an infrared scanner (to measure temperature).</a:t>
            </a:r>
            <a:endParaRPr/>
          </a:p>
          <a:p>
            <a:pPr marL="0" lvl="0" indent="0" algn="l" rtl="0">
              <a:lnSpc>
                <a:spcPct val="115000"/>
              </a:lnSpc>
              <a:spcBef>
                <a:spcPts val="1100"/>
              </a:spcBef>
              <a:spcAft>
                <a:spcPts val="0"/>
              </a:spcAft>
              <a:buClr>
                <a:schemeClr val="dk1"/>
              </a:buClr>
              <a:buSzPts val="1100"/>
              <a:buFont typeface="Arial"/>
              <a:buNone/>
            </a:pPr>
            <a:endParaRPr/>
          </a:p>
          <a:p>
            <a:pPr marL="0" lvl="0" indent="0" algn="l" rtl="0">
              <a:lnSpc>
                <a:spcPct val="115000"/>
              </a:lnSpc>
              <a:spcBef>
                <a:spcPts val="1100"/>
              </a:spcBef>
              <a:spcAft>
                <a:spcPts val="110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49ce4aecc8_0_6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49ce4aecc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[Alena - 0:32mins: data analysis, anomaly detection, classification models, iterative, design thinking]</a:t>
            </a:r>
            <a:endParaRPr i="1"/>
          </a:p>
          <a:p>
            <a:pPr marL="0" lvl="0" indent="0" algn="l" rtl="0">
              <a:spcBef>
                <a:spcPts val="0"/>
              </a:spcBef>
              <a:spcAft>
                <a:spcPts val="0"/>
              </a:spcAft>
              <a:buNone/>
            </a:pPr>
            <a:endParaRPr i="1"/>
          </a:p>
          <a:p>
            <a:pPr marL="0" lvl="0" indent="0" algn="l" rtl="0">
              <a:spcBef>
                <a:spcPts val="0"/>
              </a:spcBef>
              <a:spcAft>
                <a:spcPts val="0"/>
              </a:spcAft>
              <a:buNone/>
            </a:pPr>
            <a:r>
              <a:rPr lang="en">
                <a:solidFill>
                  <a:schemeClr val="dk1"/>
                </a:solidFill>
              </a:rPr>
              <a:t>BabySafe takes this data and analyzes it using robust machine learning models. To build trust with parents, BabySafe’s algorithm has been trained in hospitals under the advisement of medical professionals. We use the latest anomaly detection techniques in order to identify ‘abnormal’ baby behavior from sensor input. In addition to medical discovery, it uses classification models to determine bassinet movements that soothe versus upset baby. We have an iterative approach to modeling, as we use design thinking to ask the right questions and close the information gaps that save lives.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lnSpc>
                <a:spcPct val="115000"/>
              </a:lnSpc>
              <a:spcBef>
                <a:spcPts val="0"/>
              </a:spcBef>
              <a:spcAft>
                <a:spcPts val="110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9ce4aecc8_0_76: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9ce4aecc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solidFill>
                  <a:schemeClr val="dk1"/>
                </a:solidFill>
              </a:rPr>
              <a:t>[Alena - 1:24mins: decision-making, different levels of urgency]</a:t>
            </a:r>
            <a:endParaRPr i="1">
              <a:solidFill>
                <a:schemeClr val="dk1"/>
              </a:solidFill>
            </a:endParaRPr>
          </a:p>
          <a:p>
            <a:pPr marL="0" lvl="0" indent="0" algn="l" rtl="0">
              <a:spcBef>
                <a:spcPts val="0"/>
              </a:spcBef>
              <a:spcAft>
                <a:spcPts val="0"/>
              </a:spcAft>
              <a:buNone/>
            </a:pPr>
            <a:endParaRPr i="1">
              <a:solidFill>
                <a:schemeClr val="dk1"/>
              </a:solidFill>
            </a:endParaRPr>
          </a:p>
          <a:p>
            <a:pPr marL="0" lvl="0" indent="0" algn="l" rtl="0">
              <a:lnSpc>
                <a:spcPct val="115000"/>
              </a:lnSpc>
              <a:spcBef>
                <a:spcPts val="0"/>
              </a:spcBef>
              <a:spcAft>
                <a:spcPts val="0"/>
              </a:spcAft>
              <a:buNone/>
            </a:pPr>
            <a:r>
              <a:rPr lang="en">
                <a:solidFill>
                  <a:schemeClr val="dk1"/>
                </a:solidFill>
              </a:rPr>
              <a:t>BabySafe has the diagnostic tools that help parents better detect whether their baby is showing any behavior that is cause for concern by providing three tiers of information to guide different kinds of decisions. It’s important to note that BabySafe cannot and does not require parents to take action. They can always choose to maintain the status quo by not implementing BabySafe’s recommendations.</a:t>
            </a:r>
            <a:endParaRPr>
              <a:solidFill>
                <a:schemeClr val="dk1"/>
              </a:solidFill>
            </a:endParaRPr>
          </a:p>
          <a:p>
            <a:pPr marL="0" lvl="0" indent="0" algn="l" rtl="0">
              <a:lnSpc>
                <a:spcPct val="115000"/>
              </a:lnSpc>
              <a:spcBef>
                <a:spcPts val="1100"/>
              </a:spcBef>
              <a:spcAft>
                <a:spcPts val="0"/>
              </a:spcAft>
              <a:buNone/>
            </a:pPr>
            <a:r>
              <a:rPr lang="en">
                <a:solidFill>
                  <a:schemeClr val="dk1"/>
                </a:solidFill>
              </a:rPr>
              <a:t>The first tier of information is a health alert, triggered by an urgent physical concern. Baby requires either immediate attention from a parent or medical professional. For example, if baby loses half a pound in a short period of time, BabySafe will send a text, phone notification, or email. Health alerts enable early detection, so parents can decide to take baby to the doctor when symptoms are just beginning.</a:t>
            </a:r>
            <a:endParaRPr>
              <a:solidFill>
                <a:schemeClr val="dk1"/>
              </a:solidFill>
            </a:endParaRPr>
          </a:p>
          <a:p>
            <a:pPr marL="0" lvl="0" indent="0" algn="l" rtl="0">
              <a:lnSpc>
                <a:spcPct val="115000"/>
              </a:lnSpc>
              <a:spcBef>
                <a:spcPts val="1100"/>
              </a:spcBef>
              <a:spcAft>
                <a:spcPts val="0"/>
              </a:spcAft>
              <a:buNone/>
            </a:pPr>
            <a:r>
              <a:rPr lang="en">
                <a:solidFill>
                  <a:schemeClr val="dk1"/>
                </a:solidFill>
              </a:rPr>
              <a:t>BabySafe also provides health recommendations that are non-urgent. If it notices sleep restlessness, it will suggest the best time for baby to sleep so cycles regulate. Health recommendations advise parents of moderate irritation and suggest ways to improve baby’s everyday experience.</a:t>
            </a:r>
            <a:endParaRPr>
              <a:solidFill>
                <a:schemeClr val="dk1"/>
              </a:solidFill>
            </a:endParaRPr>
          </a:p>
          <a:p>
            <a:pPr marL="0" lvl="0" indent="0" algn="l" rtl="0">
              <a:lnSpc>
                <a:spcPct val="115000"/>
              </a:lnSpc>
              <a:spcBef>
                <a:spcPts val="1100"/>
              </a:spcBef>
              <a:spcAft>
                <a:spcPts val="0"/>
              </a:spcAft>
              <a:buNone/>
            </a:pPr>
            <a:r>
              <a:rPr lang="en">
                <a:solidFill>
                  <a:schemeClr val="dk1"/>
                </a:solidFill>
              </a:rPr>
              <a:t>Lastly, parents can receive a weekly or monthly report with summary statistics on weight, sleep, irritation, crying, and more. Regular reporting gives parents access to all of baby’s information so they can always reference long-term trends, as parents own baby’s data.</a:t>
            </a:r>
            <a:endParaRPr i="1">
              <a:solidFill>
                <a:schemeClr val="dk1"/>
              </a:solidFill>
            </a:endParaRPr>
          </a:p>
          <a:p>
            <a:pPr marL="0" lvl="0" indent="0" algn="l" rtl="0">
              <a:lnSpc>
                <a:spcPct val="115000"/>
              </a:lnSpc>
              <a:spcBef>
                <a:spcPts val="1100"/>
              </a:spcBef>
              <a:spcAft>
                <a:spcPts val="0"/>
              </a:spcAft>
              <a:buNone/>
            </a:pPr>
            <a:r>
              <a:rPr lang="en">
                <a:solidFill>
                  <a:schemeClr val="dk1"/>
                </a:solidFill>
              </a:rPr>
              <a:t>From collection to analysis to decisions, we bring you BabySafe.</a:t>
            </a:r>
            <a:endParaRPr>
              <a:solidFill>
                <a:schemeClr val="dk1"/>
              </a:solidFill>
            </a:endParaRPr>
          </a:p>
          <a:p>
            <a:pPr marL="0" lvl="0" indent="0" algn="l" rtl="0">
              <a:lnSpc>
                <a:spcPct val="115000"/>
              </a:lnSpc>
              <a:spcBef>
                <a:spcPts val="1100"/>
              </a:spcBef>
              <a:spcAft>
                <a:spcPts val="0"/>
              </a:spcAft>
              <a:buNone/>
            </a:pPr>
            <a:endParaRPr>
              <a:solidFill>
                <a:schemeClr val="dk1"/>
              </a:solidFill>
            </a:endParaRPr>
          </a:p>
          <a:p>
            <a:pPr marL="0" lvl="0" indent="0" algn="l" rtl="0">
              <a:lnSpc>
                <a:spcPct val="115000"/>
              </a:lnSpc>
              <a:spcBef>
                <a:spcPts val="1100"/>
              </a:spcBef>
              <a:spcAft>
                <a:spcPts val="110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49b9cb361d_0_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49b9cb36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i="1">
                <a:solidFill>
                  <a:schemeClr val="dk1"/>
                </a:solidFill>
              </a:rPr>
              <a:t>[Alena - 0:41mins: bassinet + app, cloud platform, conveying findings]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BabySafe’s AI-powered health monitoring delivers better health outcomes via its safe, sensor-enabled bassinet, mobile app and secure cloud platform. Our bassinet collects the sensory data, using it for early detection of physical health and learning how to soothe baby.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solidFill>
                  <a:schemeClr val="dk1"/>
                </a:solidFill>
              </a:rPr>
              <a:t>The data is always available via web and mobile apps, and our team puts extra focus on user experience.  We know that to resonate with parents and health professionals alike, our interface must be intuitive, expressive, simple, and straightforward.  Our best-in-class user interface promotes engagement and results in a more empowered, confident parent.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I now invite Dr. Hamnett to address compelling ethical questions that surround health care for infants.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6285eddb9_0_33: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6285eddb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[Tom] New parents desire to both protect and connect with baby.  These desires form our communication approach to new parents.  First, BabySafe’s health claims are supported by fact.  We highlight to new parents controlled studies showing better </a:t>
            </a:r>
            <a:r>
              <a:rPr lang="en">
                <a:solidFill>
                  <a:schemeClr val="dk1"/>
                </a:solidFill>
              </a:rPr>
              <a:t>health outcomes for babies using BabySafe.  Second, we persuade through feeling.  We demonstrate to new parents the insights about baby they can learn through BabySafe.  Parents learn about their child’s favorite rocking motions and soothing sounds - allowing parents to connect with their healthy, calm baby.</a:t>
            </a:r>
            <a:endParaRPr>
              <a:solidFill>
                <a:schemeClr val="dk1"/>
              </a:solidFill>
            </a:endParaRPr>
          </a:p>
          <a:p>
            <a:pPr marL="0" lvl="0" indent="0" algn="l" rtl="0">
              <a:lnSpc>
                <a:spcPct val="109090"/>
              </a:lnSpc>
              <a:spcBef>
                <a:spcPts val="1800"/>
              </a:spcBef>
              <a:spcAft>
                <a:spcPts val="0"/>
              </a:spcAft>
              <a:buNone/>
            </a:pPr>
            <a:r>
              <a:rPr lang="en">
                <a:solidFill>
                  <a:schemeClr val="dk1"/>
                </a:solidFill>
              </a:rPr>
              <a:t>We also realize there are several risks this technology poses -  and we address these directly and proactively.  First, data security is paramount.  BabySafe leads the industry in ethical data stewardship - we use industry-leading security and we never use your data for *any* purpose outside of this product.</a:t>
            </a:r>
            <a:endParaRPr>
              <a:solidFill>
                <a:schemeClr val="dk1"/>
              </a:solidFill>
            </a:endParaRPr>
          </a:p>
          <a:p>
            <a:pPr marL="0" lvl="0" indent="0" algn="l" rtl="0">
              <a:lnSpc>
                <a:spcPct val="109090"/>
              </a:lnSpc>
              <a:spcBef>
                <a:spcPts val="1800"/>
              </a:spcBef>
              <a:spcAft>
                <a:spcPts val="0"/>
              </a:spcAft>
              <a:buNone/>
            </a:pPr>
            <a:r>
              <a:rPr lang="en">
                <a:solidFill>
                  <a:schemeClr val="dk1"/>
                </a:solidFill>
              </a:rPr>
              <a:t>Next, a risk exists that parents conflate BabySafe’s detailed information with certainty in results, which could lead to ambiguity bias - parents may trust BabySafe over common sense due its detailed analysis.  To combat this, we make it clear to parents that BabySafe is not a nanny and not a doctor, and any medical alert is coupled with a prompt to consult your doctor.</a:t>
            </a:r>
            <a:endParaRPr>
              <a:solidFill>
                <a:schemeClr val="dk1"/>
              </a:solidFill>
            </a:endParaRPr>
          </a:p>
          <a:p>
            <a:pPr marL="0" lvl="0" indent="0" algn="l" rtl="0">
              <a:lnSpc>
                <a:spcPct val="109090"/>
              </a:lnSpc>
              <a:spcBef>
                <a:spcPts val="1800"/>
              </a:spcBef>
              <a:spcAft>
                <a:spcPts val="0"/>
              </a:spcAft>
              <a:buNone/>
            </a:pPr>
            <a:r>
              <a:rPr lang="en">
                <a:solidFill>
                  <a:schemeClr val="dk1"/>
                </a:solidFill>
              </a:rPr>
              <a:t>We at BabySafe take the Hippocratic Oath seriously.  And in the emerging field of data science, we apply the same principles.  We think through unintended consequences of our product to mitigate this risk, and our mantra in medicine and data science is the same: “First, do no harm”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hyperlink" Target="https://www.forbes.com/sites/paullamkin/2018/02/22/smartwatch-popularity-booms-with-fitness-trackers-on-the-slide/#7ed4a5327d96" TargetMode="External"/><Relationship Id="rId3" Type="http://schemas.openxmlformats.org/officeDocument/2006/relationships/hyperlink" Target="https://www.statista.com/statistics/742448/global-fitness-tracking-and-technology-by-age/" TargetMode="External"/><Relationship Id="rId7" Type="http://schemas.openxmlformats.org/officeDocument/2006/relationships/hyperlink" Target="https://www.smartinsights.com/digital-marketing-strategy/wearables-statistics-2017/" TargetMode="External"/><Relationship Id="rId12" Type="http://schemas.openxmlformats.org/officeDocument/2006/relationships/hyperlink" Target="http://www.smchd.org/2017/07/vaccines-best-shot-good-health/infants-immunization_1/"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hyperlink" Target="https://www.alliedmarketresearch.com/baby-monitor-market" TargetMode="External"/><Relationship Id="rId11" Type="http://schemas.openxmlformats.org/officeDocument/2006/relationships/hyperlink" Target="https://www.flaticon.com/free-icon/baby-boy_941515#term=baby&amp;page=1&amp;position=1" TargetMode="External"/><Relationship Id="rId5" Type="http://schemas.openxmlformats.org/officeDocument/2006/relationships/hyperlink" Target="https://www.ncbi.nlm.nih.gov/pmc/articles/PMC4856058/" TargetMode="External"/><Relationship Id="rId10" Type="http://schemas.openxmlformats.org/officeDocument/2006/relationships/hyperlink" Target="https://mockuphone.com/#ios" TargetMode="External"/><Relationship Id="rId4" Type="http://schemas.openxmlformats.org/officeDocument/2006/relationships/hyperlink" Target="http://www.amchp.org/Calendar/Conferences/amchp-conference/Pages/default.aspx" TargetMode="External"/><Relationship Id="rId9" Type="http://schemas.openxmlformats.org/officeDocument/2006/relationships/hyperlink" Target="http://www.plioz.com/cascara-modern-bassinet-can-give-a-unique-and-stylish-look-to-any-nursery/"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311700" y="4388433"/>
            <a:ext cx="8520600" cy="105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Presented by: Craig Fleischman, </a:t>
            </a:r>
            <a:r>
              <a:rPr lang="en-US" sz="1400" dirty="0"/>
              <a:t>Thom, Alena</a:t>
            </a:r>
            <a:endParaRPr sz="1400" dirty="0"/>
          </a:p>
          <a:p>
            <a:pPr marL="0" lvl="0" indent="0" algn="ctr" rtl="0">
              <a:spcBef>
                <a:spcPts val="0"/>
              </a:spcBef>
              <a:spcAft>
                <a:spcPts val="0"/>
              </a:spcAft>
              <a:buNone/>
            </a:pPr>
            <a:endParaRPr sz="1400" dirty="0"/>
          </a:p>
          <a:p>
            <a:pPr marL="0" lvl="0" indent="0" algn="ctr" rtl="0">
              <a:spcBef>
                <a:spcPts val="0"/>
              </a:spcBef>
              <a:spcAft>
                <a:spcPts val="0"/>
              </a:spcAft>
              <a:buNone/>
            </a:pPr>
            <a:r>
              <a:rPr lang="en" sz="1400" dirty="0"/>
              <a:t>BabySafe™ Solutions, Inc.</a:t>
            </a:r>
            <a:endParaRPr sz="1400" dirty="0"/>
          </a:p>
          <a:p>
            <a:pPr marL="0" lvl="0" indent="0" algn="ctr" rtl="0">
              <a:spcBef>
                <a:spcPts val="0"/>
              </a:spcBef>
              <a:spcAft>
                <a:spcPts val="0"/>
              </a:spcAft>
              <a:buNone/>
            </a:pPr>
            <a:endParaRPr sz="1400" dirty="0"/>
          </a:p>
          <a:p>
            <a:pPr marL="0" lvl="0" indent="0" algn="ctr" rtl="0">
              <a:spcBef>
                <a:spcPts val="0"/>
              </a:spcBef>
              <a:spcAft>
                <a:spcPts val="0"/>
              </a:spcAft>
              <a:buNone/>
            </a:pPr>
            <a:endParaRPr sz="1400" dirty="0"/>
          </a:p>
          <a:p>
            <a:pPr marL="0" lvl="0" indent="0" algn="ctr" rtl="0">
              <a:spcBef>
                <a:spcPts val="0"/>
              </a:spcBef>
              <a:spcAft>
                <a:spcPts val="0"/>
              </a:spcAft>
              <a:buNone/>
            </a:pPr>
            <a:endParaRPr sz="1400" dirty="0"/>
          </a:p>
          <a:p>
            <a:pPr marL="0" lvl="0" indent="0" algn="ctr" rtl="0">
              <a:spcBef>
                <a:spcPts val="0"/>
              </a:spcBef>
              <a:spcAft>
                <a:spcPts val="0"/>
              </a:spcAft>
              <a:buNone/>
            </a:pPr>
            <a:endParaRPr sz="1400" dirty="0"/>
          </a:p>
          <a:p>
            <a:pPr marL="0" lvl="0" indent="0" algn="l" rtl="0">
              <a:spcBef>
                <a:spcPts val="0"/>
              </a:spcBef>
              <a:spcAft>
                <a:spcPts val="0"/>
              </a:spcAft>
              <a:buNone/>
            </a:pPr>
            <a:endParaRPr sz="1400" dirty="0"/>
          </a:p>
          <a:p>
            <a:pPr marL="0" lvl="0" indent="0" algn="ctr" rtl="0">
              <a:spcBef>
                <a:spcPts val="0"/>
              </a:spcBef>
              <a:spcAft>
                <a:spcPts val="0"/>
              </a:spcAft>
              <a:buNone/>
            </a:pPr>
            <a:r>
              <a:rPr lang="en" sz="1400" dirty="0"/>
              <a:t>Association of Maternal &amp; Child Health Programs</a:t>
            </a:r>
            <a:endParaRPr sz="1400" dirty="0"/>
          </a:p>
        </p:txBody>
      </p:sp>
      <p:sp>
        <p:nvSpPr>
          <p:cNvPr id="55" name="Google Shape;55;p13"/>
          <p:cNvSpPr txBox="1">
            <a:spLocks noGrp="1"/>
          </p:cNvSpPr>
          <p:nvPr>
            <p:ph type="ctrTitle"/>
          </p:nvPr>
        </p:nvSpPr>
        <p:spPr>
          <a:xfrm>
            <a:off x="311700" y="-244800"/>
            <a:ext cx="8520600" cy="2298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BabySafe™</a:t>
            </a:r>
            <a:endParaRPr/>
          </a:p>
          <a:p>
            <a:pPr marL="0" lvl="0" indent="0" algn="ctr" rtl="0">
              <a:spcBef>
                <a:spcPts val="0"/>
              </a:spcBef>
              <a:spcAft>
                <a:spcPts val="0"/>
              </a:spcAft>
              <a:buNone/>
            </a:pPr>
            <a:endParaRPr sz="1200">
              <a:solidFill>
                <a:srgbClr val="666666"/>
              </a:solidFill>
            </a:endParaRPr>
          </a:p>
          <a:p>
            <a:pPr marL="0" lvl="0" indent="0" algn="ctr" rtl="0">
              <a:spcBef>
                <a:spcPts val="0"/>
              </a:spcBef>
              <a:spcAft>
                <a:spcPts val="0"/>
              </a:spcAft>
              <a:buNone/>
            </a:pPr>
            <a:r>
              <a:rPr lang="en" sz="2400">
                <a:solidFill>
                  <a:srgbClr val="666666"/>
                </a:solidFill>
              </a:rPr>
              <a:t>How a Smart Bassinet can Save Lives</a:t>
            </a:r>
            <a:endParaRPr sz="2400"/>
          </a:p>
        </p:txBody>
      </p:sp>
      <p:sp>
        <p:nvSpPr>
          <p:cNvPr id="56" name="Google Shape;56;p13"/>
          <p:cNvSpPr txBox="1"/>
          <p:nvPr/>
        </p:nvSpPr>
        <p:spPr>
          <a:xfrm>
            <a:off x="7034475" y="6296525"/>
            <a:ext cx="2240100" cy="42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December 12, 2018</a:t>
            </a:r>
            <a:endParaRPr/>
          </a:p>
        </p:txBody>
      </p:sp>
      <p:pic>
        <p:nvPicPr>
          <p:cNvPr id="57" name="Google Shape;57;p13"/>
          <p:cNvPicPr preferRelativeResize="0"/>
          <p:nvPr/>
        </p:nvPicPr>
        <p:blipFill>
          <a:blip r:embed="rId3">
            <a:alphaModFix/>
          </a:blip>
          <a:stretch>
            <a:fillRect/>
          </a:stretch>
        </p:blipFill>
        <p:spPr>
          <a:xfrm>
            <a:off x="3193225" y="2471300"/>
            <a:ext cx="2605150" cy="1431400"/>
          </a:xfrm>
          <a:prstGeom prst="rect">
            <a:avLst/>
          </a:prstGeom>
          <a:noFill/>
          <a:ln>
            <a:noFill/>
          </a:ln>
        </p:spPr>
      </p:pic>
      <p:pic>
        <p:nvPicPr>
          <p:cNvPr id="58" name="Google Shape;58;p13"/>
          <p:cNvPicPr preferRelativeResize="0"/>
          <p:nvPr/>
        </p:nvPicPr>
        <p:blipFill>
          <a:blip r:embed="rId4">
            <a:alphaModFix/>
          </a:blip>
          <a:stretch>
            <a:fillRect/>
          </a:stretch>
        </p:blipFill>
        <p:spPr>
          <a:xfrm>
            <a:off x="3375750" y="5537052"/>
            <a:ext cx="2240100" cy="55046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10</a:t>
            </a:fld>
            <a:endParaRPr/>
          </a:p>
        </p:txBody>
      </p:sp>
      <p:sp>
        <p:nvSpPr>
          <p:cNvPr id="151" name="Google Shape;151;p22"/>
          <p:cNvSpPr txBox="1">
            <a:spLocks noGrp="1"/>
          </p:cNvSpPr>
          <p:nvPr>
            <p:ph type="body" idx="1"/>
          </p:nvPr>
        </p:nvSpPr>
        <p:spPr>
          <a:xfrm>
            <a:off x="331325" y="1798200"/>
            <a:ext cx="8141100" cy="326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a:p>
            <a:pPr marL="457200" lvl="0" indent="-342900" algn="l" rtl="0">
              <a:spcBef>
                <a:spcPts val="0"/>
              </a:spcBef>
              <a:spcAft>
                <a:spcPts val="0"/>
              </a:spcAft>
              <a:buClr>
                <a:srgbClr val="666666"/>
              </a:buClr>
              <a:buSzPts val="1800"/>
              <a:buChar char="●"/>
            </a:pPr>
            <a:r>
              <a:rPr lang="en">
                <a:solidFill>
                  <a:srgbClr val="666666"/>
                </a:solidFill>
              </a:rPr>
              <a:t>Follow-on Questions</a:t>
            </a:r>
            <a:endParaRPr>
              <a:solidFill>
                <a:srgbClr val="666666"/>
              </a:solidFill>
            </a:endParaRPr>
          </a:p>
          <a:p>
            <a:pPr marL="914400" lvl="1" indent="-342900" algn="l" rtl="0">
              <a:spcBef>
                <a:spcPts val="0"/>
              </a:spcBef>
              <a:spcAft>
                <a:spcPts val="0"/>
              </a:spcAft>
              <a:buClr>
                <a:srgbClr val="666666"/>
              </a:buClr>
              <a:buSzPts val="1800"/>
              <a:buChar char="○"/>
            </a:pPr>
            <a:r>
              <a:rPr lang="en" sz="1800">
                <a:solidFill>
                  <a:srgbClr val="666666"/>
                </a:solidFill>
              </a:rPr>
              <a:t>What are the downsides?</a:t>
            </a:r>
            <a:endParaRPr sz="1800">
              <a:solidFill>
                <a:srgbClr val="666666"/>
              </a:solidFill>
            </a:endParaRPr>
          </a:p>
          <a:p>
            <a:pPr marL="914400" lvl="1" indent="-342900" algn="l" rtl="0">
              <a:spcBef>
                <a:spcPts val="0"/>
              </a:spcBef>
              <a:spcAft>
                <a:spcPts val="0"/>
              </a:spcAft>
              <a:buClr>
                <a:srgbClr val="666666"/>
              </a:buClr>
              <a:buSzPts val="1800"/>
              <a:buChar char="○"/>
            </a:pPr>
            <a:r>
              <a:rPr lang="en" sz="1800">
                <a:solidFill>
                  <a:srgbClr val="666666"/>
                </a:solidFill>
              </a:rPr>
              <a:t>Can it promote development?</a:t>
            </a:r>
            <a:endParaRPr sz="1800">
              <a:solidFill>
                <a:srgbClr val="666666"/>
              </a:solidFill>
            </a:endParaRPr>
          </a:p>
          <a:p>
            <a:pPr marL="914400" lvl="1" indent="-342900" algn="l" rtl="0">
              <a:spcBef>
                <a:spcPts val="0"/>
              </a:spcBef>
              <a:spcAft>
                <a:spcPts val="0"/>
              </a:spcAft>
              <a:buClr>
                <a:srgbClr val="666666"/>
              </a:buClr>
              <a:buSzPts val="1800"/>
              <a:buChar char="○"/>
            </a:pPr>
            <a:r>
              <a:rPr lang="en" sz="1800">
                <a:solidFill>
                  <a:srgbClr val="666666"/>
                </a:solidFill>
              </a:rPr>
              <a:t>Can it be extended to other groups?</a:t>
            </a:r>
            <a:endParaRPr sz="1800">
              <a:solidFill>
                <a:srgbClr val="666666"/>
              </a:solidFill>
            </a:endParaRPr>
          </a:p>
          <a:p>
            <a:pPr marL="457200" lvl="0" indent="0" algn="l" rtl="0">
              <a:spcBef>
                <a:spcPts val="0"/>
              </a:spcBef>
              <a:spcAft>
                <a:spcPts val="0"/>
              </a:spcAft>
              <a:buNone/>
            </a:pPr>
            <a:endParaRPr>
              <a:solidFill>
                <a:srgbClr val="666666"/>
              </a:solidFill>
            </a:endParaRPr>
          </a:p>
          <a:p>
            <a:pPr marL="457200" lvl="0" indent="-342900" algn="l" rtl="0">
              <a:spcBef>
                <a:spcPts val="0"/>
              </a:spcBef>
              <a:spcAft>
                <a:spcPts val="0"/>
              </a:spcAft>
              <a:buClr>
                <a:srgbClr val="666666"/>
              </a:buClr>
              <a:buSzPts val="1800"/>
              <a:buChar char="●"/>
            </a:pPr>
            <a:r>
              <a:rPr lang="en">
                <a:solidFill>
                  <a:srgbClr val="666666"/>
                </a:solidFill>
              </a:rPr>
              <a:t>Better baby wellness through data science - with real-world impact</a:t>
            </a:r>
            <a:endParaRPr>
              <a:solidFill>
                <a:srgbClr val="666666"/>
              </a:solidFill>
            </a:endParaRPr>
          </a:p>
        </p:txBody>
      </p:sp>
      <p:sp>
        <p:nvSpPr>
          <p:cNvPr id="152" name="Google Shape;152;p22"/>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A Bright Future for BabySafe™ and Data Science </a:t>
            </a:r>
            <a:endParaRPr/>
          </a:p>
        </p:txBody>
      </p:sp>
      <p:sp>
        <p:nvSpPr>
          <p:cNvPr id="153" name="Google Shape;153;p22"/>
          <p:cNvSpPr txBox="1">
            <a:spLocks noGrp="1"/>
          </p:cNvSpPr>
          <p:nvPr>
            <p:ph type="body" idx="1"/>
          </p:nvPr>
        </p:nvSpPr>
        <p:spPr>
          <a:xfrm>
            <a:off x="501450" y="5059575"/>
            <a:ext cx="8141100" cy="116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rgbClr val="666666"/>
                </a:solidFill>
              </a:rPr>
              <a:t>Thank You</a:t>
            </a:r>
            <a:br>
              <a:rPr lang="en" sz="3600" b="1">
                <a:solidFill>
                  <a:srgbClr val="666666"/>
                </a:solidFill>
              </a:rPr>
            </a:br>
            <a:r>
              <a:rPr lang="en" sz="2400" i="1">
                <a:solidFill>
                  <a:srgbClr val="666666"/>
                </a:solidFill>
              </a:rPr>
              <a:t>For Your Consideration of BabySafe™</a:t>
            </a:r>
            <a:endParaRPr sz="2400" i="1">
              <a:solidFill>
                <a:srgbClr val="6666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a:t>
            </a:r>
            <a:endParaRPr/>
          </a:p>
        </p:txBody>
      </p:sp>
      <p:sp>
        <p:nvSpPr>
          <p:cNvPr id="159" name="Google Shape;159;p23"/>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60" name="Google Shape;160;p2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Acknowledgements</a:t>
            </a:r>
            <a:endParaRPr/>
          </a:p>
        </p:txBody>
      </p:sp>
      <p:sp>
        <p:nvSpPr>
          <p:cNvPr id="166" name="Google Shape;166;p2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Papers</a:t>
            </a:r>
            <a:endParaRPr/>
          </a:p>
          <a:p>
            <a:pPr marL="457200" lvl="0" indent="-342900" algn="l" rtl="0">
              <a:spcBef>
                <a:spcPts val="1600"/>
              </a:spcBef>
              <a:spcAft>
                <a:spcPts val="0"/>
              </a:spcAft>
              <a:buSzPts val="1800"/>
              <a:buChar char="●"/>
            </a:pPr>
            <a:r>
              <a:rPr lang="en"/>
              <a:t>Dr. Tom Hamnett -- The Smart Bassinet</a:t>
            </a:r>
            <a:endParaRPr/>
          </a:p>
          <a:p>
            <a:pPr marL="457200" lvl="0" indent="-342900" algn="l" rtl="0">
              <a:spcBef>
                <a:spcPts val="0"/>
              </a:spcBef>
              <a:spcAft>
                <a:spcPts val="0"/>
              </a:spcAft>
              <a:buSzPts val="1800"/>
              <a:buChar char="●"/>
            </a:pPr>
            <a:r>
              <a:rPr lang="en"/>
              <a:t>Dr. Craig Fleischman -- The Smart Home </a:t>
            </a:r>
            <a:endParaRPr/>
          </a:p>
        </p:txBody>
      </p:sp>
      <p:sp>
        <p:nvSpPr>
          <p:cNvPr id="167" name="Google Shape;167;p2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5"/>
          <p:cNvSpPr txBox="1">
            <a:spLocks noGrp="1"/>
          </p:cNvSpPr>
          <p:nvPr>
            <p:ph type="body" idx="1"/>
          </p:nvPr>
        </p:nvSpPr>
        <p:spPr>
          <a:xfrm>
            <a:off x="311700" y="1384225"/>
            <a:ext cx="8520600" cy="5156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400"/>
              <a:t>Slide Deck:</a:t>
            </a:r>
            <a:endParaRPr sz="1100">
              <a:solidFill>
                <a:schemeClr val="dk1"/>
              </a:solidFill>
            </a:endParaRPr>
          </a:p>
          <a:p>
            <a:pPr marL="457200" lvl="0" indent="-298450" algn="l" rtl="0">
              <a:lnSpc>
                <a:spcPct val="150000"/>
              </a:lnSpc>
              <a:spcBef>
                <a:spcPts val="1000"/>
              </a:spcBef>
              <a:spcAft>
                <a:spcPts val="0"/>
              </a:spcAft>
              <a:buClr>
                <a:schemeClr val="dk1"/>
              </a:buClr>
              <a:buSzPts val="1100"/>
              <a:buChar char="●"/>
            </a:pPr>
            <a:r>
              <a:rPr lang="en" sz="1100" u="sng">
                <a:solidFill>
                  <a:schemeClr val="hlink"/>
                </a:solidFill>
                <a:hlinkClick r:id="rId3"/>
              </a:rPr>
              <a:t>https://www.statista.com/statistics/742448/global-fitness-tracking-and-technology-by-age/</a:t>
            </a:r>
            <a:r>
              <a:rPr lang="en" sz="1100">
                <a:solidFill>
                  <a:schemeClr val="dk1"/>
                </a:solidFill>
              </a:rPr>
              <a:t> </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u="sng">
                <a:solidFill>
                  <a:schemeClr val="hlink"/>
                </a:solidFill>
                <a:hlinkClick r:id="rId4"/>
              </a:rPr>
              <a:t>http://www.amchp.org/Calendar/Conferences/amchp-conference/Pages/default.aspx</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u="sng">
                <a:solidFill>
                  <a:schemeClr val="hlink"/>
                </a:solidFill>
                <a:hlinkClick r:id="rId5"/>
              </a:rPr>
              <a:t>https://www.ncbi.nlm.nih.gov/pmc/articles/PMC4856058/</a:t>
            </a:r>
            <a:r>
              <a:rPr lang="en" sz="1100">
                <a:solidFill>
                  <a:schemeClr val="dk1"/>
                </a:solidFill>
              </a:rPr>
              <a:t> </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u="sng">
                <a:solidFill>
                  <a:schemeClr val="hlink"/>
                </a:solidFill>
                <a:hlinkClick r:id="rId6"/>
              </a:rPr>
              <a:t>https://www.alliedmarketresearch.com/baby-monitor-market</a:t>
            </a:r>
            <a:r>
              <a:rPr lang="en" sz="1100">
                <a:solidFill>
                  <a:schemeClr val="dk1"/>
                </a:solidFill>
              </a:rPr>
              <a:t> </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u="sng">
                <a:solidFill>
                  <a:schemeClr val="hlink"/>
                </a:solidFill>
                <a:hlinkClick r:id="rId7"/>
              </a:rPr>
              <a:t>https://www.smartinsights.com/digital-marketing-strategy/wearables-statistics-2017/</a:t>
            </a:r>
            <a:r>
              <a:rPr lang="en" sz="1100">
                <a:solidFill>
                  <a:schemeClr val="dk1"/>
                </a:solidFill>
              </a:rPr>
              <a:t> </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u="sng">
                <a:solidFill>
                  <a:schemeClr val="hlink"/>
                </a:solidFill>
                <a:hlinkClick r:id="rId8"/>
              </a:rPr>
              <a:t>https://www.forbes.com/sites/paullamkin/2018/02/22/smartwatch-popularity-booms-with-fitness-trackers-on-the-slide/#7ed4a5327d96</a:t>
            </a:r>
            <a:r>
              <a:rPr lang="en" sz="1100">
                <a:solidFill>
                  <a:schemeClr val="dk1"/>
                </a:solidFill>
              </a:rPr>
              <a:t> </a:t>
            </a:r>
            <a:endParaRPr sz="1100">
              <a:solidFill>
                <a:schemeClr val="dk1"/>
              </a:solidFill>
            </a:endParaRPr>
          </a:p>
          <a:p>
            <a:pPr marL="0" lvl="0" indent="0" algn="l" rtl="0">
              <a:lnSpc>
                <a:spcPct val="115000"/>
              </a:lnSpc>
              <a:spcBef>
                <a:spcPts val="1000"/>
              </a:spcBef>
              <a:spcAft>
                <a:spcPts val="0"/>
              </a:spcAft>
              <a:buNone/>
            </a:pPr>
            <a:r>
              <a:rPr lang="en" sz="1400">
                <a:solidFill>
                  <a:schemeClr val="dk1"/>
                </a:solidFill>
              </a:rPr>
              <a:t>Images:</a:t>
            </a:r>
            <a:endParaRPr sz="1400">
              <a:solidFill>
                <a:schemeClr val="dk1"/>
              </a:solidFill>
            </a:endParaRPr>
          </a:p>
          <a:p>
            <a:pPr marL="457200" lvl="0" indent="-298450" algn="l" rtl="0">
              <a:lnSpc>
                <a:spcPct val="115000"/>
              </a:lnSpc>
              <a:spcBef>
                <a:spcPts val="1000"/>
              </a:spcBef>
              <a:spcAft>
                <a:spcPts val="0"/>
              </a:spcAft>
              <a:buClr>
                <a:schemeClr val="dk1"/>
              </a:buClr>
              <a:buSzPts val="1100"/>
              <a:buChar char="●"/>
            </a:pPr>
            <a:r>
              <a:rPr lang="en" sz="1100" u="sng">
                <a:solidFill>
                  <a:schemeClr val="hlink"/>
                </a:solidFill>
                <a:hlinkClick r:id="rId9"/>
              </a:rPr>
              <a:t>http://www.plioz.com/cascara-modern-bassinet-can-give-a-unique-and-stylish-look-to-any-nursery/</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u="sng">
                <a:solidFill>
                  <a:schemeClr val="hlink"/>
                </a:solidFill>
                <a:hlinkClick r:id="rId10"/>
              </a:rPr>
              <a:t>https://mockuphone.com/#ios</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u="sng">
                <a:solidFill>
                  <a:schemeClr val="hlink"/>
                </a:solidFill>
                <a:hlinkClick r:id="rId11"/>
              </a:rPr>
              <a:t>https://www.flaticon.com/free-icon/baby-boy_941515#term=baby&amp;page=1&amp;position=1</a:t>
            </a:r>
            <a:endParaRPr sz="1100">
              <a:solidFill>
                <a:schemeClr val="dk1"/>
              </a:solidFill>
            </a:endParaRPr>
          </a:p>
          <a:p>
            <a:pPr marL="457200" lvl="0" indent="-298450" algn="l" rtl="0">
              <a:lnSpc>
                <a:spcPct val="150000"/>
              </a:lnSpc>
              <a:spcBef>
                <a:spcPts val="0"/>
              </a:spcBef>
              <a:spcAft>
                <a:spcPts val="0"/>
              </a:spcAft>
              <a:buSzPts val="1100"/>
              <a:buChar char="●"/>
            </a:pPr>
            <a:r>
              <a:rPr lang="en" sz="1100" u="sng">
                <a:solidFill>
                  <a:schemeClr val="accent5"/>
                </a:solidFill>
                <a:hlinkClick r:id="rId12"/>
              </a:rPr>
              <a:t>http://www.smchd.org/2017/07/vaccines-best-shot-good-health/infants-immunization_1/</a:t>
            </a:r>
            <a:endParaRPr sz="1100">
              <a:solidFill>
                <a:schemeClr val="dk1"/>
              </a:solidFill>
            </a:endParaRPr>
          </a:p>
          <a:p>
            <a:pPr marL="0" lvl="0" indent="0" algn="l" rtl="0">
              <a:lnSpc>
                <a:spcPct val="150000"/>
              </a:lnSpc>
              <a:spcBef>
                <a:spcPts val="1000"/>
              </a:spcBef>
              <a:spcAft>
                <a:spcPts val="1000"/>
              </a:spcAft>
              <a:buNone/>
            </a:pPr>
            <a:endParaRPr sz="1100">
              <a:solidFill>
                <a:schemeClr val="dk1"/>
              </a:solidFill>
            </a:endParaRPr>
          </a:p>
        </p:txBody>
      </p:sp>
      <p:sp>
        <p:nvSpPr>
          <p:cNvPr id="173" name="Google Shape;173;p25"/>
          <p:cNvSpPr txBox="1">
            <a:spLocks noGrp="1"/>
          </p:cNvSpPr>
          <p:nvPr>
            <p:ph type="title"/>
          </p:nvPr>
        </p:nvSpPr>
        <p:spPr>
          <a:xfrm>
            <a:off x="311700" y="593367"/>
            <a:ext cx="8520600" cy="76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References</a:t>
            </a:r>
            <a:endParaRPr/>
          </a:p>
        </p:txBody>
      </p:sp>
      <p:sp>
        <p:nvSpPr>
          <p:cNvPr id="174" name="Google Shape;174;p2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Parents + 1: A Forever Changing Event</a:t>
            </a:r>
            <a:endParaRPr/>
          </a:p>
        </p:txBody>
      </p:sp>
      <p:sp>
        <p:nvSpPr>
          <p:cNvPr id="64" name="Google Shape;64;p14"/>
          <p:cNvSpPr txBox="1">
            <a:spLocks noGrp="1"/>
          </p:cNvSpPr>
          <p:nvPr>
            <p:ph type="body" idx="1"/>
          </p:nvPr>
        </p:nvSpPr>
        <p:spPr>
          <a:xfrm>
            <a:off x="4648200" y="1841425"/>
            <a:ext cx="3108000" cy="524700"/>
          </a:xfrm>
          <a:prstGeom prst="rect">
            <a:avLst/>
          </a:prstGeom>
          <a:solidFill>
            <a:srgbClr val="CFE2F3"/>
          </a:solid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600"/>
              </a:spcAft>
              <a:buNone/>
            </a:pPr>
            <a:r>
              <a:rPr lang="en">
                <a:solidFill>
                  <a:srgbClr val="073763"/>
                </a:solidFill>
              </a:rPr>
              <a:t>The Joy of Parenthood</a:t>
            </a:r>
            <a:endParaRPr>
              <a:solidFill>
                <a:srgbClr val="073763"/>
              </a:solidFill>
            </a:endParaRPr>
          </a:p>
        </p:txBody>
      </p:sp>
      <p:sp>
        <p:nvSpPr>
          <p:cNvPr id="65" name="Google Shape;65;p1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a:t>
            </a:fld>
            <a:endParaRPr/>
          </a:p>
        </p:txBody>
      </p:sp>
      <p:pic>
        <p:nvPicPr>
          <p:cNvPr id="66" name="Google Shape;66;p14"/>
          <p:cNvPicPr preferRelativeResize="0"/>
          <p:nvPr/>
        </p:nvPicPr>
        <p:blipFill>
          <a:blip r:embed="rId3">
            <a:alphaModFix/>
          </a:blip>
          <a:stretch>
            <a:fillRect/>
          </a:stretch>
        </p:blipFill>
        <p:spPr>
          <a:xfrm>
            <a:off x="616500" y="1536625"/>
            <a:ext cx="2801867" cy="4555200"/>
          </a:xfrm>
          <a:prstGeom prst="rect">
            <a:avLst/>
          </a:prstGeom>
          <a:noFill/>
          <a:ln>
            <a:noFill/>
          </a:ln>
        </p:spPr>
      </p:pic>
      <p:sp>
        <p:nvSpPr>
          <p:cNvPr id="67" name="Google Shape;67;p14"/>
          <p:cNvSpPr txBox="1">
            <a:spLocks noGrp="1"/>
          </p:cNvSpPr>
          <p:nvPr>
            <p:ph type="body" idx="1"/>
          </p:nvPr>
        </p:nvSpPr>
        <p:spPr>
          <a:xfrm>
            <a:off x="4648200" y="3361500"/>
            <a:ext cx="3108000" cy="524700"/>
          </a:xfrm>
          <a:prstGeom prst="rect">
            <a:avLst/>
          </a:prstGeom>
          <a:solidFill>
            <a:srgbClr val="CFE2F3"/>
          </a:solid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r>
              <a:rPr lang="en">
                <a:solidFill>
                  <a:srgbClr val="073763"/>
                </a:solidFill>
              </a:rPr>
              <a:t>Impact on Parents Sinks in</a:t>
            </a:r>
            <a:endParaRPr>
              <a:solidFill>
                <a:srgbClr val="073763"/>
              </a:solidFill>
            </a:endParaRPr>
          </a:p>
        </p:txBody>
      </p:sp>
      <p:sp>
        <p:nvSpPr>
          <p:cNvPr id="68" name="Google Shape;68;p14"/>
          <p:cNvSpPr txBox="1">
            <a:spLocks noGrp="1"/>
          </p:cNvSpPr>
          <p:nvPr>
            <p:ph type="body" idx="1"/>
          </p:nvPr>
        </p:nvSpPr>
        <p:spPr>
          <a:xfrm>
            <a:off x="4648200" y="4931675"/>
            <a:ext cx="3108000" cy="524700"/>
          </a:xfrm>
          <a:prstGeom prst="rect">
            <a:avLst/>
          </a:prstGeom>
          <a:solidFill>
            <a:srgbClr val="CFE2F3"/>
          </a:solid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r>
              <a:rPr lang="en">
                <a:solidFill>
                  <a:srgbClr val="073763"/>
                </a:solidFill>
              </a:rPr>
              <a:t>The Baby Manual is Lost!</a:t>
            </a:r>
            <a:endParaRPr>
              <a:solidFill>
                <a:srgbClr val="073763"/>
              </a:solidFill>
            </a:endParaRPr>
          </a:p>
        </p:txBody>
      </p:sp>
      <p:sp>
        <p:nvSpPr>
          <p:cNvPr id="69" name="Google Shape;69;p14"/>
          <p:cNvSpPr/>
          <p:nvPr/>
        </p:nvSpPr>
        <p:spPr>
          <a:xfrm>
            <a:off x="5878950" y="2562088"/>
            <a:ext cx="646500" cy="628500"/>
          </a:xfrm>
          <a:prstGeom prst="downArrow">
            <a:avLst>
              <a:gd name="adj1" fmla="val 50000"/>
              <a:gd name="adj2" fmla="val 50000"/>
            </a:avLst>
          </a:prstGeom>
          <a:noFill/>
          <a:ln w="9525"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5878950" y="4107200"/>
            <a:ext cx="646500" cy="628500"/>
          </a:xfrm>
          <a:prstGeom prst="downArrow">
            <a:avLst>
              <a:gd name="adj1" fmla="val 50000"/>
              <a:gd name="adj2" fmla="val 50000"/>
            </a:avLst>
          </a:prstGeom>
          <a:noFill/>
          <a:ln w="9525"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0"/>
                                        <p:tgtEl>
                                          <p:spTgt spid="64"/>
                                        </p:tgtEl>
                                      </p:cBhvr>
                                    </p:animEffect>
                                  </p:childTnLst>
                                </p:cTn>
                              </p:par>
                            </p:childTnLst>
                          </p:cTn>
                        </p:par>
                        <p:par>
                          <p:cTn id="8" fill="hold">
                            <p:stCondLst>
                              <p:cond delay="5000"/>
                            </p:stCondLst>
                            <p:childTnLst>
                              <p:par>
                                <p:cTn id="9" presetID="10" presetClass="entr" presetSubtype="0" fill="hold"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fade">
                                      <p:cBhvr>
                                        <p:cTn id="11" dur="5000"/>
                                        <p:tgtEl>
                                          <p:spTgt spid="69"/>
                                        </p:tgtEl>
                                      </p:cBhvr>
                                    </p:animEffect>
                                  </p:childTnLst>
                                </p:cTn>
                              </p:par>
                            </p:childTnLst>
                          </p:cTn>
                        </p:par>
                        <p:par>
                          <p:cTn id="12" fill="hold">
                            <p:stCondLst>
                              <p:cond delay="10000"/>
                            </p:stCondLst>
                            <p:childTnLst>
                              <p:par>
                                <p:cTn id="13" presetID="10" presetClass="entr" presetSubtype="0" fill="hold" nodeType="after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fade">
                                      <p:cBhvr>
                                        <p:cTn id="15" dur="5000"/>
                                        <p:tgtEl>
                                          <p:spTgt spid="67"/>
                                        </p:tgtEl>
                                      </p:cBhvr>
                                    </p:animEffect>
                                  </p:childTnLst>
                                </p:cTn>
                              </p:par>
                            </p:childTnLst>
                          </p:cTn>
                        </p:par>
                        <p:par>
                          <p:cTn id="16" fill="hold">
                            <p:stCondLst>
                              <p:cond delay="15000"/>
                            </p:stCondLst>
                            <p:childTnLst>
                              <p:par>
                                <p:cTn id="17" presetID="10" presetClass="entr" presetSubtype="0" fill="hold" nodeType="afterEffect">
                                  <p:stCondLst>
                                    <p:cond delay="0"/>
                                  </p:stCondLst>
                                  <p:childTnLst>
                                    <p:set>
                                      <p:cBhvr>
                                        <p:cTn id="18" dur="1" fill="hold">
                                          <p:stCondLst>
                                            <p:cond delay="0"/>
                                          </p:stCondLst>
                                        </p:cTn>
                                        <p:tgtEl>
                                          <p:spTgt spid="70"/>
                                        </p:tgtEl>
                                        <p:attrNameLst>
                                          <p:attrName>style.visibility</p:attrName>
                                        </p:attrNameLst>
                                      </p:cBhvr>
                                      <p:to>
                                        <p:strVal val="visible"/>
                                      </p:to>
                                    </p:set>
                                    <p:animEffect transition="in" filter="fade">
                                      <p:cBhvr>
                                        <p:cTn id="19" dur="5000"/>
                                        <p:tgtEl>
                                          <p:spTgt spid="70"/>
                                        </p:tgtEl>
                                      </p:cBhvr>
                                    </p:animEffect>
                                  </p:childTnLst>
                                </p:cTn>
                              </p:par>
                            </p:childTnLst>
                          </p:cTn>
                        </p:par>
                        <p:par>
                          <p:cTn id="20" fill="hold">
                            <p:stCondLst>
                              <p:cond delay="20000"/>
                            </p:stCondLst>
                            <p:childTnLst>
                              <p:par>
                                <p:cTn id="21" presetID="10" presetClass="entr" presetSubtype="0" fill="hold" nodeType="after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5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Can Infant Health Outcomes be Improved at Home?</a:t>
            </a:r>
            <a:br>
              <a:rPr lang="en"/>
            </a:br>
            <a:endParaRPr/>
          </a:p>
        </p:txBody>
      </p:sp>
      <p:pic>
        <p:nvPicPr>
          <p:cNvPr id="76" name="Google Shape;76;p15"/>
          <p:cNvPicPr preferRelativeResize="0"/>
          <p:nvPr/>
        </p:nvPicPr>
        <p:blipFill>
          <a:blip r:embed="rId3">
            <a:alphaModFix/>
          </a:blip>
          <a:stretch>
            <a:fillRect/>
          </a:stretch>
        </p:blipFill>
        <p:spPr>
          <a:xfrm>
            <a:off x="894325" y="1917117"/>
            <a:ext cx="7210425" cy="4514850"/>
          </a:xfrm>
          <a:prstGeom prst="rect">
            <a:avLst/>
          </a:prstGeom>
          <a:noFill/>
          <a:ln>
            <a:noFill/>
          </a:ln>
        </p:spPr>
      </p:pic>
      <p:sp>
        <p:nvSpPr>
          <p:cNvPr id="77" name="Google Shape;77;p15"/>
          <p:cNvSpPr txBox="1">
            <a:spLocks noGrp="1"/>
          </p:cNvSpPr>
          <p:nvPr>
            <p:ph type="title"/>
          </p:nvPr>
        </p:nvSpPr>
        <p:spPr>
          <a:xfrm>
            <a:off x="311700" y="1534196"/>
            <a:ext cx="8520600" cy="30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a:t>Infant Mortality Rate (per 1,000 live births), 2014</a:t>
            </a:r>
            <a:endParaRPr sz="1800" b="1"/>
          </a:p>
        </p:txBody>
      </p:sp>
      <p:sp>
        <p:nvSpPr>
          <p:cNvPr id="78" name="Google Shape;78;p15"/>
          <p:cNvSpPr txBox="1"/>
          <p:nvPr/>
        </p:nvSpPr>
        <p:spPr>
          <a:xfrm>
            <a:off x="2301500" y="6313250"/>
            <a:ext cx="5069700" cy="39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t>Source: Centers for Disease Control and Prevention</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84" name="Google Shape;84;p16"/>
          <p:cNvSpPr/>
          <p:nvPr/>
        </p:nvSpPr>
        <p:spPr>
          <a:xfrm rot="10800000">
            <a:off x="4868400" y="2588500"/>
            <a:ext cx="2904000" cy="763500"/>
          </a:xfrm>
          <a:prstGeom prst="rightArrow">
            <a:avLst>
              <a:gd name="adj1" fmla="val 50000"/>
              <a:gd name="adj2" fmla="val 50000"/>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p:nvPr/>
        </p:nvSpPr>
        <p:spPr>
          <a:xfrm>
            <a:off x="781050" y="2588500"/>
            <a:ext cx="2717100" cy="763500"/>
          </a:xfrm>
          <a:prstGeom prst="rightArrow">
            <a:avLst>
              <a:gd name="adj1" fmla="val 50000"/>
              <a:gd name="adj2" fmla="val 50000"/>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txBox="1"/>
          <p:nvPr/>
        </p:nvSpPr>
        <p:spPr>
          <a:xfrm>
            <a:off x="4773825" y="2688900"/>
            <a:ext cx="3888900" cy="37266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400" b="1">
                <a:solidFill>
                  <a:srgbClr val="666666"/>
                </a:solidFill>
              </a:rPr>
              <a:t>  Infant Health</a:t>
            </a:r>
            <a:endParaRPr sz="2400" b="1">
              <a:solidFill>
                <a:srgbClr val="666666"/>
              </a:solidFill>
            </a:endParaRPr>
          </a:p>
          <a:p>
            <a:pPr marL="0" lvl="0" indent="0" algn="ctr" rtl="0">
              <a:spcBef>
                <a:spcPts val="0"/>
              </a:spcBef>
              <a:spcAft>
                <a:spcPts val="0"/>
              </a:spcAft>
              <a:buNone/>
            </a:pPr>
            <a:endParaRPr sz="1800">
              <a:solidFill>
                <a:srgbClr val="666666"/>
              </a:solidFill>
            </a:endParaRPr>
          </a:p>
          <a:p>
            <a:pPr marL="457200" lvl="0" indent="-342900" algn="l" rtl="0">
              <a:spcBef>
                <a:spcPts val="0"/>
              </a:spcBef>
              <a:spcAft>
                <a:spcPts val="0"/>
              </a:spcAft>
              <a:buClr>
                <a:srgbClr val="666666"/>
              </a:buClr>
              <a:buSzPts val="1800"/>
              <a:buChar char="●"/>
            </a:pPr>
            <a:r>
              <a:rPr lang="en" sz="1800">
                <a:solidFill>
                  <a:srgbClr val="666666"/>
                </a:solidFill>
              </a:rPr>
              <a:t>Rudimentary technology</a:t>
            </a:r>
            <a:endParaRPr sz="1800">
              <a:solidFill>
                <a:srgbClr val="666666"/>
              </a:solidFill>
            </a:endParaRPr>
          </a:p>
          <a:p>
            <a:pPr marL="457200" lvl="0" indent="-342900" algn="l" rtl="0">
              <a:spcBef>
                <a:spcPts val="1000"/>
              </a:spcBef>
              <a:spcAft>
                <a:spcPts val="0"/>
              </a:spcAft>
              <a:buClr>
                <a:srgbClr val="666666"/>
              </a:buClr>
              <a:buSzPts val="1800"/>
              <a:buChar char="●"/>
            </a:pPr>
            <a:r>
              <a:rPr lang="en" sz="1800">
                <a:solidFill>
                  <a:srgbClr val="666666"/>
                </a:solidFill>
              </a:rPr>
              <a:t>Limited to no devices available</a:t>
            </a:r>
            <a:endParaRPr sz="1800">
              <a:solidFill>
                <a:srgbClr val="666666"/>
              </a:solidFill>
            </a:endParaRPr>
          </a:p>
          <a:p>
            <a:pPr marL="457200" lvl="0" indent="-342900" algn="l" rtl="0">
              <a:spcBef>
                <a:spcPts val="1000"/>
              </a:spcBef>
              <a:spcAft>
                <a:spcPts val="0"/>
              </a:spcAft>
              <a:buClr>
                <a:srgbClr val="666666"/>
              </a:buClr>
              <a:buSzPts val="1800"/>
              <a:buChar char="●"/>
            </a:pPr>
            <a:r>
              <a:rPr lang="en" sz="1800">
                <a:solidFill>
                  <a:srgbClr val="666666"/>
                </a:solidFill>
              </a:rPr>
              <a:t>Video &amp; Audio monitoring</a:t>
            </a:r>
            <a:endParaRPr sz="1800">
              <a:solidFill>
                <a:srgbClr val="666666"/>
              </a:solidFill>
            </a:endParaRPr>
          </a:p>
          <a:p>
            <a:pPr marL="457200" lvl="0" indent="-342900" algn="l" rtl="0">
              <a:spcBef>
                <a:spcPts val="1000"/>
              </a:spcBef>
              <a:spcAft>
                <a:spcPts val="0"/>
              </a:spcAft>
              <a:buClr>
                <a:srgbClr val="666666"/>
              </a:buClr>
              <a:buSzPts val="1800"/>
              <a:buChar char="●"/>
            </a:pPr>
            <a:r>
              <a:rPr lang="en" sz="1800">
                <a:solidFill>
                  <a:srgbClr val="666666"/>
                </a:solidFill>
              </a:rPr>
              <a:t>$1.2B US revenue</a:t>
            </a:r>
            <a:endParaRPr sz="1800">
              <a:solidFill>
                <a:srgbClr val="666666"/>
              </a:solidFill>
            </a:endParaRPr>
          </a:p>
          <a:p>
            <a:pPr marL="0" lvl="0" indent="0" algn="l" rtl="0">
              <a:spcBef>
                <a:spcPts val="1000"/>
              </a:spcBef>
              <a:spcAft>
                <a:spcPts val="0"/>
              </a:spcAft>
              <a:buNone/>
            </a:pPr>
            <a:endParaRPr sz="1800">
              <a:solidFill>
                <a:srgbClr val="666666"/>
              </a:solidFill>
            </a:endParaRPr>
          </a:p>
          <a:p>
            <a:pPr marL="0" lvl="0" indent="0" algn="l" rtl="0">
              <a:spcBef>
                <a:spcPts val="0"/>
              </a:spcBef>
              <a:spcAft>
                <a:spcPts val="0"/>
              </a:spcAft>
              <a:buNone/>
            </a:pPr>
            <a:endParaRPr sz="1800">
              <a:solidFill>
                <a:srgbClr val="666666"/>
              </a:solidFill>
            </a:endParaRPr>
          </a:p>
          <a:p>
            <a:pPr marL="0" lvl="0" indent="0" algn="l" rtl="0">
              <a:spcBef>
                <a:spcPts val="0"/>
              </a:spcBef>
              <a:spcAft>
                <a:spcPts val="0"/>
              </a:spcAft>
              <a:buNone/>
            </a:pPr>
            <a:endParaRPr sz="1800">
              <a:solidFill>
                <a:srgbClr val="666666"/>
              </a:solidFill>
            </a:endParaRPr>
          </a:p>
          <a:p>
            <a:pPr marL="0" lvl="0" indent="0" algn="l" rtl="0">
              <a:spcBef>
                <a:spcPts val="0"/>
              </a:spcBef>
              <a:spcAft>
                <a:spcPts val="0"/>
              </a:spcAft>
              <a:buNone/>
            </a:pPr>
            <a:endParaRPr sz="1800">
              <a:solidFill>
                <a:srgbClr val="666666"/>
              </a:solidFill>
            </a:endParaRPr>
          </a:p>
        </p:txBody>
      </p:sp>
      <p:sp>
        <p:nvSpPr>
          <p:cNvPr id="87" name="Google Shape;87;p16"/>
          <p:cNvSpPr txBox="1">
            <a:spLocks noGrp="1"/>
          </p:cNvSpPr>
          <p:nvPr>
            <p:ph type="body" idx="1"/>
          </p:nvPr>
        </p:nvSpPr>
        <p:spPr>
          <a:xfrm>
            <a:off x="643050" y="1566606"/>
            <a:ext cx="7857900" cy="524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b="1">
                <a:solidFill>
                  <a:srgbClr val="666666"/>
                </a:solidFill>
              </a:rPr>
              <a:t>Target Audience: </a:t>
            </a:r>
            <a:r>
              <a:rPr lang="en">
                <a:solidFill>
                  <a:srgbClr val="666666"/>
                </a:solidFill>
              </a:rPr>
              <a:t> Expecting parents</a:t>
            </a:r>
            <a:endParaRPr>
              <a:solidFill>
                <a:srgbClr val="666666"/>
              </a:solidFill>
            </a:endParaRPr>
          </a:p>
        </p:txBody>
      </p:sp>
      <p:sp>
        <p:nvSpPr>
          <p:cNvPr id="88" name="Google Shape;88;p1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Can Infant Health Outcomes be Improved at Home?</a:t>
            </a:r>
            <a:br>
              <a:rPr lang="en"/>
            </a:br>
            <a:endParaRPr/>
          </a:p>
        </p:txBody>
      </p:sp>
      <p:sp>
        <p:nvSpPr>
          <p:cNvPr id="89" name="Google Shape;89;p16"/>
          <p:cNvSpPr txBox="1"/>
          <p:nvPr/>
        </p:nvSpPr>
        <p:spPr>
          <a:xfrm>
            <a:off x="672850" y="2686275"/>
            <a:ext cx="3318300" cy="372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666666"/>
                </a:solidFill>
              </a:rPr>
              <a:t>    Adult Health</a:t>
            </a:r>
            <a:endParaRPr sz="2400" b="1">
              <a:solidFill>
                <a:srgbClr val="666666"/>
              </a:solidFill>
            </a:endParaRPr>
          </a:p>
          <a:p>
            <a:pPr marL="0" lvl="0" indent="0" algn="ctr" rtl="0">
              <a:spcBef>
                <a:spcPts val="0"/>
              </a:spcBef>
              <a:spcAft>
                <a:spcPts val="0"/>
              </a:spcAft>
              <a:buNone/>
            </a:pPr>
            <a:endParaRPr sz="1800">
              <a:solidFill>
                <a:srgbClr val="666666"/>
              </a:solidFill>
            </a:endParaRPr>
          </a:p>
          <a:p>
            <a:pPr marL="457200" lvl="0" indent="-342900" algn="l" rtl="0">
              <a:spcBef>
                <a:spcPts val="0"/>
              </a:spcBef>
              <a:spcAft>
                <a:spcPts val="0"/>
              </a:spcAft>
              <a:buClr>
                <a:srgbClr val="666666"/>
              </a:buClr>
              <a:buSzPts val="1800"/>
              <a:buChar char="●"/>
            </a:pPr>
            <a:r>
              <a:rPr lang="en" sz="1800">
                <a:solidFill>
                  <a:srgbClr val="666666"/>
                </a:solidFill>
              </a:rPr>
              <a:t>Commonplace technology</a:t>
            </a:r>
            <a:endParaRPr sz="1800">
              <a:solidFill>
                <a:srgbClr val="666666"/>
              </a:solidFill>
            </a:endParaRPr>
          </a:p>
          <a:p>
            <a:pPr marL="457200" lvl="0" indent="-342900" algn="l" rtl="0">
              <a:spcBef>
                <a:spcPts val="1000"/>
              </a:spcBef>
              <a:spcAft>
                <a:spcPts val="0"/>
              </a:spcAft>
              <a:buClr>
                <a:srgbClr val="666666"/>
              </a:buClr>
              <a:buSzPts val="1800"/>
              <a:buChar char="●"/>
            </a:pPr>
            <a:r>
              <a:rPr lang="en" sz="1800">
                <a:solidFill>
                  <a:srgbClr val="666666"/>
                </a:solidFill>
              </a:rPr>
              <a:t>Many devices available</a:t>
            </a:r>
            <a:endParaRPr sz="1800">
              <a:solidFill>
                <a:srgbClr val="666666"/>
              </a:solidFill>
            </a:endParaRPr>
          </a:p>
          <a:p>
            <a:pPr marL="457200" lvl="0" indent="-342900" algn="l" rtl="0">
              <a:spcBef>
                <a:spcPts val="1000"/>
              </a:spcBef>
              <a:spcAft>
                <a:spcPts val="0"/>
              </a:spcAft>
              <a:buClr>
                <a:srgbClr val="666666"/>
              </a:buClr>
              <a:buSzPts val="1800"/>
              <a:buChar char="●"/>
            </a:pPr>
            <a:r>
              <a:rPr lang="en" sz="1800">
                <a:solidFill>
                  <a:srgbClr val="666666"/>
                </a:solidFill>
              </a:rPr>
              <a:t>Biometric monitoring</a:t>
            </a:r>
            <a:endParaRPr sz="1800">
              <a:solidFill>
                <a:srgbClr val="666666"/>
              </a:solidFill>
            </a:endParaRPr>
          </a:p>
          <a:p>
            <a:pPr marL="457200" lvl="0" indent="-342900" algn="l" rtl="0">
              <a:spcBef>
                <a:spcPts val="1000"/>
              </a:spcBef>
              <a:spcAft>
                <a:spcPts val="1000"/>
              </a:spcAft>
              <a:buClr>
                <a:srgbClr val="666666"/>
              </a:buClr>
              <a:buSzPts val="1800"/>
              <a:buChar char="●"/>
            </a:pPr>
            <a:r>
              <a:rPr lang="en" sz="1800">
                <a:solidFill>
                  <a:srgbClr val="666666"/>
                </a:solidFill>
              </a:rPr>
              <a:t>$29B US revenue</a:t>
            </a:r>
            <a:endParaRPr sz="1800">
              <a:solidFill>
                <a:srgbClr val="666666"/>
              </a:solidFill>
            </a:endParaRPr>
          </a:p>
        </p:txBody>
      </p:sp>
      <p:pic>
        <p:nvPicPr>
          <p:cNvPr id="90" name="Google Shape;90;p16"/>
          <p:cNvPicPr preferRelativeResize="0"/>
          <p:nvPr/>
        </p:nvPicPr>
        <p:blipFill>
          <a:blip r:embed="rId3">
            <a:alphaModFix/>
          </a:blip>
          <a:stretch>
            <a:fillRect/>
          </a:stretch>
        </p:blipFill>
        <p:spPr>
          <a:xfrm>
            <a:off x="3524263" y="3523900"/>
            <a:ext cx="1436075" cy="1552525"/>
          </a:xfrm>
          <a:prstGeom prst="rect">
            <a:avLst/>
          </a:prstGeom>
          <a:noFill/>
          <a:ln>
            <a:noFill/>
          </a:ln>
        </p:spPr>
      </p:pic>
      <p:sp>
        <p:nvSpPr>
          <p:cNvPr id="91" name="Google Shape;91;p16"/>
          <p:cNvSpPr txBox="1"/>
          <p:nvPr/>
        </p:nvSpPr>
        <p:spPr>
          <a:xfrm>
            <a:off x="3905563" y="2750338"/>
            <a:ext cx="673500" cy="43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666666"/>
                </a:solidFill>
              </a:rPr>
              <a:t>GAP</a:t>
            </a:r>
            <a:endParaRPr>
              <a:solidFill>
                <a:srgbClr val="6666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1000"/>
                                        <p:tgtEl>
                                          <p:spTgt spid="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fade">
                                      <p:cBhvr>
                                        <p:cTn id="12" dur="1000"/>
                                        <p:tgtEl>
                                          <p:spTgt spid="8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5"/>
                                        </p:tgtEl>
                                        <p:attrNameLst>
                                          <p:attrName>style.visibility</p:attrName>
                                        </p:attrNameLst>
                                      </p:cBhvr>
                                      <p:to>
                                        <p:strVal val="visible"/>
                                      </p:to>
                                    </p:set>
                                    <p:animEffect transition="in" filter="fade">
                                      <p:cBhvr>
                                        <p:cTn id="17" dur="1000"/>
                                        <p:tgtEl>
                                          <p:spTgt spid="85"/>
                                        </p:tgtEl>
                                      </p:cBhvr>
                                    </p:animEffect>
                                  </p:childTnLst>
                                </p:cTn>
                              </p:par>
                              <p:par>
                                <p:cTn id="18" presetID="10" presetClass="entr" presetSubtype="0" fill="hold" nodeType="withEffect">
                                  <p:stCondLst>
                                    <p:cond delay="0"/>
                                  </p:stCondLst>
                                  <p:childTnLst>
                                    <p:set>
                                      <p:cBhvr>
                                        <p:cTn id="19" dur="1" fill="hold">
                                          <p:stCondLst>
                                            <p:cond delay="0"/>
                                          </p:stCondLst>
                                        </p:cTn>
                                        <p:tgtEl>
                                          <p:spTgt spid="91"/>
                                        </p:tgtEl>
                                        <p:attrNameLst>
                                          <p:attrName>style.visibility</p:attrName>
                                        </p:attrNameLst>
                                      </p:cBhvr>
                                      <p:to>
                                        <p:strVal val="visible"/>
                                      </p:to>
                                    </p:set>
                                    <p:animEffect transition="in" filter="fade">
                                      <p:cBhvr>
                                        <p:cTn id="20" dur="1000"/>
                                        <p:tgtEl>
                                          <p:spTgt spid="91"/>
                                        </p:tgtEl>
                                      </p:cBhvr>
                                    </p:animEffect>
                                  </p:childTnLst>
                                </p:cTn>
                              </p:par>
                              <p:par>
                                <p:cTn id="21" presetID="10"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animEffect transition="in" filter="fade">
                                      <p:cBhvr>
                                        <p:cTn id="23" dur="1000"/>
                                        <p:tgtEl>
                                          <p:spTgt spid="84"/>
                                        </p:tgtEl>
                                      </p:cBhvr>
                                    </p:animEffect>
                                  </p:childTnLst>
                                </p:cTn>
                              </p:par>
                              <p:par>
                                <p:cTn id="24" presetID="10" presetClass="entr" presetSubtype="0" fill="hold" nodeType="withEffect">
                                  <p:stCondLst>
                                    <p:cond delay="0"/>
                                  </p:stCondLst>
                                  <p:childTnLst>
                                    <p:set>
                                      <p:cBhvr>
                                        <p:cTn id="25" dur="1" fill="hold">
                                          <p:stCondLst>
                                            <p:cond delay="0"/>
                                          </p:stCondLst>
                                        </p:cTn>
                                        <p:tgtEl>
                                          <p:spTgt spid="90"/>
                                        </p:tgtEl>
                                        <p:attrNameLst>
                                          <p:attrName>style.visibility</p:attrName>
                                        </p:attrNameLst>
                                      </p:cBhvr>
                                      <p:to>
                                        <p:strVal val="visible"/>
                                      </p:to>
                                    </p:set>
                                    <p:animEffect transition="in" filter="fade">
                                      <p:cBhvr>
                                        <p:cTn id="26" dur="10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a:t>How Does BabySafe™ Keep Baby Safe?</a:t>
            </a:r>
            <a:endParaRPr/>
          </a:p>
        </p:txBody>
      </p:sp>
      <p:sp>
        <p:nvSpPr>
          <p:cNvPr id="97" name="Google Shape;97;p17"/>
          <p:cNvSpPr txBox="1">
            <a:spLocks noGrp="1"/>
          </p:cNvSpPr>
          <p:nvPr>
            <p:ph type="body" idx="1"/>
          </p:nvPr>
        </p:nvSpPr>
        <p:spPr>
          <a:xfrm>
            <a:off x="732925" y="2318725"/>
            <a:ext cx="2348400" cy="685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solidFill>
                  <a:srgbClr val="666666"/>
                </a:solidFill>
              </a:rPr>
              <a:t>User input</a:t>
            </a:r>
            <a:endParaRPr sz="2100">
              <a:solidFill>
                <a:srgbClr val="666666"/>
              </a:solidFill>
            </a:endParaRPr>
          </a:p>
          <a:p>
            <a:pPr marL="457200" lvl="0" indent="-342900" algn="l" rtl="0">
              <a:spcBef>
                <a:spcPts val="0"/>
              </a:spcBef>
              <a:spcAft>
                <a:spcPts val="0"/>
              </a:spcAft>
              <a:buClr>
                <a:srgbClr val="666666"/>
              </a:buClr>
              <a:buSzPts val="1800"/>
              <a:buChar char="●"/>
            </a:pPr>
            <a:r>
              <a:rPr lang="en">
                <a:solidFill>
                  <a:srgbClr val="666666"/>
                </a:solidFill>
              </a:rPr>
              <a:t>M</a:t>
            </a:r>
            <a:r>
              <a:rPr lang="en" sz="1800">
                <a:solidFill>
                  <a:srgbClr val="666666"/>
                </a:solidFill>
              </a:rPr>
              <a:t>edical history</a:t>
            </a:r>
            <a:endParaRPr sz="1800">
              <a:solidFill>
                <a:srgbClr val="666666"/>
              </a:solidFill>
            </a:endParaRPr>
          </a:p>
          <a:p>
            <a:pPr marL="457200" lvl="0" indent="-342900" algn="l" rtl="0">
              <a:spcBef>
                <a:spcPts val="0"/>
              </a:spcBef>
              <a:spcAft>
                <a:spcPts val="0"/>
              </a:spcAft>
              <a:buClr>
                <a:srgbClr val="666666"/>
              </a:buClr>
              <a:buSzPts val="1800"/>
              <a:buChar char="●"/>
            </a:pPr>
            <a:r>
              <a:rPr lang="en" sz="1800">
                <a:solidFill>
                  <a:srgbClr val="666666"/>
                </a:solidFill>
              </a:rPr>
              <a:t>Demographic</a:t>
            </a:r>
            <a:r>
              <a:rPr lang="en">
                <a:solidFill>
                  <a:srgbClr val="666666"/>
                </a:solidFill>
              </a:rPr>
              <a:t>s</a:t>
            </a:r>
            <a:endParaRPr sz="1800">
              <a:solidFill>
                <a:srgbClr val="666666"/>
              </a:solidFill>
            </a:endParaRPr>
          </a:p>
          <a:p>
            <a:pPr marL="457200" lvl="0" indent="-342900" algn="l" rtl="0">
              <a:spcBef>
                <a:spcPts val="0"/>
              </a:spcBef>
              <a:spcAft>
                <a:spcPts val="0"/>
              </a:spcAft>
              <a:buClr>
                <a:srgbClr val="666666"/>
              </a:buClr>
              <a:buSzPts val="1800"/>
              <a:buChar char="●"/>
            </a:pPr>
            <a:r>
              <a:rPr lang="en" sz="1800">
                <a:solidFill>
                  <a:srgbClr val="666666"/>
                </a:solidFill>
              </a:rPr>
              <a:t>Diet</a:t>
            </a:r>
            <a:endParaRPr sz="1800">
              <a:solidFill>
                <a:srgbClr val="666666"/>
              </a:solidFill>
            </a:endParaRPr>
          </a:p>
          <a:p>
            <a:pPr marL="914400" lvl="0" indent="0" algn="l" rtl="0">
              <a:spcBef>
                <a:spcPts val="0"/>
              </a:spcBef>
              <a:spcAft>
                <a:spcPts val="0"/>
              </a:spcAft>
              <a:buNone/>
            </a:pPr>
            <a:endParaRPr sz="1800">
              <a:solidFill>
                <a:srgbClr val="666666"/>
              </a:solidFill>
            </a:endParaRPr>
          </a:p>
          <a:p>
            <a:pPr marL="0" lvl="0" indent="0" algn="l" rtl="0">
              <a:spcBef>
                <a:spcPts val="0"/>
              </a:spcBef>
              <a:spcAft>
                <a:spcPts val="0"/>
              </a:spcAft>
              <a:buNone/>
            </a:pPr>
            <a:r>
              <a:rPr lang="en" sz="2100">
                <a:solidFill>
                  <a:srgbClr val="666666"/>
                </a:solidFill>
              </a:rPr>
              <a:t>Sensory input</a:t>
            </a:r>
            <a:endParaRPr sz="2100">
              <a:solidFill>
                <a:srgbClr val="666666"/>
              </a:solidFill>
            </a:endParaRPr>
          </a:p>
          <a:p>
            <a:pPr marL="457200" lvl="0" indent="-342900" algn="l" rtl="0">
              <a:spcBef>
                <a:spcPts val="0"/>
              </a:spcBef>
              <a:spcAft>
                <a:spcPts val="0"/>
              </a:spcAft>
              <a:buClr>
                <a:srgbClr val="666666"/>
              </a:buClr>
              <a:buSzPts val="1800"/>
              <a:buChar char="●"/>
            </a:pPr>
            <a:r>
              <a:rPr lang="en" sz="1800">
                <a:solidFill>
                  <a:srgbClr val="666666"/>
                </a:solidFill>
              </a:rPr>
              <a:t>Video</a:t>
            </a:r>
            <a:endParaRPr sz="1800">
              <a:solidFill>
                <a:srgbClr val="666666"/>
              </a:solidFill>
            </a:endParaRPr>
          </a:p>
          <a:p>
            <a:pPr marL="457200" lvl="0" indent="-342900" algn="l" rtl="0">
              <a:spcBef>
                <a:spcPts val="0"/>
              </a:spcBef>
              <a:spcAft>
                <a:spcPts val="0"/>
              </a:spcAft>
              <a:buClr>
                <a:srgbClr val="666666"/>
              </a:buClr>
              <a:buSzPts val="1800"/>
              <a:buChar char="●"/>
            </a:pPr>
            <a:r>
              <a:rPr lang="en" sz="1800">
                <a:solidFill>
                  <a:srgbClr val="666666"/>
                </a:solidFill>
              </a:rPr>
              <a:t>Audio</a:t>
            </a:r>
            <a:endParaRPr sz="1800">
              <a:solidFill>
                <a:srgbClr val="666666"/>
              </a:solidFill>
            </a:endParaRPr>
          </a:p>
          <a:p>
            <a:pPr marL="457200" lvl="0" indent="-342900" algn="l" rtl="0">
              <a:spcBef>
                <a:spcPts val="0"/>
              </a:spcBef>
              <a:spcAft>
                <a:spcPts val="0"/>
              </a:spcAft>
              <a:buClr>
                <a:srgbClr val="666666"/>
              </a:buClr>
              <a:buSzPts val="1800"/>
              <a:buChar char="●"/>
            </a:pPr>
            <a:r>
              <a:rPr lang="en" sz="1800">
                <a:solidFill>
                  <a:srgbClr val="666666"/>
                </a:solidFill>
              </a:rPr>
              <a:t>Scale</a:t>
            </a:r>
            <a:endParaRPr sz="1800">
              <a:solidFill>
                <a:srgbClr val="666666"/>
              </a:solidFill>
            </a:endParaRPr>
          </a:p>
          <a:p>
            <a:pPr marL="457200" lvl="0" indent="-342900" algn="l" rtl="0">
              <a:spcBef>
                <a:spcPts val="0"/>
              </a:spcBef>
              <a:spcAft>
                <a:spcPts val="0"/>
              </a:spcAft>
              <a:buClr>
                <a:srgbClr val="666666"/>
              </a:buClr>
              <a:buSzPts val="1800"/>
              <a:buChar char="●"/>
            </a:pPr>
            <a:r>
              <a:rPr lang="en" sz="1800">
                <a:solidFill>
                  <a:srgbClr val="666666"/>
                </a:solidFill>
              </a:rPr>
              <a:t>Gyroscope</a:t>
            </a:r>
            <a:endParaRPr sz="1800">
              <a:solidFill>
                <a:srgbClr val="666666"/>
              </a:solidFill>
            </a:endParaRPr>
          </a:p>
          <a:p>
            <a:pPr marL="457200" lvl="0" indent="-342900" algn="l" rtl="0">
              <a:spcBef>
                <a:spcPts val="0"/>
              </a:spcBef>
              <a:spcAft>
                <a:spcPts val="0"/>
              </a:spcAft>
              <a:buClr>
                <a:srgbClr val="666666"/>
              </a:buClr>
              <a:buSzPts val="1800"/>
              <a:buChar char="●"/>
            </a:pPr>
            <a:r>
              <a:rPr lang="en" sz="1800">
                <a:solidFill>
                  <a:srgbClr val="666666"/>
                </a:solidFill>
              </a:rPr>
              <a:t>Radio wave receiver</a:t>
            </a:r>
            <a:endParaRPr sz="1800">
              <a:solidFill>
                <a:srgbClr val="666666"/>
              </a:solidFill>
            </a:endParaRPr>
          </a:p>
          <a:p>
            <a:pPr marL="457200" lvl="0" indent="-342900" algn="l" rtl="0">
              <a:spcBef>
                <a:spcPts val="0"/>
              </a:spcBef>
              <a:spcAft>
                <a:spcPts val="0"/>
              </a:spcAft>
              <a:buClr>
                <a:srgbClr val="666666"/>
              </a:buClr>
              <a:buSzPts val="1800"/>
              <a:buChar char="●"/>
            </a:pPr>
            <a:r>
              <a:rPr lang="en" sz="1800">
                <a:solidFill>
                  <a:srgbClr val="666666"/>
                </a:solidFill>
              </a:rPr>
              <a:t>Infrared scanner</a:t>
            </a:r>
            <a:endParaRPr>
              <a:solidFill>
                <a:srgbClr val="666666"/>
              </a:solidFill>
            </a:endParaRPr>
          </a:p>
        </p:txBody>
      </p:sp>
      <p:sp>
        <p:nvSpPr>
          <p:cNvPr id="98" name="Google Shape;98;p1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99" name="Google Shape;99;p17"/>
          <p:cNvGrpSpPr/>
          <p:nvPr/>
        </p:nvGrpSpPr>
        <p:grpSpPr>
          <a:xfrm>
            <a:off x="732925" y="1563150"/>
            <a:ext cx="7648102" cy="640800"/>
            <a:chOff x="732925" y="1486950"/>
            <a:chExt cx="7648102" cy="640800"/>
          </a:xfrm>
        </p:grpSpPr>
        <p:sp>
          <p:nvSpPr>
            <p:cNvPr id="100" name="Google Shape;100;p17"/>
            <p:cNvSpPr/>
            <p:nvPr/>
          </p:nvSpPr>
          <p:spPr>
            <a:xfrm>
              <a:off x="732925" y="1486950"/>
              <a:ext cx="2332200" cy="640800"/>
            </a:xfrm>
            <a:prstGeom prst="homePlat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rgbClr val="FFFFFF"/>
                  </a:solidFill>
                </a:rPr>
                <a:t>Collection</a:t>
              </a:r>
              <a:endParaRPr sz="2400" b="1">
                <a:solidFill>
                  <a:srgbClr val="FFFFFF"/>
                </a:solidFill>
              </a:endParaRPr>
            </a:p>
          </p:txBody>
        </p:sp>
        <p:sp>
          <p:nvSpPr>
            <p:cNvPr id="101" name="Google Shape;101;p17"/>
            <p:cNvSpPr/>
            <p:nvPr/>
          </p:nvSpPr>
          <p:spPr>
            <a:xfrm>
              <a:off x="3390876" y="1486950"/>
              <a:ext cx="2332200" cy="640800"/>
            </a:xfrm>
            <a:prstGeom prst="homePlate">
              <a:avLst>
                <a:gd name="adj" fmla="val 50000"/>
              </a:avLst>
            </a:prstGeom>
            <a:solidFill>
              <a:srgbClr val="C9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rgbClr val="666666"/>
                  </a:solidFill>
                </a:rPr>
                <a:t>Analysis</a:t>
              </a:r>
              <a:endParaRPr sz="2400">
                <a:solidFill>
                  <a:srgbClr val="666666"/>
                </a:solidFill>
              </a:endParaRPr>
            </a:p>
          </p:txBody>
        </p:sp>
        <p:sp>
          <p:nvSpPr>
            <p:cNvPr id="102" name="Google Shape;102;p17"/>
            <p:cNvSpPr/>
            <p:nvPr/>
          </p:nvSpPr>
          <p:spPr>
            <a:xfrm>
              <a:off x="6048827" y="1486950"/>
              <a:ext cx="2332200" cy="640800"/>
            </a:xfrm>
            <a:prstGeom prst="homePlate">
              <a:avLst>
                <a:gd name="adj" fmla="val 50000"/>
              </a:avLst>
            </a:prstGeom>
            <a:solidFill>
              <a:srgbClr val="C9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rgbClr val="666666"/>
                  </a:solidFill>
                </a:rPr>
                <a:t>Decisions</a:t>
              </a:r>
              <a:endParaRPr sz="2400">
                <a:solidFill>
                  <a:srgbClr val="666666"/>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a:t>How Does BabySafe™ Keep Baby Safe?</a:t>
            </a:r>
            <a:endParaRPr/>
          </a:p>
        </p:txBody>
      </p:sp>
      <p:sp>
        <p:nvSpPr>
          <p:cNvPr id="108" name="Google Shape;108;p18"/>
          <p:cNvSpPr txBox="1">
            <a:spLocks noGrp="1"/>
          </p:cNvSpPr>
          <p:nvPr>
            <p:ph type="body" idx="1"/>
          </p:nvPr>
        </p:nvSpPr>
        <p:spPr>
          <a:xfrm>
            <a:off x="732925" y="2318725"/>
            <a:ext cx="2348400" cy="685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solidFill>
                  <a:srgbClr val="666666"/>
                </a:solidFill>
              </a:rPr>
              <a:t>User input</a:t>
            </a:r>
            <a:endParaRPr sz="2100">
              <a:solidFill>
                <a:srgbClr val="666666"/>
              </a:solidFill>
            </a:endParaRPr>
          </a:p>
          <a:p>
            <a:pPr marL="457200" lvl="0" indent="-342900" algn="l" rtl="0">
              <a:spcBef>
                <a:spcPts val="0"/>
              </a:spcBef>
              <a:spcAft>
                <a:spcPts val="0"/>
              </a:spcAft>
              <a:buClr>
                <a:srgbClr val="666666"/>
              </a:buClr>
              <a:buSzPts val="1800"/>
              <a:buChar char="●"/>
            </a:pPr>
            <a:r>
              <a:rPr lang="en">
                <a:solidFill>
                  <a:srgbClr val="666666"/>
                </a:solidFill>
              </a:rPr>
              <a:t>M</a:t>
            </a:r>
            <a:r>
              <a:rPr lang="en" sz="1800">
                <a:solidFill>
                  <a:srgbClr val="666666"/>
                </a:solidFill>
              </a:rPr>
              <a:t>edical history</a:t>
            </a:r>
            <a:endParaRPr sz="1800">
              <a:solidFill>
                <a:srgbClr val="666666"/>
              </a:solidFill>
            </a:endParaRPr>
          </a:p>
          <a:p>
            <a:pPr marL="457200" lvl="0" indent="-342900" algn="l" rtl="0">
              <a:spcBef>
                <a:spcPts val="0"/>
              </a:spcBef>
              <a:spcAft>
                <a:spcPts val="0"/>
              </a:spcAft>
              <a:buClr>
                <a:srgbClr val="666666"/>
              </a:buClr>
              <a:buSzPts val="1800"/>
              <a:buChar char="●"/>
            </a:pPr>
            <a:r>
              <a:rPr lang="en" sz="1800">
                <a:solidFill>
                  <a:srgbClr val="666666"/>
                </a:solidFill>
              </a:rPr>
              <a:t>Demographic</a:t>
            </a:r>
            <a:r>
              <a:rPr lang="en">
                <a:solidFill>
                  <a:srgbClr val="666666"/>
                </a:solidFill>
              </a:rPr>
              <a:t>s</a:t>
            </a:r>
            <a:endParaRPr sz="1800">
              <a:solidFill>
                <a:srgbClr val="666666"/>
              </a:solidFill>
            </a:endParaRPr>
          </a:p>
          <a:p>
            <a:pPr marL="457200" lvl="0" indent="-342900" algn="l" rtl="0">
              <a:spcBef>
                <a:spcPts val="0"/>
              </a:spcBef>
              <a:spcAft>
                <a:spcPts val="0"/>
              </a:spcAft>
              <a:buClr>
                <a:srgbClr val="666666"/>
              </a:buClr>
              <a:buSzPts val="1800"/>
              <a:buChar char="●"/>
            </a:pPr>
            <a:r>
              <a:rPr lang="en" sz="1800">
                <a:solidFill>
                  <a:srgbClr val="666666"/>
                </a:solidFill>
              </a:rPr>
              <a:t>Diet</a:t>
            </a:r>
            <a:endParaRPr sz="1800">
              <a:solidFill>
                <a:srgbClr val="666666"/>
              </a:solidFill>
            </a:endParaRPr>
          </a:p>
          <a:p>
            <a:pPr marL="914400" lvl="0" indent="0" algn="l" rtl="0">
              <a:spcBef>
                <a:spcPts val="0"/>
              </a:spcBef>
              <a:spcAft>
                <a:spcPts val="0"/>
              </a:spcAft>
              <a:buNone/>
            </a:pPr>
            <a:endParaRPr sz="1800">
              <a:solidFill>
                <a:srgbClr val="666666"/>
              </a:solidFill>
            </a:endParaRPr>
          </a:p>
          <a:p>
            <a:pPr marL="0" lvl="0" indent="0" algn="l" rtl="0">
              <a:spcBef>
                <a:spcPts val="0"/>
              </a:spcBef>
              <a:spcAft>
                <a:spcPts val="0"/>
              </a:spcAft>
              <a:buNone/>
            </a:pPr>
            <a:r>
              <a:rPr lang="en" sz="2100">
                <a:solidFill>
                  <a:srgbClr val="666666"/>
                </a:solidFill>
              </a:rPr>
              <a:t>Sensory input</a:t>
            </a:r>
            <a:endParaRPr sz="2100">
              <a:solidFill>
                <a:srgbClr val="666666"/>
              </a:solidFill>
            </a:endParaRPr>
          </a:p>
          <a:p>
            <a:pPr marL="457200" lvl="0" indent="-342900" algn="l" rtl="0">
              <a:spcBef>
                <a:spcPts val="0"/>
              </a:spcBef>
              <a:spcAft>
                <a:spcPts val="0"/>
              </a:spcAft>
              <a:buClr>
                <a:srgbClr val="666666"/>
              </a:buClr>
              <a:buSzPts val="1800"/>
              <a:buChar char="●"/>
            </a:pPr>
            <a:r>
              <a:rPr lang="en" sz="1800">
                <a:solidFill>
                  <a:srgbClr val="666666"/>
                </a:solidFill>
              </a:rPr>
              <a:t>Video</a:t>
            </a:r>
            <a:endParaRPr sz="1800">
              <a:solidFill>
                <a:srgbClr val="666666"/>
              </a:solidFill>
            </a:endParaRPr>
          </a:p>
          <a:p>
            <a:pPr marL="457200" lvl="0" indent="-342900" algn="l" rtl="0">
              <a:spcBef>
                <a:spcPts val="0"/>
              </a:spcBef>
              <a:spcAft>
                <a:spcPts val="0"/>
              </a:spcAft>
              <a:buClr>
                <a:srgbClr val="666666"/>
              </a:buClr>
              <a:buSzPts val="1800"/>
              <a:buChar char="●"/>
            </a:pPr>
            <a:r>
              <a:rPr lang="en" sz="1800">
                <a:solidFill>
                  <a:srgbClr val="666666"/>
                </a:solidFill>
              </a:rPr>
              <a:t>Audio</a:t>
            </a:r>
            <a:endParaRPr sz="1800">
              <a:solidFill>
                <a:srgbClr val="666666"/>
              </a:solidFill>
            </a:endParaRPr>
          </a:p>
          <a:p>
            <a:pPr marL="457200" lvl="0" indent="-342900" algn="l" rtl="0">
              <a:spcBef>
                <a:spcPts val="0"/>
              </a:spcBef>
              <a:spcAft>
                <a:spcPts val="0"/>
              </a:spcAft>
              <a:buClr>
                <a:srgbClr val="666666"/>
              </a:buClr>
              <a:buSzPts val="1800"/>
              <a:buChar char="●"/>
            </a:pPr>
            <a:r>
              <a:rPr lang="en" sz="1800">
                <a:solidFill>
                  <a:srgbClr val="666666"/>
                </a:solidFill>
              </a:rPr>
              <a:t>Scale</a:t>
            </a:r>
            <a:endParaRPr sz="1800">
              <a:solidFill>
                <a:srgbClr val="666666"/>
              </a:solidFill>
            </a:endParaRPr>
          </a:p>
          <a:p>
            <a:pPr marL="457200" lvl="0" indent="-342900" algn="l" rtl="0">
              <a:spcBef>
                <a:spcPts val="0"/>
              </a:spcBef>
              <a:spcAft>
                <a:spcPts val="0"/>
              </a:spcAft>
              <a:buClr>
                <a:srgbClr val="666666"/>
              </a:buClr>
              <a:buSzPts val="1800"/>
              <a:buChar char="●"/>
            </a:pPr>
            <a:r>
              <a:rPr lang="en" sz="1800">
                <a:solidFill>
                  <a:srgbClr val="666666"/>
                </a:solidFill>
              </a:rPr>
              <a:t>Gyroscope</a:t>
            </a:r>
            <a:endParaRPr sz="1800">
              <a:solidFill>
                <a:srgbClr val="666666"/>
              </a:solidFill>
            </a:endParaRPr>
          </a:p>
          <a:p>
            <a:pPr marL="457200" lvl="0" indent="-342900" algn="l" rtl="0">
              <a:spcBef>
                <a:spcPts val="0"/>
              </a:spcBef>
              <a:spcAft>
                <a:spcPts val="0"/>
              </a:spcAft>
              <a:buClr>
                <a:srgbClr val="666666"/>
              </a:buClr>
              <a:buSzPts val="1800"/>
              <a:buChar char="●"/>
            </a:pPr>
            <a:r>
              <a:rPr lang="en" sz="1800">
                <a:solidFill>
                  <a:srgbClr val="666666"/>
                </a:solidFill>
              </a:rPr>
              <a:t>Radio wave receiver</a:t>
            </a:r>
            <a:endParaRPr sz="1800">
              <a:solidFill>
                <a:srgbClr val="666666"/>
              </a:solidFill>
            </a:endParaRPr>
          </a:p>
          <a:p>
            <a:pPr marL="457200" lvl="0" indent="-342900" algn="l" rtl="0">
              <a:spcBef>
                <a:spcPts val="0"/>
              </a:spcBef>
              <a:spcAft>
                <a:spcPts val="0"/>
              </a:spcAft>
              <a:buClr>
                <a:srgbClr val="666666"/>
              </a:buClr>
              <a:buSzPts val="1800"/>
              <a:buChar char="●"/>
            </a:pPr>
            <a:r>
              <a:rPr lang="en" sz="1800">
                <a:solidFill>
                  <a:srgbClr val="666666"/>
                </a:solidFill>
              </a:rPr>
              <a:t>Infrared scanner</a:t>
            </a:r>
            <a:endParaRPr>
              <a:solidFill>
                <a:srgbClr val="666666"/>
              </a:solidFill>
            </a:endParaRPr>
          </a:p>
        </p:txBody>
      </p:sp>
      <p:sp>
        <p:nvSpPr>
          <p:cNvPr id="109" name="Google Shape;109;p1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110" name="Google Shape;110;p18"/>
          <p:cNvGrpSpPr/>
          <p:nvPr/>
        </p:nvGrpSpPr>
        <p:grpSpPr>
          <a:xfrm>
            <a:off x="3390876" y="1563150"/>
            <a:ext cx="4990151" cy="640800"/>
            <a:chOff x="3390876" y="1486950"/>
            <a:chExt cx="4990151" cy="640800"/>
          </a:xfrm>
        </p:grpSpPr>
        <p:sp>
          <p:nvSpPr>
            <p:cNvPr id="111" name="Google Shape;111;p18"/>
            <p:cNvSpPr/>
            <p:nvPr/>
          </p:nvSpPr>
          <p:spPr>
            <a:xfrm>
              <a:off x="3390876" y="1486950"/>
              <a:ext cx="2332200" cy="640800"/>
            </a:xfrm>
            <a:prstGeom prst="homePlat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rgbClr val="FFFFFF"/>
                  </a:solidFill>
                </a:rPr>
                <a:t>Analysis</a:t>
              </a:r>
              <a:endParaRPr sz="2400" b="1">
                <a:solidFill>
                  <a:srgbClr val="FFFFFF"/>
                </a:solidFill>
              </a:endParaRPr>
            </a:p>
          </p:txBody>
        </p:sp>
        <p:sp>
          <p:nvSpPr>
            <p:cNvPr id="112" name="Google Shape;112;p18"/>
            <p:cNvSpPr/>
            <p:nvPr/>
          </p:nvSpPr>
          <p:spPr>
            <a:xfrm>
              <a:off x="6048827" y="1486950"/>
              <a:ext cx="2332200" cy="640800"/>
            </a:xfrm>
            <a:prstGeom prst="homePlate">
              <a:avLst>
                <a:gd name="adj" fmla="val 50000"/>
              </a:avLst>
            </a:prstGeom>
            <a:solidFill>
              <a:srgbClr val="C9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rgbClr val="666666"/>
                  </a:solidFill>
                </a:rPr>
                <a:t>Decisions</a:t>
              </a:r>
              <a:endParaRPr sz="2400">
                <a:solidFill>
                  <a:srgbClr val="666666"/>
                </a:solidFill>
              </a:endParaRPr>
            </a:p>
          </p:txBody>
        </p:sp>
      </p:grpSp>
      <p:sp>
        <p:nvSpPr>
          <p:cNvPr id="113" name="Google Shape;113;p18"/>
          <p:cNvSpPr/>
          <p:nvPr/>
        </p:nvSpPr>
        <p:spPr>
          <a:xfrm>
            <a:off x="732925" y="1563150"/>
            <a:ext cx="2332200" cy="640800"/>
          </a:xfrm>
          <a:prstGeom prst="homePlate">
            <a:avLst>
              <a:gd name="adj" fmla="val 50000"/>
            </a:avLst>
          </a:prstGeom>
          <a:solidFill>
            <a:srgbClr val="C9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rgbClr val="666666"/>
                </a:solidFill>
              </a:rPr>
              <a:t>Collection</a:t>
            </a:r>
            <a:endParaRPr sz="2400">
              <a:solidFill>
                <a:srgbClr val="666666"/>
              </a:solidFill>
            </a:endParaRPr>
          </a:p>
        </p:txBody>
      </p:sp>
      <p:sp>
        <p:nvSpPr>
          <p:cNvPr id="114" name="Google Shape;114;p18"/>
          <p:cNvSpPr txBox="1">
            <a:spLocks noGrp="1"/>
          </p:cNvSpPr>
          <p:nvPr>
            <p:ph type="body" idx="1"/>
          </p:nvPr>
        </p:nvSpPr>
        <p:spPr>
          <a:xfrm>
            <a:off x="3364800" y="2318725"/>
            <a:ext cx="2566800" cy="685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100">
              <a:solidFill>
                <a:srgbClr val="666666"/>
              </a:solidFill>
            </a:endParaRPr>
          </a:p>
          <a:p>
            <a:pPr marL="0" lvl="0" indent="0" algn="l" rtl="0">
              <a:spcBef>
                <a:spcPts val="0"/>
              </a:spcBef>
              <a:spcAft>
                <a:spcPts val="0"/>
              </a:spcAft>
              <a:buNone/>
            </a:pPr>
            <a:endParaRPr sz="2100">
              <a:solidFill>
                <a:srgbClr val="666666"/>
              </a:solidFill>
            </a:endParaRPr>
          </a:p>
          <a:p>
            <a:pPr marL="0" lvl="0" indent="0" algn="l" rtl="0">
              <a:spcBef>
                <a:spcPts val="0"/>
              </a:spcBef>
              <a:spcAft>
                <a:spcPts val="0"/>
              </a:spcAft>
              <a:buNone/>
            </a:pPr>
            <a:r>
              <a:rPr lang="en">
                <a:solidFill>
                  <a:srgbClr val="666666"/>
                </a:solidFill>
              </a:rPr>
              <a:t>Detect physical changes</a:t>
            </a:r>
            <a:endParaRPr>
              <a:solidFill>
                <a:srgbClr val="666666"/>
              </a:solidFill>
            </a:endParaRPr>
          </a:p>
          <a:p>
            <a:pPr marL="0" lvl="0" indent="0" algn="l" rtl="0">
              <a:spcBef>
                <a:spcPts val="0"/>
              </a:spcBef>
              <a:spcAft>
                <a:spcPts val="0"/>
              </a:spcAft>
              <a:buNone/>
            </a:pPr>
            <a:endParaRPr>
              <a:solidFill>
                <a:srgbClr val="666666"/>
              </a:solidFill>
            </a:endParaRPr>
          </a:p>
          <a:p>
            <a:pPr marL="0" lvl="0" indent="0" algn="l" rtl="0">
              <a:spcBef>
                <a:spcPts val="0"/>
              </a:spcBef>
              <a:spcAft>
                <a:spcPts val="0"/>
              </a:spcAft>
              <a:buNone/>
            </a:pPr>
            <a:r>
              <a:rPr lang="en">
                <a:solidFill>
                  <a:srgbClr val="666666"/>
                </a:solidFill>
              </a:rPr>
              <a:t>Bassinet movement</a:t>
            </a:r>
            <a:endParaRPr>
              <a:solidFill>
                <a:srgbClr val="666666"/>
              </a:solidFill>
            </a:endParaRPr>
          </a:p>
          <a:p>
            <a:pPr marL="0" lvl="0" indent="0" algn="l" rtl="0">
              <a:spcBef>
                <a:spcPts val="0"/>
              </a:spcBef>
              <a:spcAft>
                <a:spcPts val="0"/>
              </a:spcAft>
              <a:buNone/>
            </a:pPr>
            <a:endParaRPr>
              <a:solidFill>
                <a:srgbClr val="666666"/>
              </a:solidFill>
            </a:endParaRPr>
          </a:p>
          <a:p>
            <a:pPr marL="0" lvl="0" indent="0" algn="l" rtl="0">
              <a:spcBef>
                <a:spcPts val="0"/>
              </a:spcBef>
              <a:spcAft>
                <a:spcPts val="0"/>
              </a:spcAft>
              <a:buNone/>
            </a:pPr>
            <a:r>
              <a:rPr lang="en">
                <a:solidFill>
                  <a:srgbClr val="666666"/>
                </a:solidFill>
              </a:rPr>
              <a:t>Iterative approach</a:t>
            </a:r>
            <a:endParaRPr>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a:t>How Does BabySafe™ Keep Baby Safe?</a:t>
            </a:r>
            <a:endParaRPr/>
          </a:p>
        </p:txBody>
      </p:sp>
      <p:sp>
        <p:nvSpPr>
          <p:cNvPr id="120" name="Google Shape;120;p19"/>
          <p:cNvSpPr txBox="1">
            <a:spLocks noGrp="1"/>
          </p:cNvSpPr>
          <p:nvPr>
            <p:ph type="body" idx="1"/>
          </p:nvPr>
        </p:nvSpPr>
        <p:spPr>
          <a:xfrm>
            <a:off x="732925" y="2318725"/>
            <a:ext cx="2348400" cy="685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solidFill>
                  <a:srgbClr val="666666"/>
                </a:solidFill>
              </a:rPr>
              <a:t>User input</a:t>
            </a:r>
            <a:endParaRPr sz="2100">
              <a:solidFill>
                <a:srgbClr val="666666"/>
              </a:solidFill>
            </a:endParaRPr>
          </a:p>
          <a:p>
            <a:pPr marL="457200" lvl="0" indent="-342900" algn="l" rtl="0">
              <a:spcBef>
                <a:spcPts val="0"/>
              </a:spcBef>
              <a:spcAft>
                <a:spcPts val="0"/>
              </a:spcAft>
              <a:buClr>
                <a:srgbClr val="666666"/>
              </a:buClr>
              <a:buSzPts val="1800"/>
              <a:buChar char="●"/>
            </a:pPr>
            <a:r>
              <a:rPr lang="en">
                <a:solidFill>
                  <a:srgbClr val="666666"/>
                </a:solidFill>
              </a:rPr>
              <a:t>M</a:t>
            </a:r>
            <a:r>
              <a:rPr lang="en" sz="1800">
                <a:solidFill>
                  <a:srgbClr val="666666"/>
                </a:solidFill>
              </a:rPr>
              <a:t>edical history</a:t>
            </a:r>
            <a:endParaRPr sz="1800">
              <a:solidFill>
                <a:srgbClr val="666666"/>
              </a:solidFill>
            </a:endParaRPr>
          </a:p>
          <a:p>
            <a:pPr marL="457200" lvl="0" indent="-342900" algn="l" rtl="0">
              <a:spcBef>
                <a:spcPts val="0"/>
              </a:spcBef>
              <a:spcAft>
                <a:spcPts val="0"/>
              </a:spcAft>
              <a:buClr>
                <a:srgbClr val="666666"/>
              </a:buClr>
              <a:buSzPts val="1800"/>
              <a:buChar char="●"/>
            </a:pPr>
            <a:r>
              <a:rPr lang="en" sz="1800">
                <a:solidFill>
                  <a:srgbClr val="666666"/>
                </a:solidFill>
              </a:rPr>
              <a:t>Demographic</a:t>
            </a:r>
            <a:r>
              <a:rPr lang="en">
                <a:solidFill>
                  <a:srgbClr val="666666"/>
                </a:solidFill>
              </a:rPr>
              <a:t>s</a:t>
            </a:r>
            <a:endParaRPr sz="1800">
              <a:solidFill>
                <a:srgbClr val="666666"/>
              </a:solidFill>
            </a:endParaRPr>
          </a:p>
          <a:p>
            <a:pPr marL="457200" lvl="0" indent="-342900" algn="l" rtl="0">
              <a:spcBef>
                <a:spcPts val="0"/>
              </a:spcBef>
              <a:spcAft>
                <a:spcPts val="0"/>
              </a:spcAft>
              <a:buClr>
                <a:srgbClr val="666666"/>
              </a:buClr>
              <a:buSzPts val="1800"/>
              <a:buChar char="●"/>
            </a:pPr>
            <a:r>
              <a:rPr lang="en" sz="1800">
                <a:solidFill>
                  <a:srgbClr val="666666"/>
                </a:solidFill>
              </a:rPr>
              <a:t>Diet</a:t>
            </a:r>
            <a:endParaRPr sz="1800">
              <a:solidFill>
                <a:srgbClr val="666666"/>
              </a:solidFill>
            </a:endParaRPr>
          </a:p>
          <a:p>
            <a:pPr marL="914400" lvl="0" indent="0" algn="l" rtl="0">
              <a:spcBef>
                <a:spcPts val="0"/>
              </a:spcBef>
              <a:spcAft>
                <a:spcPts val="0"/>
              </a:spcAft>
              <a:buNone/>
            </a:pPr>
            <a:endParaRPr sz="1800">
              <a:solidFill>
                <a:srgbClr val="666666"/>
              </a:solidFill>
            </a:endParaRPr>
          </a:p>
          <a:p>
            <a:pPr marL="0" lvl="0" indent="0" algn="l" rtl="0">
              <a:spcBef>
                <a:spcPts val="0"/>
              </a:spcBef>
              <a:spcAft>
                <a:spcPts val="0"/>
              </a:spcAft>
              <a:buNone/>
            </a:pPr>
            <a:r>
              <a:rPr lang="en" sz="2100">
                <a:solidFill>
                  <a:srgbClr val="666666"/>
                </a:solidFill>
              </a:rPr>
              <a:t>Sensory input</a:t>
            </a:r>
            <a:endParaRPr sz="2100">
              <a:solidFill>
                <a:srgbClr val="666666"/>
              </a:solidFill>
            </a:endParaRPr>
          </a:p>
          <a:p>
            <a:pPr marL="457200" lvl="0" indent="-342900" algn="l" rtl="0">
              <a:spcBef>
                <a:spcPts val="0"/>
              </a:spcBef>
              <a:spcAft>
                <a:spcPts val="0"/>
              </a:spcAft>
              <a:buClr>
                <a:srgbClr val="666666"/>
              </a:buClr>
              <a:buSzPts val="1800"/>
              <a:buChar char="●"/>
            </a:pPr>
            <a:r>
              <a:rPr lang="en" sz="1800">
                <a:solidFill>
                  <a:srgbClr val="666666"/>
                </a:solidFill>
              </a:rPr>
              <a:t>Video</a:t>
            </a:r>
            <a:endParaRPr sz="1800">
              <a:solidFill>
                <a:srgbClr val="666666"/>
              </a:solidFill>
            </a:endParaRPr>
          </a:p>
          <a:p>
            <a:pPr marL="457200" lvl="0" indent="-342900" algn="l" rtl="0">
              <a:spcBef>
                <a:spcPts val="0"/>
              </a:spcBef>
              <a:spcAft>
                <a:spcPts val="0"/>
              </a:spcAft>
              <a:buClr>
                <a:srgbClr val="666666"/>
              </a:buClr>
              <a:buSzPts val="1800"/>
              <a:buChar char="●"/>
            </a:pPr>
            <a:r>
              <a:rPr lang="en" sz="1800">
                <a:solidFill>
                  <a:srgbClr val="666666"/>
                </a:solidFill>
              </a:rPr>
              <a:t>Audio</a:t>
            </a:r>
            <a:endParaRPr sz="1800">
              <a:solidFill>
                <a:srgbClr val="666666"/>
              </a:solidFill>
            </a:endParaRPr>
          </a:p>
          <a:p>
            <a:pPr marL="457200" lvl="0" indent="-342900" algn="l" rtl="0">
              <a:spcBef>
                <a:spcPts val="0"/>
              </a:spcBef>
              <a:spcAft>
                <a:spcPts val="0"/>
              </a:spcAft>
              <a:buClr>
                <a:srgbClr val="666666"/>
              </a:buClr>
              <a:buSzPts val="1800"/>
              <a:buChar char="●"/>
            </a:pPr>
            <a:r>
              <a:rPr lang="en" sz="1800">
                <a:solidFill>
                  <a:srgbClr val="666666"/>
                </a:solidFill>
              </a:rPr>
              <a:t>Scale</a:t>
            </a:r>
            <a:endParaRPr sz="1800">
              <a:solidFill>
                <a:srgbClr val="666666"/>
              </a:solidFill>
            </a:endParaRPr>
          </a:p>
          <a:p>
            <a:pPr marL="457200" lvl="0" indent="-342900" algn="l" rtl="0">
              <a:spcBef>
                <a:spcPts val="0"/>
              </a:spcBef>
              <a:spcAft>
                <a:spcPts val="0"/>
              </a:spcAft>
              <a:buClr>
                <a:srgbClr val="666666"/>
              </a:buClr>
              <a:buSzPts val="1800"/>
              <a:buChar char="●"/>
            </a:pPr>
            <a:r>
              <a:rPr lang="en" sz="1800">
                <a:solidFill>
                  <a:srgbClr val="666666"/>
                </a:solidFill>
              </a:rPr>
              <a:t>Gyroscope</a:t>
            </a:r>
            <a:endParaRPr sz="1800">
              <a:solidFill>
                <a:srgbClr val="666666"/>
              </a:solidFill>
            </a:endParaRPr>
          </a:p>
          <a:p>
            <a:pPr marL="457200" lvl="0" indent="-342900" algn="l" rtl="0">
              <a:spcBef>
                <a:spcPts val="0"/>
              </a:spcBef>
              <a:spcAft>
                <a:spcPts val="0"/>
              </a:spcAft>
              <a:buClr>
                <a:srgbClr val="666666"/>
              </a:buClr>
              <a:buSzPts val="1800"/>
              <a:buChar char="●"/>
            </a:pPr>
            <a:r>
              <a:rPr lang="en" sz="1800">
                <a:solidFill>
                  <a:srgbClr val="666666"/>
                </a:solidFill>
              </a:rPr>
              <a:t>Radio wave receiver</a:t>
            </a:r>
            <a:endParaRPr sz="1800">
              <a:solidFill>
                <a:srgbClr val="666666"/>
              </a:solidFill>
            </a:endParaRPr>
          </a:p>
          <a:p>
            <a:pPr marL="457200" lvl="0" indent="-342900" algn="l" rtl="0">
              <a:spcBef>
                <a:spcPts val="0"/>
              </a:spcBef>
              <a:spcAft>
                <a:spcPts val="0"/>
              </a:spcAft>
              <a:buClr>
                <a:srgbClr val="666666"/>
              </a:buClr>
              <a:buSzPts val="1800"/>
              <a:buChar char="●"/>
            </a:pPr>
            <a:r>
              <a:rPr lang="en" sz="1800">
                <a:solidFill>
                  <a:srgbClr val="666666"/>
                </a:solidFill>
              </a:rPr>
              <a:t>Infrared scanner</a:t>
            </a:r>
            <a:endParaRPr>
              <a:solidFill>
                <a:srgbClr val="666666"/>
              </a:solidFill>
            </a:endParaRPr>
          </a:p>
        </p:txBody>
      </p:sp>
      <p:sp>
        <p:nvSpPr>
          <p:cNvPr id="121" name="Google Shape;121;p1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22" name="Google Shape;122;p19"/>
          <p:cNvSpPr/>
          <p:nvPr/>
        </p:nvSpPr>
        <p:spPr>
          <a:xfrm>
            <a:off x="6048827" y="1563150"/>
            <a:ext cx="2332200" cy="640800"/>
          </a:xfrm>
          <a:prstGeom prst="homePlat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rgbClr val="FFFFFF"/>
                </a:solidFill>
              </a:rPr>
              <a:t>Decisions</a:t>
            </a:r>
            <a:endParaRPr sz="2400" b="1">
              <a:solidFill>
                <a:srgbClr val="FFFFFF"/>
              </a:solidFill>
            </a:endParaRPr>
          </a:p>
        </p:txBody>
      </p:sp>
      <p:sp>
        <p:nvSpPr>
          <p:cNvPr id="123" name="Google Shape;123;p19"/>
          <p:cNvSpPr/>
          <p:nvPr/>
        </p:nvSpPr>
        <p:spPr>
          <a:xfrm>
            <a:off x="732925" y="1563150"/>
            <a:ext cx="2332200" cy="640800"/>
          </a:xfrm>
          <a:prstGeom prst="homePlate">
            <a:avLst>
              <a:gd name="adj" fmla="val 50000"/>
            </a:avLst>
          </a:prstGeom>
          <a:solidFill>
            <a:srgbClr val="C9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rgbClr val="666666"/>
                </a:solidFill>
              </a:rPr>
              <a:t>Collection</a:t>
            </a:r>
            <a:endParaRPr sz="2400">
              <a:solidFill>
                <a:srgbClr val="666666"/>
              </a:solidFill>
            </a:endParaRPr>
          </a:p>
        </p:txBody>
      </p:sp>
      <p:sp>
        <p:nvSpPr>
          <p:cNvPr id="124" name="Google Shape;124;p19"/>
          <p:cNvSpPr/>
          <p:nvPr/>
        </p:nvSpPr>
        <p:spPr>
          <a:xfrm>
            <a:off x="3390876" y="1563150"/>
            <a:ext cx="2332200" cy="640800"/>
          </a:xfrm>
          <a:prstGeom prst="homePlate">
            <a:avLst>
              <a:gd name="adj" fmla="val 50000"/>
            </a:avLst>
          </a:prstGeom>
          <a:solidFill>
            <a:srgbClr val="C9D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rgbClr val="666666"/>
                </a:solidFill>
              </a:rPr>
              <a:t>Analysis</a:t>
            </a:r>
            <a:endParaRPr sz="2400">
              <a:solidFill>
                <a:srgbClr val="666666"/>
              </a:solidFill>
            </a:endParaRPr>
          </a:p>
        </p:txBody>
      </p:sp>
      <p:sp>
        <p:nvSpPr>
          <p:cNvPr id="125" name="Google Shape;125;p19"/>
          <p:cNvSpPr txBox="1">
            <a:spLocks noGrp="1"/>
          </p:cNvSpPr>
          <p:nvPr>
            <p:ph type="body" idx="1"/>
          </p:nvPr>
        </p:nvSpPr>
        <p:spPr>
          <a:xfrm>
            <a:off x="6048825" y="2318725"/>
            <a:ext cx="3095100" cy="685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666666"/>
              </a:solidFill>
            </a:endParaRPr>
          </a:p>
          <a:p>
            <a:pPr marL="0" lvl="0" indent="0" algn="l" rtl="0">
              <a:spcBef>
                <a:spcPts val="0"/>
              </a:spcBef>
              <a:spcAft>
                <a:spcPts val="0"/>
              </a:spcAft>
              <a:buNone/>
            </a:pPr>
            <a:r>
              <a:rPr lang="en" b="1">
                <a:solidFill>
                  <a:srgbClr val="666666"/>
                </a:solidFill>
              </a:rPr>
              <a:t>Health alerts</a:t>
            </a:r>
            <a:endParaRPr b="1">
              <a:solidFill>
                <a:srgbClr val="666666"/>
              </a:solidFill>
            </a:endParaRPr>
          </a:p>
          <a:p>
            <a:pPr marL="0" lvl="0" indent="0" algn="l" rtl="0">
              <a:spcBef>
                <a:spcPts val="0"/>
              </a:spcBef>
              <a:spcAft>
                <a:spcPts val="0"/>
              </a:spcAft>
              <a:buNone/>
            </a:pPr>
            <a:r>
              <a:rPr lang="en">
                <a:solidFill>
                  <a:srgbClr val="666666"/>
                </a:solidFill>
              </a:rPr>
              <a:t>Intervention advised</a:t>
            </a:r>
            <a:endParaRPr>
              <a:solidFill>
                <a:srgbClr val="666666"/>
              </a:solidFill>
            </a:endParaRPr>
          </a:p>
          <a:p>
            <a:pPr marL="0" lvl="0" indent="0" algn="l" rtl="0">
              <a:spcBef>
                <a:spcPts val="0"/>
              </a:spcBef>
              <a:spcAft>
                <a:spcPts val="0"/>
              </a:spcAft>
              <a:buNone/>
            </a:pPr>
            <a:endParaRPr>
              <a:solidFill>
                <a:srgbClr val="666666"/>
              </a:solidFill>
            </a:endParaRPr>
          </a:p>
          <a:p>
            <a:pPr marL="0" lvl="0" indent="0" algn="l" rtl="0">
              <a:spcBef>
                <a:spcPts val="0"/>
              </a:spcBef>
              <a:spcAft>
                <a:spcPts val="0"/>
              </a:spcAft>
              <a:buNone/>
            </a:pPr>
            <a:r>
              <a:rPr lang="en" b="1">
                <a:solidFill>
                  <a:srgbClr val="666666"/>
                </a:solidFill>
              </a:rPr>
              <a:t>Health recommendations</a:t>
            </a:r>
            <a:endParaRPr b="1">
              <a:solidFill>
                <a:srgbClr val="666666"/>
              </a:solidFill>
            </a:endParaRPr>
          </a:p>
          <a:p>
            <a:pPr marL="0" lvl="0" indent="0" algn="l" rtl="0">
              <a:spcBef>
                <a:spcPts val="0"/>
              </a:spcBef>
              <a:spcAft>
                <a:spcPts val="0"/>
              </a:spcAft>
              <a:buNone/>
            </a:pPr>
            <a:r>
              <a:rPr lang="en">
                <a:solidFill>
                  <a:srgbClr val="666666"/>
                </a:solidFill>
              </a:rPr>
              <a:t>Changes to consider</a:t>
            </a:r>
            <a:endParaRPr>
              <a:solidFill>
                <a:srgbClr val="666666"/>
              </a:solidFill>
            </a:endParaRPr>
          </a:p>
          <a:p>
            <a:pPr marL="0" lvl="0" indent="0" algn="l" rtl="0">
              <a:spcBef>
                <a:spcPts val="0"/>
              </a:spcBef>
              <a:spcAft>
                <a:spcPts val="0"/>
              </a:spcAft>
              <a:buNone/>
            </a:pPr>
            <a:endParaRPr>
              <a:solidFill>
                <a:srgbClr val="666666"/>
              </a:solidFill>
            </a:endParaRPr>
          </a:p>
          <a:p>
            <a:pPr marL="0" lvl="0" indent="0" algn="l" rtl="0">
              <a:spcBef>
                <a:spcPts val="0"/>
              </a:spcBef>
              <a:spcAft>
                <a:spcPts val="0"/>
              </a:spcAft>
              <a:buNone/>
            </a:pPr>
            <a:r>
              <a:rPr lang="en" b="1">
                <a:solidFill>
                  <a:srgbClr val="666666"/>
                </a:solidFill>
              </a:rPr>
              <a:t>Regular reports</a:t>
            </a:r>
            <a:endParaRPr b="1">
              <a:solidFill>
                <a:srgbClr val="666666"/>
              </a:solidFill>
            </a:endParaRPr>
          </a:p>
          <a:p>
            <a:pPr marL="0" lvl="0" indent="0" algn="l" rtl="0">
              <a:spcBef>
                <a:spcPts val="0"/>
              </a:spcBef>
              <a:spcAft>
                <a:spcPts val="0"/>
              </a:spcAft>
              <a:buNone/>
            </a:pPr>
            <a:r>
              <a:rPr lang="en">
                <a:solidFill>
                  <a:srgbClr val="666666"/>
                </a:solidFill>
              </a:rPr>
              <a:t>Long-term insights</a:t>
            </a:r>
            <a:endParaRPr>
              <a:solidFill>
                <a:srgbClr val="666666"/>
              </a:solidFill>
            </a:endParaRPr>
          </a:p>
          <a:p>
            <a:pPr marL="0" lvl="0" indent="0" algn="l" rtl="0">
              <a:spcBef>
                <a:spcPts val="0"/>
              </a:spcBef>
              <a:spcAft>
                <a:spcPts val="0"/>
              </a:spcAft>
              <a:buNone/>
            </a:pPr>
            <a:endParaRPr>
              <a:solidFill>
                <a:srgbClr val="666666"/>
              </a:solidFill>
            </a:endParaRPr>
          </a:p>
          <a:p>
            <a:pPr marL="0" lvl="0" indent="0" algn="l" rtl="0">
              <a:spcBef>
                <a:spcPts val="0"/>
              </a:spcBef>
              <a:spcAft>
                <a:spcPts val="0"/>
              </a:spcAft>
              <a:buNone/>
            </a:pPr>
            <a:endParaRPr>
              <a:solidFill>
                <a:srgbClr val="666666"/>
              </a:solidFill>
            </a:endParaRPr>
          </a:p>
        </p:txBody>
      </p:sp>
      <p:sp>
        <p:nvSpPr>
          <p:cNvPr id="126" name="Google Shape;126;p19"/>
          <p:cNvSpPr txBox="1">
            <a:spLocks noGrp="1"/>
          </p:cNvSpPr>
          <p:nvPr>
            <p:ph type="body" idx="1"/>
          </p:nvPr>
        </p:nvSpPr>
        <p:spPr>
          <a:xfrm>
            <a:off x="3364800" y="2318725"/>
            <a:ext cx="2566800" cy="685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100">
              <a:solidFill>
                <a:srgbClr val="666666"/>
              </a:solidFill>
            </a:endParaRPr>
          </a:p>
          <a:p>
            <a:pPr marL="0" lvl="0" indent="0" algn="l" rtl="0">
              <a:spcBef>
                <a:spcPts val="0"/>
              </a:spcBef>
              <a:spcAft>
                <a:spcPts val="0"/>
              </a:spcAft>
              <a:buNone/>
            </a:pPr>
            <a:endParaRPr sz="2100">
              <a:solidFill>
                <a:srgbClr val="666666"/>
              </a:solidFill>
            </a:endParaRPr>
          </a:p>
          <a:p>
            <a:pPr marL="0" lvl="0" indent="0" algn="l" rtl="0">
              <a:spcBef>
                <a:spcPts val="0"/>
              </a:spcBef>
              <a:spcAft>
                <a:spcPts val="0"/>
              </a:spcAft>
              <a:buNone/>
            </a:pPr>
            <a:r>
              <a:rPr lang="en">
                <a:solidFill>
                  <a:srgbClr val="666666"/>
                </a:solidFill>
              </a:rPr>
              <a:t>Detect physical changes</a:t>
            </a:r>
            <a:endParaRPr>
              <a:solidFill>
                <a:srgbClr val="666666"/>
              </a:solidFill>
            </a:endParaRPr>
          </a:p>
          <a:p>
            <a:pPr marL="0" lvl="0" indent="0" algn="l" rtl="0">
              <a:spcBef>
                <a:spcPts val="0"/>
              </a:spcBef>
              <a:spcAft>
                <a:spcPts val="0"/>
              </a:spcAft>
              <a:buNone/>
            </a:pPr>
            <a:endParaRPr>
              <a:solidFill>
                <a:srgbClr val="666666"/>
              </a:solidFill>
            </a:endParaRPr>
          </a:p>
          <a:p>
            <a:pPr marL="0" lvl="0" indent="0" algn="l" rtl="0">
              <a:spcBef>
                <a:spcPts val="0"/>
              </a:spcBef>
              <a:spcAft>
                <a:spcPts val="0"/>
              </a:spcAft>
              <a:buNone/>
            </a:pPr>
            <a:r>
              <a:rPr lang="en">
                <a:solidFill>
                  <a:srgbClr val="666666"/>
                </a:solidFill>
              </a:rPr>
              <a:t>Bassinet movement</a:t>
            </a:r>
            <a:endParaRPr>
              <a:solidFill>
                <a:srgbClr val="666666"/>
              </a:solidFill>
            </a:endParaRPr>
          </a:p>
          <a:p>
            <a:pPr marL="0" lvl="0" indent="0" algn="l" rtl="0">
              <a:spcBef>
                <a:spcPts val="0"/>
              </a:spcBef>
              <a:spcAft>
                <a:spcPts val="0"/>
              </a:spcAft>
              <a:buNone/>
            </a:pPr>
            <a:endParaRPr>
              <a:solidFill>
                <a:srgbClr val="666666"/>
              </a:solidFill>
            </a:endParaRPr>
          </a:p>
          <a:p>
            <a:pPr marL="0" lvl="0" indent="0" algn="l" rtl="0">
              <a:spcBef>
                <a:spcPts val="0"/>
              </a:spcBef>
              <a:spcAft>
                <a:spcPts val="0"/>
              </a:spcAft>
              <a:buNone/>
            </a:pPr>
            <a:r>
              <a:rPr lang="en">
                <a:solidFill>
                  <a:srgbClr val="666666"/>
                </a:solidFill>
              </a:rPr>
              <a:t>Iterative approach</a:t>
            </a:r>
            <a:endParaRPr>
              <a:solidFill>
                <a:srgbClr val="66666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20"/>
          <p:cNvPicPr preferRelativeResize="0"/>
          <p:nvPr/>
        </p:nvPicPr>
        <p:blipFill>
          <a:blip r:embed="rId3">
            <a:alphaModFix/>
          </a:blip>
          <a:stretch>
            <a:fillRect/>
          </a:stretch>
        </p:blipFill>
        <p:spPr>
          <a:xfrm>
            <a:off x="6894643" y="1693589"/>
            <a:ext cx="1897210" cy="1872753"/>
          </a:xfrm>
          <a:prstGeom prst="rect">
            <a:avLst/>
          </a:prstGeom>
          <a:noFill/>
          <a:ln>
            <a:noFill/>
          </a:ln>
        </p:spPr>
      </p:pic>
      <p:pic>
        <p:nvPicPr>
          <p:cNvPr id="132" name="Google Shape;132;p20"/>
          <p:cNvPicPr preferRelativeResize="0"/>
          <p:nvPr/>
        </p:nvPicPr>
        <p:blipFill>
          <a:blip r:embed="rId4">
            <a:alphaModFix/>
          </a:blip>
          <a:stretch>
            <a:fillRect/>
          </a:stretch>
        </p:blipFill>
        <p:spPr>
          <a:xfrm>
            <a:off x="7492375" y="1987250"/>
            <a:ext cx="658575" cy="1196650"/>
          </a:xfrm>
          <a:prstGeom prst="rect">
            <a:avLst/>
          </a:prstGeom>
          <a:noFill/>
          <a:ln>
            <a:noFill/>
          </a:ln>
        </p:spPr>
      </p:pic>
      <p:sp>
        <p:nvSpPr>
          <p:cNvPr id="133" name="Google Shape;133;p2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8</a:t>
            </a:fld>
            <a:endParaRPr/>
          </a:p>
        </p:txBody>
      </p:sp>
      <p:pic>
        <p:nvPicPr>
          <p:cNvPr id="134" name="Google Shape;134;p20"/>
          <p:cNvPicPr preferRelativeResize="0"/>
          <p:nvPr/>
        </p:nvPicPr>
        <p:blipFill>
          <a:blip r:embed="rId5">
            <a:alphaModFix/>
          </a:blip>
          <a:stretch>
            <a:fillRect/>
          </a:stretch>
        </p:blipFill>
        <p:spPr>
          <a:xfrm>
            <a:off x="3028800" y="2252425"/>
            <a:ext cx="3965825" cy="4001050"/>
          </a:xfrm>
          <a:prstGeom prst="rect">
            <a:avLst/>
          </a:prstGeom>
          <a:noFill/>
          <a:ln>
            <a:noFill/>
          </a:ln>
        </p:spPr>
      </p:pic>
      <p:pic>
        <p:nvPicPr>
          <p:cNvPr id="135" name="Google Shape;135;p20"/>
          <p:cNvPicPr preferRelativeResize="0"/>
          <p:nvPr/>
        </p:nvPicPr>
        <p:blipFill>
          <a:blip r:embed="rId6">
            <a:alphaModFix/>
          </a:blip>
          <a:stretch>
            <a:fillRect/>
          </a:stretch>
        </p:blipFill>
        <p:spPr>
          <a:xfrm>
            <a:off x="678400" y="1595425"/>
            <a:ext cx="2198000" cy="2198000"/>
          </a:xfrm>
          <a:prstGeom prst="rect">
            <a:avLst/>
          </a:prstGeom>
          <a:noFill/>
          <a:ln>
            <a:noFill/>
          </a:ln>
        </p:spPr>
      </p:pic>
      <p:sp>
        <p:nvSpPr>
          <p:cNvPr id="136" name="Google Shape;136;p2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4800"/>
              <a:t>BabySafe™</a:t>
            </a:r>
            <a:endParaRPr sz="4800"/>
          </a:p>
        </p:txBody>
      </p:sp>
      <p:pic>
        <p:nvPicPr>
          <p:cNvPr id="137" name="Google Shape;137;p20"/>
          <p:cNvPicPr preferRelativeResize="0"/>
          <p:nvPr/>
        </p:nvPicPr>
        <p:blipFill>
          <a:blip r:embed="rId7">
            <a:alphaModFix/>
          </a:blip>
          <a:stretch>
            <a:fillRect/>
          </a:stretch>
        </p:blipFill>
        <p:spPr>
          <a:xfrm>
            <a:off x="7924168" y="2922340"/>
            <a:ext cx="173679" cy="199798"/>
          </a:xfrm>
          <a:prstGeom prst="rect">
            <a:avLst/>
          </a:prstGeom>
          <a:noFill/>
          <a:ln>
            <a:noFill/>
          </a:ln>
        </p:spPr>
      </p:pic>
      <p:pic>
        <p:nvPicPr>
          <p:cNvPr id="138" name="Google Shape;138;p20"/>
          <p:cNvPicPr preferRelativeResize="0"/>
          <p:nvPr/>
        </p:nvPicPr>
        <p:blipFill>
          <a:blip r:embed="rId8">
            <a:alphaModFix/>
          </a:blip>
          <a:stretch>
            <a:fillRect/>
          </a:stretch>
        </p:blipFill>
        <p:spPr>
          <a:xfrm>
            <a:off x="1400598" y="2359500"/>
            <a:ext cx="991250" cy="991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fade">
                                      <p:cBhvr>
                                        <p:cTn id="7" dur="4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Better Health Outcomes, Highest Ethical Standards</a:t>
            </a:r>
            <a:endParaRPr/>
          </a:p>
        </p:txBody>
      </p:sp>
      <p:sp>
        <p:nvSpPr>
          <p:cNvPr id="144" name="Google Shape;144;p2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9</a:t>
            </a:fld>
            <a:endParaRPr/>
          </a:p>
        </p:txBody>
      </p:sp>
      <p:sp>
        <p:nvSpPr>
          <p:cNvPr id="145" name="Google Shape;145;p21"/>
          <p:cNvSpPr txBox="1">
            <a:spLocks noGrp="1"/>
          </p:cNvSpPr>
          <p:nvPr>
            <p:ph type="body" idx="1"/>
          </p:nvPr>
        </p:nvSpPr>
        <p:spPr>
          <a:xfrm>
            <a:off x="491250" y="1798200"/>
            <a:ext cx="7980900" cy="3261600"/>
          </a:xfrm>
          <a:prstGeom prst="rect">
            <a:avLst/>
          </a:prstGeom>
        </p:spPr>
        <p:txBody>
          <a:bodyPr spcFirstLastPara="1" wrap="square" lIns="91425" tIns="91425" rIns="91425" bIns="91425" anchor="t" anchorCtr="0">
            <a:noAutofit/>
          </a:bodyPr>
          <a:lstStyle/>
          <a:p>
            <a:pPr marL="0" lvl="0" indent="114300" algn="l" rtl="0">
              <a:spcBef>
                <a:spcPts val="0"/>
              </a:spcBef>
              <a:spcAft>
                <a:spcPts val="0"/>
              </a:spcAft>
              <a:buNone/>
            </a:pPr>
            <a:r>
              <a:rPr lang="en" sz="2000" b="1">
                <a:solidFill>
                  <a:srgbClr val="666666"/>
                </a:solidFill>
              </a:rPr>
              <a:t>Persuade through fact and feeling</a:t>
            </a:r>
            <a:endParaRPr sz="2000" b="1">
              <a:solidFill>
                <a:srgbClr val="666666"/>
              </a:solidFill>
            </a:endParaRPr>
          </a:p>
          <a:p>
            <a:pPr marL="0" lvl="0" indent="114300" algn="l" rtl="0">
              <a:spcBef>
                <a:spcPts val="0"/>
              </a:spcBef>
              <a:spcAft>
                <a:spcPts val="0"/>
              </a:spcAft>
              <a:buNone/>
            </a:pPr>
            <a:endParaRPr sz="600" b="1">
              <a:solidFill>
                <a:srgbClr val="666666"/>
              </a:solidFill>
            </a:endParaRPr>
          </a:p>
          <a:p>
            <a:pPr marL="457200" lvl="0" indent="-342900" algn="l" rtl="0">
              <a:spcBef>
                <a:spcPts val="0"/>
              </a:spcBef>
              <a:spcAft>
                <a:spcPts val="0"/>
              </a:spcAft>
              <a:buClr>
                <a:srgbClr val="666666"/>
              </a:buClr>
              <a:buSzPts val="1800"/>
              <a:buChar char="●"/>
            </a:pPr>
            <a:r>
              <a:rPr lang="en">
                <a:solidFill>
                  <a:srgbClr val="666666"/>
                </a:solidFill>
              </a:rPr>
              <a:t>Fact: Controlled studies</a:t>
            </a:r>
            <a:endParaRPr>
              <a:solidFill>
                <a:srgbClr val="666666"/>
              </a:solidFill>
            </a:endParaRPr>
          </a:p>
          <a:p>
            <a:pPr marL="457200" lvl="0" indent="-342900" algn="l" rtl="0">
              <a:spcBef>
                <a:spcPts val="0"/>
              </a:spcBef>
              <a:spcAft>
                <a:spcPts val="0"/>
              </a:spcAft>
              <a:buClr>
                <a:srgbClr val="666666"/>
              </a:buClr>
              <a:buSzPts val="1800"/>
              <a:buChar char="●"/>
            </a:pPr>
            <a:r>
              <a:rPr lang="en">
                <a:solidFill>
                  <a:srgbClr val="666666"/>
                </a:solidFill>
              </a:rPr>
              <a:t>Feeling: Learn about your baby</a:t>
            </a:r>
            <a:endParaRPr>
              <a:solidFill>
                <a:srgbClr val="666666"/>
              </a:solidFill>
            </a:endParaRPr>
          </a:p>
          <a:p>
            <a:pPr marL="457200" lvl="0" indent="0" algn="l" rtl="0">
              <a:spcBef>
                <a:spcPts val="0"/>
              </a:spcBef>
              <a:spcAft>
                <a:spcPts val="0"/>
              </a:spcAft>
              <a:buNone/>
            </a:pPr>
            <a:endParaRPr>
              <a:solidFill>
                <a:srgbClr val="666666"/>
              </a:solidFill>
            </a:endParaRPr>
          </a:p>
          <a:p>
            <a:pPr marL="457200" lvl="0" indent="0" algn="l" rtl="0">
              <a:spcBef>
                <a:spcPts val="0"/>
              </a:spcBef>
              <a:spcAft>
                <a:spcPts val="0"/>
              </a:spcAft>
              <a:buNone/>
            </a:pPr>
            <a:endParaRPr>
              <a:solidFill>
                <a:srgbClr val="666666"/>
              </a:solidFill>
            </a:endParaRPr>
          </a:p>
          <a:p>
            <a:pPr marL="0" lvl="0" indent="114300" algn="l" rtl="0">
              <a:spcBef>
                <a:spcPts val="0"/>
              </a:spcBef>
              <a:spcAft>
                <a:spcPts val="0"/>
              </a:spcAft>
              <a:buNone/>
            </a:pPr>
            <a:r>
              <a:rPr lang="en" sz="2000" b="1">
                <a:solidFill>
                  <a:srgbClr val="666666"/>
                </a:solidFill>
              </a:rPr>
              <a:t>Manage risk proactively</a:t>
            </a:r>
            <a:endParaRPr sz="2000" b="1">
              <a:solidFill>
                <a:srgbClr val="666666"/>
              </a:solidFill>
            </a:endParaRPr>
          </a:p>
          <a:p>
            <a:pPr marL="0" lvl="0" indent="114300" algn="l" rtl="0">
              <a:spcBef>
                <a:spcPts val="0"/>
              </a:spcBef>
              <a:spcAft>
                <a:spcPts val="0"/>
              </a:spcAft>
              <a:buNone/>
            </a:pPr>
            <a:endParaRPr sz="600" b="1">
              <a:solidFill>
                <a:srgbClr val="666666"/>
              </a:solidFill>
            </a:endParaRPr>
          </a:p>
          <a:p>
            <a:pPr marL="457200" lvl="0" indent="-342900" algn="l" rtl="0">
              <a:spcBef>
                <a:spcPts val="0"/>
              </a:spcBef>
              <a:spcAft>
                <a:spcPts val="0"/>
              </a:spcAft>
              <a:buClr>
                <a:srgbClr val="666666"/>
              </a:buClr>
              <a:buSzPts val="1800"/>
              <a:buChar char="●"/>
            </a:pPr>
            <a:r>
              <a:rPr lang="en">
                <a:solidFill>
                  <a:srgbClr val="666666"/>
                </a:solidFill>
              </a:rPr>
              <a:t>Data is secure and not for sale</a:t>
            </a:r>
            <a:endParaRPr>
              <a:solidFill>
                <a:srgbClr val="666666"/>
              </a:solidFill>
            </a:endParaRPr>
          </a:p>
          <a:p>
            <a:pPr marL="457200" lvl="0" indent="-342900" algn="l" rtl="0">
              <a:spcBef>
                <a:spcPts val="0"/>
              </a:spcBef>
              <a:spcAft>
                <a:spcPts val="0"/>
              </a:spcAft>
              <a:buClr>
                <a:srgbClr val="666666"/>
              </a:buClr>
              <a:buSzPts val="1800"/>
              <a:buChar char="●"/>
            </a:pPr>
            <a:r>
              <a:rPr lang="en">
                <a:solidFill>
                  <a:srgbClr val="666666"/>
                </a:solidFill>
              </a:rPr>
              <a:t>Overcoming ambiguity bias</a:t>
            </a:r>
            <a:endParaRPr>
              <a:solidFill>
                <a:srgbClr val="666666"/>
              </a:solidFill>
            </a:endParaRPr>
          </a:p>
          <a:p>
            <a:pPr marL="457200" lvl="0" indent="-342900" algn="l" rtl="0">
              <a:spcBef>
                <a:spcPts val="0"/>
              </a:spcBef>
              <a:spcAft>
                <a:spcPts val="0"/>
              </a:spcAft>
              <a:buClr>
                <a:srgbClr val="666666"/>
              </a:buClr>
              <a:buSzPts val="1800"/>
              <a:buChar char="●"/>
            </a:pPr>
            <a:r>
              <a:rPr lang="en">
                <a:solidFill>
                  <a:srgbClr val="666666"/>
                </a:solidFill>
              </a:rPr>
              <a:t>“First, do no harm”</a:t>
            </a:r>
            <a:endParaRPr>
              <a:solidFill>
                <a:srgbClr val="666666"/>
              </a:solidFill>
            </a:endParaRPr>
          </a:p>
          <a:p>
            <a:pPr marL="457200" marR="0" lvl="0" indent="0" algn="l" rtl="0">
              <a:lnSpc>
                <a:spcPct val="115000"/>
              </a:lnSpc>
              <a:spcBef>
                <a:spcPts val="0"/>
              </a:spcBef>
              <a:spcAft>
                <a:spcPts val="0"/>
              </a:spcAft>
              <a:buNone/>
            </a:pPr>
            <a:endParaRPr>
              <a:solidFill>
                <a:srgbClr val="666666"/>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2510</Words>
  <Application>Microsoft Office PowerPoint</Application>
  <PresentationFormat>On-screen Show (4:3)</PresentationFormat>
  <Paragraphs>240</Paragraphs>
  <Slides>13</Slides>
  <Notes>13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Arial</vt:lpstr>
      <vt:lpstr>Simple Light</vt:lpstr>
      <vt:lpstr>BabySafe™  How a Smart Bassinet can Save Lives</vt:lpstr>
      <vt:lpstr>Parents + 1: A Forever Changing Event</vt:lpstr>
      <vt:lpstr>Can Infant Health Outcomes be Improved at Home? </vt:lpstr>
      <vt:lpstr>Can Infant Health Outcomes be Improved at Home? </vt:lpstr>
      <vt:lpstr>How Does BabySafe™ Keep Baby Safe?</vt:lpstr>
      <vt:lpstr>How Does BabySafe™ Keep Baby Safe?</vt:lpstr>
      <vt:lpstr>How Does BabySafe™ Keep Baby Safe?</vt:lpstr>
      <vt:lpstr>BabySafe™</vt:lpstr>
      <vt:lpstr>Better Health Outcomes, Highest Ethical Standards</vt:lpstr>
      <vt:lpstr>A Bright Future for BabySafe™ and Data Science </vt:lpstr>
      <vt:lpstr>Questions</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BabySafe™  How a Smart Bassinet can Save Lives</dc:title>
  <cp:lastModifiedBy>Craig Fleischman</cp:lastModifiedBy>
  <cp:revision>2</cp:revision>
  <dcterms:modified xsi:type="dcterms:W3CDTF">2020-01-16T09:10:49Z</dcterms:modified>
</cp:coreProperties>
</file>