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5" d="100"/>
          <a:sy n="85" d="100"/>
        </p:scale>
        <p:origin x="1912" y="1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65024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65024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 to Sequence Informa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Sequence Informatics</a:t>
            </a:r>
          </a:p>
        </p:txBody>
      </p:sp>
      <p:sp>
        <p:nvSpPr>
          <p:cNvPr id="138" name="October - December 2018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3000"/>
            </a:pPr>
            <a:r>
              <a:rPr dirty="0"/>
              <a:t>Institute of Infection and Global Health</a:t>
            </a:r>
          </a:p>
        </p:txBody>
      </p:sp>
      <p:pic>
        <p:nvPicPr>
          <p:cNvPr id="139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1289" y="7685112"/>
            <a:ext cx="6222223" cy="18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ata structures - Matrices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424565" cy="2121824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Data structures - Matrices</a:t>
            </a:r>
          </a:p>
        </p:txBody>
      </p:sp>
      <p:graphicFrame>
        <p:nvGraphicFramePr>
          <p:cNvPr id="194" name="Table"/>
          <p:cNvGraphicFramePr/>
          <p:nvPr/>
        </p:nvGraphicFramePr>
        <p:xfrm>
          <a:off x="5232400" y="4152900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" name="3"/>
          <p:cNvSpPr txBox="1"/>
          <p:nvPr/>
        </p:nvSpPr>
        <p:spPr>
          <a:xfrm>
            <a:off x="6668358" y="352574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196" name="2"/>
          <p:cNvSpPr txBox="1"/>
          <p:nvPr/>
        </p:nvSpPr>
        <p:spPr>
          <a:xfrm>
            <a:off x="6041671" y="352574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197" name="1"/>
          <p:cNvSpPr txBox="1"/>
          <p:nvPr/>
        </p:nvSpPr>
        <p:spPr>
          <a:xfrm>
            <a:off x="5414984" y="352574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198" name="5"/>
          <p:cNvSpPr txBox="1"/>
          <p:nvPr/>
        </p:nvSpPr>
        <p:spPr>
          <a:xfrm>
            <a:off x="4779060" y="6814353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199" name="4"/>
          <p:cNvSpPr txBox="1"/>
          <p:nvPr/>
        </p:nvSpPr>
        <p:spPr>
          <a:xfrm>
            <a:off x="4779060" y="6162035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200" name="3"/>
          <p:cNvSpPr txBox="1"/>
          <p:nvPr/>
        </p:nvSpPr>
        <p:spPr>
          <a:xfrm>
            <a:off x="4779060" y="550971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201" name="2"/>
          <p:cNvSpPr txBox="1"/>
          <p:nvPr/>
        </p:nvSpPr>
        <p:spPr>
          <a:xfrm>
            <a:off x="4779060" y="4857398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202" name="1"/>
          <p:cNvSpPr txBox="1"/>
          <p:nvPr/>
        </p:nvSpPr>
        <p:spPr>
          <a:xfrm>
            <a:off x="4779060" y="4205080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203" name="4"/>
          <p:cNvSpPr txBox="1"/>
          <p:nvPr/>
        </p:nvSpPr>
        <p:spPr>
          <a:xfrm>
            <a:off x="7295046" y="3525746"/>
            <a:ext cx="28376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204" name="my_matrix"/>
          <p:cNvSpPr txBox="1"/>
          <p:nvPr/>
        </p:nvSpPr>
        <p:spPr>
          <a:xfrm>
            <a:off x="5829300" y="2893517"/>
            <a:ext cx="15258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my_matrix</a:t>
            </a:r>
          </a:p>
        </p:txBody>
      </p:sp>
      <p:sp>
        <p:nvSpPr>
          <p:cNvPr id="205" name="Variable name"/>
          <p:cNvSpPr txBox="1"/>
          <p:nvPr/>
        </p:nvSpPr>
        <p:spPr>
          <a:xfrm>
            <a:off x="3046476" y="2893517"/>
            <a:ext cx="203393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Variable name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ata structures - Dataframes"/>
          <p:cNvSpPr txBox="1"/>
          <p:nvPr/>
        </p:nvSpPr>
        <p:spPr>
          <a:xfrm>
            <a:off x="0" y="0"/>
            <a:ext cx="11210348" cy="187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000"/>
            </a:lvl1pPr>
          </a:lstStyle>
          <a:p>
            <a:r>
              <a:t>Data structures - Dataframes</a:t>
            </a:r>
          </a:p>
        </p:txBody>
      </p:sp>
      <p:graphicFrame>
        <p:nvGraphicFramePr>
          <p:cNvPr id="208" name="Table"/>
          <p:cNvGraphicFramePr/>
          <p:nvPr/>
        </p:nvGraphicFramePr>
        <p:xfrm>
          <a:off x="4591050" y="3581400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3" name="Group"/>
          <p:cNvGrpSpPr/>
          <p:nvPr/>
        </p:nvGrpSpPr>
        <p:grpSpPr>
          <a:xfrm>
            <a:off x="4735017" y="2436441"/>
            <a:ext cx="2252066" cy="1057048"/>
            <a:chOff x="0" y="304495"/>
            <a:chExt cx="2252065" cy="1057046"/>
          </a:xfrm>
        </p:grpSpPr>
        <p:sp>
          <p:nvSpPr>
            <p:cNvPr id="209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210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211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212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214" name="my_dataframe"/>
          <p:cNvSpPr txBox="1"/>
          <p:nvPr/>
        </p:nvSpPr>
        <p:spPr>
          <a:xfrm>
            <a:off x="4525504" y="1711322"/>
            <a:ext cx="206227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my_dataframe</a:t>
            </a:r>
            <a:endParaRPr dirty="0"/>
          </a:p>
        </p:txBody>
      </p:sp>
      <p:sp>
        <p:nvSpPr>
          <p:cNvPr id="215" name="Variable name"/>
          <p:cNvSpPr txBox="1"/>
          <p:nvPr/>
        </p:nvSpPr>
        <p:spPr>
          <a:xfrm>
            <a:off x="2338565" y="1711322"/>
            <a:ext cx="203393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Variable name</a:t>
            </a:r>
          </a:p>
        </p:txBody>
      </p:sp>
      <p:sp>
        <p:nvSpPr>
          <p:cNvPr id="216" name="Dataframes are a collection of vectors or factors of equal length"/>
          <p:cNvSpPr txBox="1"/>
          <p:nvPr/>
        </p:nvSpPr>
        <p:spPr>
          <a:xfrm>
            <a:off x="4249287" y="6977701"/>
            <a:ext cx="322352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 algn="l"/>
            <a:r>
              <a:rPr dirty="0" err="1"/>
              <a:t>Dataframes</a:t>
            </a:r>
            <a:r>
              <a:rPr dirty="0"/>
              <a:t> are a collection of vectors or factors of equal length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0" y="980439"/>
            <a:ext cx="11866361" cy="6436927"/>
          </a:xfrm>
          <a:prstGeom prst="rect">
            <a:avLst/>
          </a:prstGeom>
        </p:spPr>
        <p:txBody>
          <a:bodyPr/>
          <a:lstStyle/>
          <a:p>
            <a:pPr marL="257175" indent="-257175" defTabSz="584200"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When using R we can use many of the same shortcuts that we learned during the introduction to unix session</a:t>
            </a:r>
            <a:br/>
            <a:endParaRPr/>
          </a:p>
          <a:p>
            <a:pPr marL="257175" indent="-257175" defTabSz="584200"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the up and down arrows to scroll through recent code</a:t>
            </a:r>
            <a:br/>
            <a:endParaRPr/>
          </a:p>
          <a:p>
            <a:pPr marL="257175" indent="-257175" defTabSz="584200"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history() to view (and copy and paste) the code you have used in this session</a:t>
            </a:r>
            <a:br/>
            <a:endParaRPr/>
          </a:p>
          <a:p>
            <a:pPr marL="257175" indent="-257175" defTabSz="584200"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TAB to complete both the names of functions and of variables that already exist</a:t>
            </a:r>
          </a:p>
        </p:txBody>
      </p:sp>
      <p:sp>
        <p:nvSpPr>
          <p:cNvPr id="219" name="History and TAB complete"/>
          <p:cNvSpPr txBox="1"/>
          <p:nvPr/>
        </p:nvSpPr>
        <p:spPr>
          <a:xfrm>
            <a:off x="118225" y="0"/>
            <a:ext cx="10464801" cy="166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000"/>
            </a:lvl1pPr>
          </a:lstStyle>
          <a:p>
            <a:r>
              <a:t>History and TAB complete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ccessing data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0464800" cy="11303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Accessing data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9357729" y="1693718"/>
            <a:ext cx="2540000" cy="1221284"/>
            <a:chOff x="25400" y="25400"/>
            <a:chExt cx="2539998" cy="1221283"/>
          </a:xfrm>
        </p:grpSpPr>
        <p:graphicFrame>
          <p:nvGraphicFramePr>
            <p:cNvPr id="222" name="Table"/>
            <p:cNvGraphicFramePr/>
            <p:nvPr/>
          </p:nvGraphicFramePr>
          <p:xfrm>
            <a:off x="25400" y="25400"/>
            <a:ext cx="2539998" cy="634999"/>
          </p:xfrm>
          <a:graphic>
            <a:graphicData uri="http://schemas.openxmlformats.org/drawingml/2006/table">
              <a:tbl>
                <a:tblPr>
                  <a:tableStyleId>{EEE7283C-3CF3-47DC-8721-378D4A62B228}</a:tableStyleId>
                </a:tblPr>
                <a:tblGrid>
                  <a:gridCol w="635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lnT w="12700">
                        <a:solidFill>
                          <a:srgbClr val="606060"/>
                        </a:solidFill>
                        <a:miter lim="400000"/>
                      </a:lnT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solidFill>
                          <a:srgbClr val="606060"/>
                        </a:solidFill>
                        <a:miter lim="400000"/>
                      </a:lnT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S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solidFill>
                          <a:srgbClr val="606060"/>
                        </a:solidFill>
                        <a:miter lim="400000"/>
                      </a:lnT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fish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lnT w="12700">
                        <a:solidFill>
                          <a:srgbClr val="606060"/>
                        </a:solidFill>
                        <a:miter lim="400000"/>
                      </a:lnT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23" name="1"/>
            <p:cNvSpPr txBox="1"/>
            <p:nvPr/>
          </p:nvSpPr>
          <p:spPr>
            <a:xfrm>
              <a:off x="193675" y="785317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224" name="2"/>
            <p:cNvSpPr txBox="1"/>
            <p:nvPr/>
          </p:nvSpPr>
          <p:spPr>
            <a:xfrm>
              <a:off x="809625" y="785317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225" name="3"/>
            <p:cNvSpPr txBox="1"/>
            <p:nvPr/>
          </p:nvSpPr>
          <p:spPr>
            <a:xfrm>
              <a:off x="1450975" y="785317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226" name="4"/>
            <p:cNvSpPr txBox="1"/>
            <p:nvPr/>
          </p:nvSpPr>
          <p:spPr>
            <a:xfrm>
              <a:off x="2092325" y="785317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</a:t>
              </a:r>
            </a:p>
          </p:txBody>
        </p:sp>
      </p:grpSp>
      <p:sp>
        <p:nvSpPr>
          <p:cNvPr id="228" name="my_data"/>
          <p:cNvSpPr txBox="1"/>
          <p:nvPr/>
        </p:nvSpPr>
        <p:spPr>
          <a:xfrm>
            <a:off x="9986125" y="1107435"/>
            <a:ext cx="128320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my_data</a:t>
            </a:r>
          </a:p>
        </p:txBody>
      </p:sp>
      <p:sp>
        <p:nvSpPr>
          <p:cNvPr id="229" name="Content Placeholder 2"/>
          <p:cNvSpPr txBox="1"/>
          <p:nvPr/>
        </p:nvSpPr>
        <p:spPr>
          <a:xfrm>
            <a:off x="0" y="779728"/>
            <a:ext cx="8880937" cy="828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marL="257175" indent="-257175">
              <a:buSzPct val="100000"/>
              <a:buFont typeface="Arial"/>
              <a:buChar char="•"/>
            </a:pPr>
            <a:r>
              <a:t>To access all of the data in a variable we simply need to enter its name and press Return</a:t>
            </a:r>
            <a:br/>
            <a:endParaRPr/>
          </a:p>
          <a:p>
            <a:pPr marL="257175" indent="-257175">
              <a:buSzPct val="100000"/>
              <a:buFont typeface="Arial"/>
              <a:buChar char="•"/>
            </a:pPr>
            <a:r>
              <a:t>Most of the time we want to only access a subset of data</a:t>
            </a:r>
            <a:br/>
            <a:endParaRPr/>
          </a:p>
          <a:p>
            <a:pPr marL="257175" indent="-257175">
              <a:buSzPct val="100000"/>
              <a:buFont typeface="Arial"/>
              <a:buChar char="•"/>
            </a:pPr>
            <a:r>
              <a:t>We do this by putting square brackets around the index we wish to retrieve</a:t>
            </a:r>
            <a:br/>
            <a:endParaRPr/>
          </a:p>
          <a:p>
            <a:pPr marL="257175" indent="-257175">
              <a:buSzPct val="100000"/>
              <a:buFont typeface="Arial"/>
              <a:buChar char="•"/>
            </a:pPr>
            <a:r>
              <a:t>So to retrieve ‘fish’ from my_data we would write:</a:t>
            </a:r>
            <a:br/>
            <a:br/>
            <a:r>
              <a:t>my_data[4]</a:t>
            </a:r>
            <a:br/>
            <a:endParaRPr/>
          </a:p>
          <a:p>
            <a:pPr marL="257175" indent="-257175">
              <a:buSzPct val="100000"/>
              <a:buFont typeface="Arial"/>
              <a:buChar char="•"/>
            </a:pPr>
            <a:r>
              <a:t>We can specify a range using : to separate the first and last indices</a:t>
            </a:r>
            <a:br/>
            <a:br/>
            <a:r>
              <a:t>my_data[2:4] returns “A”, “S”, “fish”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ccessing data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0464800" cy="11303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Accessing data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9327563" y="-45772"/>
            <a:ext cx="2993339" cy="4269282"/>
            <a:chOff x="0" y="165100"/>
            <a:chExt cx="2993338" cy="4269281"/>
          </a:xfrm>
        </p:grpSpPr>
        <p:grpSp>
          <p:nvGrpSpPr>
            <p:cNvPr id="242" name="Group"/>
            <p:cNvGrpSpPr/>
            <p:nvPr/>
          </p:nvGrpSpPr>
          <p:grpSpPr>
            <a:xfrm>
              <a:off x="0" y="632229"/>
              <a:ext cx="2993338" cy="3802152"/>
              <a:chOff x="0" y="0"/>
              <a:chExt cx="2993337" cy="3802151"/>
            </a:xfrm>
          </p:grpSpPr>
          <p:graphicFrame>
            <p:nvGraphicFramePr>
              <p:cNvPr id="232" name="Table"/>
              <p:cNvGraphicFramePr/>
              <p:nvPr/>
            </p:nvGraphicFramePr>
            <p:xfrm>
              <a:off x="453339" y="627153"/>
              <a:ext cx="2539998" cy="3174998"/>
            </p:xfrm>
            <a:graphic>
              <a:graphicData uri="http://schemas.openxmlformats.org/drawingml/2006/table">
                <a:tbl>
                  <a:tblPr>
                    <a:tableStyleId>{EEE7283C-3CF3-47DC-8721-378D4A62B228}</a:tableStyleId>
                  </a:tblPr>
                  <a:tblGrid>
                    <a:gridCol w="63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35000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5D5D5D"/>
                          </a:solidFill>
                          <a:miter lim="400000"/>
                        </a:lnL>
                        <a:lnT w="12700">
                          <a:solidFill>
                            <a:srgbClr val="606060"/>
                          </a:solidFill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11</a:t>
                          </a:r>
                        </a:p>
                      </a:txBody>
                      <a:tcPr marL="50800" marR="50800" marT="50800" marB="50800" anchor="ctr" horzOverflow="overflow">
                        <a:lnT w="12700">
                          <a:solidFill>
                            <a:srgbClr val="606060"/>
                          </a:solidFill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0</a:t>
                          </a:r>
                        </a:p>
                      </a:txBody>
                      <a:tcPr marL="50800" marR="50800" marT="50800" marB="50800" anchor="ctr" horzOverflow="overflow">
                        <a:lnT w="12700">
                          <a:solidFill>
                            <a:srgbClr val="606060"/>
                          </a:solidFill>
                          <a:miter lim="400000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NA</a:t>
                          </a:r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5D5D5D"/>
                          </a:solidFill>
                          <a:miter lim="400000"/>
                        </a:lnR>
                        <a:lnT w="12700">
                          <a:solidFill>
                            <a:srgbClr val="606060"/>
                          </a:solidFill>
                          <a:miter lim="400000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5000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5D5D5D"/>
                          </a:solidFill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23</a:t>
                          </a:r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1</a:t>
                          </a:r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5D5D5D"/>
                          </a:solidFill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5000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5D5D5D"/>
                          </a:solidFill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4</a:t>
                          </a:r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34</a:t>
                          </a:r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44</a:t>
                          </a:r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5D5D5D"/>
                          </a:solidFill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5000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4</a:t>
                          </a: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5D5D5D"/>
                          </a:solidFill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2</a:t>
                          </a:r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5</a:t>
                          </a:r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6</a:t>
                          </a:r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5D5D5D"/>
                          </a:solidFill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5000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5D5D5D"/>
                          </a:solidFill>
                          <a:miter lim="400000"/>
                        </a:lnL>
                        <a:lnB w="12700">
                          <a:solidFill>
                            <a:srgbClr val="60606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56</a:t>
                          </a:r>
                        </a:p>
                      </a:txBody>
                      <a:tcPr marL="50800" marR="50800" marT="50800" marB="50800" anchor="ctr" horzOverflow="overflow">
                        <a:lnB w="12700">
                          <a:solidFill>
                            <a:srgbClr val="60606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6</a:t>
                          </a:r>
                        </a:p>
                      </a:txBody>
                      <a:tcPr marL="50800" marR="50800" marT="50800" marB="50800" anchor="ctr" horzOverflow="overflow">
                        <a:lnB w="12700">
                          <a:solidFill>
                            <a:srgbClr val="60606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2400">
                              <a:latin typeface="Helvetica Neue"/>
                              <a:ea typeface="Helvetica Neue"/>
                              <a:cs typeface="Helvetica Neue"/>
                            </a:rPr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5D5D5D"/>
                          </a:solidFill>
                          <a:miter lim="400000"/>
                        </a:lnR>
                        <a:lnB w="12700">
                          <a:solidFill>
                            <a:srgbClr val="606060"/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233" name="3"/>
              <p:cNvSpPr txBox="1"/>
              <p:nvPr/>
            </p:nvSpPr>
            <p:spPr>
              <a:xfrm>
                <a:off x="1889298" y="0"/>
                <a:ext cx="28377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3</a:t>
                </a:r>
              </a:p>
            </p:txBody>
          </p:sp>
          <p:sp>
            <p:nvSpPr>
              <p:cNvPr id="234" name="2"/>
              <p:cNvSpPr txBox="1"/>
              <p:nvPr/>
            </p:nvSpPr>
            <p:spPr>
              <a:xfrm>
                <a:off x="1262611" y="0"/>
                <a:ext cx="28377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2</a:t>
                </a:r>
              </a:p>
            </p:txBody>
          </p:sp>
          <p:sp>
            <p:nvSpPr>
              <p:cNvPr id="235" name="1"/>
              <p:cNvSpPr txBox="1"/>
              <p:nvPr/>
            </p:nvSpPr>
            <p:spPr>
              <a:xfrm>
                <a:off x="635923" y="0"/>
                <a:ext cx="28377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1</a:t>
                </a:r>
              </a:p>
            </p:txBody>
          </p:sp>
          <p:sp>
            <p:nvSpPr>
              <p:cNvPr id="236" name="5"/>
              <p:cNvSpPr txBox="1"/>
              <p:nvPr/>
            </p:nvSpPr>
            <p:spPr>
              <a:xfrm>
                <a:off x="0" y="3288607"/>
                <a:ext cx="283769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5</a:t>
                </a:r>
              </a:p>
            </p:txBody>
          </p:sp>
          <p:sp>
            <p:nvSpPr>
              <p:cNvPr id="237" name="4"/>
              <p:cNvSpPr txBox="1"/>
              <p:nvPr/>
            </p:nvSpPr>
            <p:spPr>
              <a:xfrm>
                <a:off x="0" y="2636288"/>
                <a:ext cx="283769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4</a:t>
                </a:r>
              </a:p>
            </p:txBody>
          </p:sp>
          <p:sp>
            <p:nvSpPr>
              <p:cNvPr id="238" name="3"/>
              <p:cNvSpPr txBox="1"/>
              <p:nvPr/>
            </p:nvSpPr>
            <p:spPr>
              <a:xfrm>
                <a:off x="0" y="1983970"/>
                <a:ext cx="283769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3</a:t>
                </a:r>
              </a:p>
            </p:txBody>
          </p:sp>
          <p:sp>
            <p:nvSpPr>
              <p:cNvPr id="239" name="2"/>
              <p:cNvSpPr txBox="1"/>
              <p:nvPr/>
            </p:nvSpPr>
            <p:spPr>
              <a:xfrm>
                <a:off x="0" y="1331652"/>
                <a:ext cx="283769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2</a:t>
                </a:r>
              </a:p>
            </p:txBody>
          </p:sp>
          <p:sp>
            <p:nvSpPr>
              <p:cNvPr id="240" name="1"/>
              <p:cNvSpPr txBox="1"/>
              <p:nvPr/>
            </p:nvSpPr>
            <p:spPr>
              <a:xfrm>
                <a:off x="0" y="679334"/>
                <a:ext cx="283769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1</a:t>
                </a:r>
              </a:p>
            </p:txBody>
          </p:sp>
          <p:sp>
            <p:nvSpPr>
              <p:cNvPr id="241" name="4"/>
              <p:cNvSpPr txBox="1"/>
              <p:nvPr/>
            </p:nvSpPr>
            <p:spPr>
              <a:xfrm>
                <a:off x="2515985" y="0"/>
                <a:ext cx="28377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4</a:t>
                </a:r>
              </a:p>
            </p:txBody>
          </p:sp>
        </p:grpSp>
        <p:sp>
          <p:nvSpPr>
            <p:cNvPr id="243" name="my_matrix"/>
            <p:cNvSpPr txBox="1"/>
            <p:nvPr/>
          </p:nvSpPr>
          <p:spPr>
            <a:xfrm>
              <a:off x="962355" y="165100"/>
              <a:ext cx="152583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my_matrix</a:t>
              </a:r>
            </a:p>
          </p:txBody>
        </p:sp>
      </p:grpSp>
      <p:sp>
        <p:nvSpPr>
          <p:cNvPr id="245" name="Content Placeholder 2"/>
          <p:cNvSpPr txBox="1"/>
          <p:nvPr/>
        </p:nvSpPr>
        <p:spPr>
          <a:xfrm>
            <a:off x="0" y="779728"/>
            <a:ext cx="8880937" cy="828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marL="257175" indent="-257175">
              <a:buSzPct val="100000"/>
              <a:buFont typeface="Arial"/>
              <a:buChar char="•"/>
            </a:pPr>
            <a:r>
              <a:rPr dirty="0"/>
              <a:t>If the data contains more than 1 dimension then we need to specify each position. For example a matrix has 2 dimensions</a:t>
            </a:r>
            <a:r>
              <a:rPr lang="en-GB" dirty="0"/>
              <a:t> just like a spreadsheet.</a:t>
            </a:r>
            <a:r>
              <a:rPr dirty="0"/>
              <a:t> </a:t>
            </a:r>
            <a:br>
              <a:rPr dirty="0"/>
            </a:br>
            <a:endParaRPr dirty="0"/>
          </a:p>
          <a:p>
            <a:pPr marL="257175" indent="-257175">
              <a:buSzPct val="100000"/>
              <a:buFont typeface="Arial"/>
              <a:buChar char="•"/>
            </a:pPr>
            <a:r>
              <a:rPr dirty="0"/>
              <a:t>To retrieve the value 44 from </a:t>
            </a:r>
            <a:r>
              <a:rPr dirty="0" err="1"/>
              <a:t>my_matrix</a:t>
            </a:r>
            <a:r>
              <a:rPr dirty="0"/>
              <a:t> we must specify the row and column positions separated by a comma:</a:t>
            </a:r>
            <a:br>
              <a:rPr dirty="0"/>
            </a:br>
            <a:br>
              <a:rPr dirty="0"/>
            </a:br>
            <a:r>
              <a:rPr dirty="0" err="1"/>
              <a:t>my_matrix</a:t>
            </a:r>
            <a:r>
              <a:rPr dirty="0"/>
              <a:t>[row number, column number]</a:t>
            </a:r>
            <a:br>
              <a:rPr dirty="0"/>
            </a:br>
            <a:br>
              <a:rPr dirty="0"/>
            </a:br>
            <a:r>
              <a:rPr dirty="0" err="1"/>
              <a:t>my_matrix</a:t>
            </a:r>
            <a:r>
              <a:rPr dirty="0"/>
              <a:t>[3,4]</a:t>
            </a:r>
            <a:br>
              <a:rPr dirty="0"/>
            </a:br>
            <a:endParaRPr dirty="0"/>
          </a:p>
          <a:p>
            <a:pPr marL="257175" indent="-257175">
              <a:buSzPct val="100000"/>
              <a:buFont typeface="Arial"/>
              <a:buChar char="•"/>
            </a:pPr>
            <a:r>
              <a:rPr dirty="0" err="1"/>
              <a:t>Dataframes</a:t>
            </a:r>
            <a:r>
              <a:rPr dirty="0"/>
              <a:t> can use the row/column notation but have a special way of accessing entire columns</a:t>
            </a:r>
            <a:br>
              <a:rPr dirty="0"/>
            </a:br>
            <a:br>
              <a:rPr dirty="0"/>
            </a:br>
            <a:r>
              <a:rPr dirty="0" err="1"/>
              <a:t>my_dataframe$Animal</a:t>
            </a:r>
            <a:br>
              <a:rPr dirty="0"/>
            </a:br>
            <a:br>
              <a:rPr dirty="0"/>
            </a:br>
            <a:r>
              <a:rPr dirty="0"/>
              <a:t>would return the entire column with the name ‘Animal’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9823450" y="4598614"/>
            <a:ext cx="2540000" cy="4862885"/>
            <a:chOff x="25400" y="0"/>
            <a:chExt cx="2539999" cy="4862884"/>
          </a:xfrm>
        </p:grpSpPr>
        <p:graphicFrame>
          <p:nvGraphicFramePr>
            <p:cNvPr id="246" name="Table"/>
            <p:cNvGraphicFramePr/>
            <p:nvPr/>
          </p:nvGraphicFramePr>
          <p:xfrm>
            <a:off x="25400" y="1687885"/>
            <a:ext cx="2539999" cy="3174999"/>
          </p:xfrm>
          <a:graphic>
            <a:graphicData uri="http://schemas.openxmlformats.org/drawingml/2006/table">
              <a:tbl>
                <a:tblPr>
                  <a:tableStyleId>{EEE7283C-3CF3-47DC-8721-378D4A62B228}</a:tableStyleId>
                </a:tblPr>
                <a:tblGrid>
                  <a:gridCol w="635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Cat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lnT w="12700">
                        <a:solidFill>
                          <a:srgbClr val="606060"/>
                        </a:solidFill>
                        <a:miter lim="400000"/>
                      </a:lnT>
                      <a:blipFill rotWithShape="1">
                        <a:blip r:embed="rId2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solidFill>
                          <a:srgbClr val="606060"/>
                        </a:solidFill>
                        <a:miter lim="400000"/>
                      </a:lnT>
                      <a:blipFill rotWithShape="1">
                        <a:blip r:embed="rId3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solidFill>
                          <a:srgbClr val="606060"/>
                        </a:solidFill>
                        <a:miter lim="400000"/>
                      </a:lnT>
                      <a:blipFill rotWithShape="1">
                        <a:blip r:embed="rId4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lnT w="12700">
                        <a:solidFill>
                          <a:srgbClr val="606060"/>
                        </a:solidFill>
                        <a:miter lim="400000"/>
                      </a:lnT>
                      <a:blipFill rotWithShape="1">
                        <a:blip r:embed="rId5"/>
                        <a:srcRect/>
                        <a:tile tx="0" ty="0" sx="100000" sy="100000" flip="none" algn="tl"/>
                      </a:blip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Fish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blipFill rotWithShape="1">
                        <a:blip r:embed="rId2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blipFill rotWithShape="1">
                        <a:blip r:embed="rId3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blipFill rotWithShape="1">
                        <a:blip r:embed="rId4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4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blipFill rotWithShape="1">
                        <a:blip r:embed="rId5"/>
                        <a:srcRect/>
                        <a:tile tx="0" ty="0" sx="100000" sy="100000" flip="none" algn="tl"/>
                      </a:blip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Dog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blipFill rotWithShape="1">
                        <a:blip r:embed="rId2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>
                      <a:blipFill rotWithShape="1">
                        <a:blip r:embed="rId3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blipFill rotWithShape="1">
                        <a:blip r:embed="rId4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blipFill rotWithShape="1">
                        <a:blip r:embed="rId5"/>
                        <a:srcRect/>
                        <a:tile tx="0" ty="0" sx="100000" sy="100000" flip="none" algn="tl"/>
                      </a:blip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Cat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blipFill rotWithShape="1">
                        <a:blip r:embed="rId2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3</a:t>
                        </a:r>
                      </a:p>
                    </a:txBody>
                    <a:tcPr marL="50800" marR="50800" marT="50800" marB="50800" anchor="ctr" horzOverflow="overflow">
                      <a:blipFill rotWithShape="1">
                        <a:blip r:embed="rId3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Y</a:t>
                        </a:r>
                      </a:p>
                    </a:txBody>
                    <a:tcPr marL="50800" marR="50800" marT="50800" marB="50800" anchor="ctr" horzOverflow="overflow">
                      <a:blipFill rotWithShape="1">
                        <a:blip r:embed="rId4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5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blipFill rotWithShape="1">
                        <a:blip r:embed="rId5"/>
                        <a:srcRect/>
                        <a:tile tx="0" ty="0" sx="100000" sy="100000" flip="none" algn="tl"/>
                      </a:blip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Dog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lnB w="12700">
                        <a:solidFill>
                          <a:srgbClr val="606060"/>
                        </a:solidFill>
                        <a:miter lim="400000"/>
                      </a:lnB>
                      <a:blipFill rotWithShape="1">
                        <a:blip r:embed="rId2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  <a:blipFill rotWithShape="1">
                        <a:blip r:embed="rId3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V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  <a:blipFill rotWithShape="1">
                        <a:blip r:embed="rId4"/>
                        <a:srcRect/>
                        <a:tile tx="0" ty="0" sx="100000" sy="100000" flip="none" algn="tl"/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200">
                            <a:sym typeface="Helvetica Neue Light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lnB w="12700">
                        <a:solidFill>
                          <a:srgbClr val="606060"/>
                        </a:solidFill>
                        <a:miter lim="400000"/>
                      </a:lnB>
                      <a:blipFill rotWithShape="1">
                        <a:blip r:embed="rId5"/>
                        <a:srcRect/>
                        <a:tile tx="0" ty="0" sx="100000" sy="100000" flip="none" algn="tl"/>
                      </a:blip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pSp>
          <p:nvGrpSpPr>
            <p:cNvPr id="251" name="Group"/>
            <p:cNvGrpSpPr/>
            <p:nvPr/>
          </p:nvGrpSpPr>
          <p:grpSpPr>
            <a:xfrm>
              <a:off x="169367" y="542927"/>
              <a:ext cx="2252066" cy="1057047"/>
              <a:chOff x="0" y="304495"/>
              <a:chExt cx="2252065" cy="1057046"/>
            </a:xfrm>
          </p:grpSpPr>
          <p:sp>
            <p:nvSpPr>
              <p:cNvPr id="247" name="Weight"/>
              <p:cNvSpPr txBox="1"/>
              <p:nvPr/>
            </p:nvSpPr>
            <p:spPr>
              <a:xfrm rot="16200000">
                <a:off x="1495907" y="605383"/>
                <a:ext cx="1050952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Weight</a:t>
                </a:r>
              </a:p>
            </p:txBody>
          </p:sp>
          <p:sp>
            <p:nvSpPr>
              <p:cNvPr id="248" name="Letters"/>
              <p:cNvSpPr txBox="1"/>
              <p:nvPr/>
            </p:nvSpPr>
            <p:spPr>
              <a:xfrm rot="16200000">
                <a:off x="895959" y="602335"/>
                <a:ext cx="1057048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Letters</a:t>
                </a:r>
              </a:p>
            </p:txBody>
          </p:sp>
          <p:sp>
            <p:nvSpPr>
              <p:cNvPr id="249" name="Age"/>
              <p:cNvSpPr txBox="1"/>
              <p:nvPr/>
            </p:nvSpPr>
            <p:spPr>
              <a:xfrm rot="16200000">
                <a:off x="502361" y="805637"/>
                <a:ext cx="650444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Age</a:t>
                </a:r>
              </a:p>
            </p:txBody>
          </p:sp>
          <p:sp>
            <p:nvSpPr>
              <p:cNvPr id="250" name="Animal"/>
              <p:cNvSpPr txBox="1"/>
              <p:nvPr/>
            </p:nvSpPr>
            <p:spPr>
              <a:xfrm rot="16200000">
                <a:off x="-289459" y="610717"/>
                <a:ext cx="1040284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Animal</a:t>
                </a:r>
              </a:p>
            </p:txBody>
          </p:sp>
        </p:grpSp>
        <p:sp>
          <p:nvSpPr>
            <p:cNvPr id="252" name="my_dataframe"/>
            <p:cNvSpPr txBox="1"/>
            <p:nvPr/>
          </p:nvSpPr>
          <p:spPr>
            <a:xfrm>
              <a:off x="264261" y="0"/>
              <a:ext cx="2062278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my_dataframe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Manipulating data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Manipulating data</a:t>
            </a:r>
          </a:p>
        </p:txBody>
      </p:sp>
      <p:sp>
        <p:nvSpPr>
          <p:cNvPr id="256" name="We can also use square brackets to change individual pieces of data…"/>
          <p:cNvSpPr txBox="1">
            <a:spLocks noGrp="1"/>
          </p:cNvSpPr>
          <p:nvPr>
            <p:ph type="body" idx="1"/>
          </p:nvPr>
        </p:nvSpPr>
        <p:spPr>
          <a:xfrm>
            <a:off x="0" y="901700"/>
            <a:ext cx="9700837" cy="6286500"/>
          </a:xfrm>
          <a:prstGeom prst="rect">
            <a:avLst/>
          </a:prstGeom>
        </p:spPr>
        <p:txBody>
          <a:bodyPr anchor="t"/>
          <a:lstStyle/>
          <a:p>
            <a:pPr marL="333375" indent="-333375">
              <a:spcBef>
                <a:spcPts val="0"/>
              </a:spcBef>
              <a:defRPr sz="2400"/>
            </a:pPr>
            <a:r>
              <a:t>We can also use square brackets to change individual pieces of data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Our matrix currently contains a point of missing data, indicated by the presence of the NA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To replace if with a 7 we would write:</a:t>
            </a:r>
            <a:br/>
            <a:br/>
            <a:r>
              <a:t>my_matrix[1,4] &lt;- 7</a:t>
            </a:r>
          </a:p>
        </p:txBody>
      </p:sp>
      <p:grpSp>
        <p:nvGrpSpPr>
          <p:cNvPr id="267" name="Group"/>
          <p:cNvGrpSpPr/>
          <p:nvPr/>
        </p:nvGrpSpPr>
        <p:grpSpPr>
          <a:xfrm>
            <a:off x="2468177" y="5549848"/>
            <a:ext cx="2993339" cy="3802153"/>
            <a:chOff x="0" y="0"/>
            <a:chExt cx="2993337" cy="3802152"/>
          </a:xfrm>
        </p:grpSpPr>
        <p:graphicFrame>
          <p:nvGraphicFramePr>
            <p:cNvPr id="257" name="Table"/>
            <p:cNvGraphicFramePr/>
            <p:nvPr/>
          </p:nvGraphicFramePr>
          <p:xfrm>
            <a:off x="453339" y="627153"/>
            <a:ext cx="2539998" cy="3174999"/>
          </p:xfrm>
          <a:graphic>
            <a:graphicData uri="http://schemas.openxmlformats.org/drawingml/2006/table">
              <a:tbl>
                <a:tblPr>
                  <a:tableStyleId>{EEE7283C-3CF3-47DC-8721-378D4A62B228}</a:tableStyleId>
                </a:tblPr>
                <a:tblGrid>
                  <a:gridCol w="635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lnT w="12700">
                        <a:solidFill>
                          <a:srgbClr val="60606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11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solidFill>
                          <a:srgbClr val="60606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0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solidFill>
                          <a:srgbClr val="60606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NA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lnT w="12700">
                        <a:solidFill>
                          <a:srgbClr val="606060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23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4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34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44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5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56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5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58" name="3"/>
            <p:cNvSpPr txBox="1"/>
            <p:nvPr/>
          </p:nvSpPr>
          <p:spPr>
            <a:xfrm>
              <a:off x="1889298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259" name="2"/>
            <p:cNvSpPr txBox="1"/>
            <p:nvPr/>
          </p:nvSpPr>
          <p:spPr>
            <a:xfrm>
              <a:off x="1262611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260" name="1"/>
            <p:cNvSpPr txBox="1"/>
            <p:nvPr/>
          </p:nvSpPr>
          <p:spPr>
            <a:xfrm>
              <a:off x="635923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261" name="5"/>
            <p:cNvSpPr txBox="1"/>
            <p:nvPr/>
          </p:nvSpPr>
          <p:spPr>
            <a:xfrm>
              <a:off x="0" y="3288607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262" name="4"/>
            <p:cNvSpPr txBox="1"/>
            <p:nvPr/>
          </p:nvSpPr>
          <p:spPr>
            <a:xfrm>
              <a:off x="0" y="2636288"/>
              <a:ext cx="2837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263" name="3"/>
            <p:cNvSpPr txBox="1"/>
            <p:nvPr/>
          </p:nvSpPr>
          <p:spPr>
            <a:xfrm>
              <a:off x="0" y="1983970"/>
              <a:ext cx="2837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264" name="2"/>
            <p:cNvSpPr txBox="1"/>
            <p:nvPr/>
          </p:nvSpPr>
          <p:spPr>
            <a:xfrm>
              <a:off x="0" y="1331652"/>
              <a:ext cx="2837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265" name="1"/>
            <p:cNvSpPr txBox="1"/>
            <p:nvPr/>
          </p:nvSpPr>
          <p:spPr>
            <a:xfrm>
              <a:off x="0" y="679334"/>
              <a:ext cx="2837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266" name="4"/>
            <p:cNvSpPr txBox="1"/>
            <p:nvPr/>
          </p:nvSpPr>
          <p:spPr>
            <a:xfrm>
              <a:off x="2515985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</a:t>
              </a:r>
            </a:p>
          </p:txBody>
        </p:sp>
      </p:grpSp>
      <p:sp>
        <p:nvSpPr>
          <p:cNvPr id="268" name="my_matrix"/>
          <p:cNvSpPr txBox="1"/>
          <p:nvPr/>
        </p:nvSpPr>
        <p:spPr>
          <a:xfrm>
            <a:off x="3399972" y="4924961"/>
            <a:ext cx="15258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my_matrix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6676645" y="5549848"/>
            <a:ext cx="2993339" cy="3802153"/>
            <a:chOff x="0" y="0"/>
            <a:chExt cx="2993338" cy="3802152"/>
          </a:xfrm>
        </p:grpSpPr>
        <p:graphicFrame>
          <p:nvGraphicFramePr>
            <p:cNvPr id="269" name="Table"/>
            <p:cNvGraphicFramePr/>
            <p:nvPr/>
          </p:nvGraphicFramePr>
          <p:xfrm>
            <a:off x="453339" y="627153"/>
            <a:ext cx="2539999" cy="3174999"/>
          </p:xfrm>
          <a:graphic>
            <a:graphicData uri="http://schemas.openxmlformats.org/drawingml/2006/table">
              <a:tbl>
                <a:tblPr>
                  <a:tableStyleId>{EEE7283C-3CF3-47DC-8721-378D4A62B228}</a:tableStyleId>
                </a:tblPr>
                <a:tblGrid>
                  <a:gridCol w="635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35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lnT w="12700">
                        <a:solidFill>
                          <a:srgbClr val="60606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11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solidFill>
                          <a:srgbClr val="60606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0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solidFill>
                          <a:srgbClr val="60606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7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lnT w="12700">
                        <a:solidFill>
                          <a:srgbClr val="606060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23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4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34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44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5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3500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5D5D5D"/>
                        </a:solidFill>
                        <a:miter lim="400000"/>
                      </a:lnL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56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2400">
                            <a:latin typeface="Helvetica Neue"/>
                            <a:ea typeface="Helvetica Neue"/>
                            <a:cs typeface="Helvetica Neue"/>
                          </a:rPr>
                          <a:t>5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solidFill>
                          <a:srgbClr val="5D5D5D"/>
                        </a:solidFill>
                        <a:miter lim="400000"/>
                      </a:lnR>
                      <a:lnB w="12700">
                        <a:solidFill>
                          <a:srgbClr val="60606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70" name="3"/>
            <p:cNvSpPr txBox="1"/>
            <p:nvPr/>
          </p:nvSpPr>
          <p:spPr>
            <a:xfrm>
              <a:off x="1889298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271" name="2"/>
            <p:cNvSpPr txBox="1"/>
            <p:nvPr/>
          </p:nvSpPr>
          <p:spPr>
            <a:xfrm>
              <a:off x="1262611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272" name="1"/>
            <p:cNvSpPr txBox="1"/>
            <p:nvPr/>
          </p:nvSpPr>
          <p:spPr>
            <a:xfrm>
              <a:off x="635923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273" name="5"/>
            <p:cNvSpPr txBox="1"/>
            <p:nvPr/>
          </p:nvSpPr>
          <p:spPr>
            <a:xfrm>
              <a:off x="0" y="3288607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274" name="4"/>
            <p:cNvSpPr txBox="1"/>
            <p:nvPr/>
          </p:nvSpPr>
          <p:spPr>
            <a:xfrm>
              <a:off x="0" y="2636288"/>
              <a:ext cx="2837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275" name="3"/>
            <p:cNvSpPr txBox="1"/>
            <p:nvPr/>
          </p:nvSpPr>
          <p:spPr>
            <a:xfrm>
              <a:off x="0" y="1983970"/>
              <a:ext cx="2837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276" name="2"/>
            <p:cNvSpPr txBox="1"/>
            <p:nvPr/>
          </p:nvSpPr>
          <p:spPr>
            <a:xfrm>
              <a:off x="0" y="1331652"/>
              <a:ext cx="2837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277" name="1"/>
            <p:cNvSpPr txBox="1"/>
            <p:nvPr/>
          </p:nvSpPr>
          <p:spPr>
            <a:xfrm>
              <a:off x="0" y="679334"/>
              <a:ext cx="2837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278" name="4"/>
            <p:cNvSpPr txBox="1"/>
            <p:nvPr/>
          </p:nvSpPr>
          <p:spPr>
            <a:xfrm>
              <a:off x="2515985" y="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</a:t>
              </a:r>
            </a:p>
          </p:txBody>
        </p:sp>
      </p:grpSp>
      <p:sp>
        <p:nvSpPr>
          <p:cNvPr id="280" name="Line"/>
          <p:cNvSpPr/>
          <p:nvPr/>
        </p:nvSpPr>
        <p:spPr>
          <a:xfrm>
            <a:off x="5557260" y="7797906"/>
            <a:ext cx="1036954" cy="1"/>
          </a:xfrm>
          <a:prstGeom prst="line">
            <a:avLst/>
          </a:prstGeom>
          <a:ln w="317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my_matrix"/>
          <p:cNvSpPr txBox="1"/>
          <p:nvPr/>
        </p:nvSpPr>
        <p:spPr>
          <a:xfrm>
            <a:off x="7617294" y="4924961"/>
            <a:ext cx="15258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my_matrix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pying variables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Copying variables</a:t>
            </a:r>
          </a:p>
        </p:txBody>
      </p:sp>
      <p:sp>
        <p:nvSpPr>
          <p:cNvPr id="284" name="To copy data from one variable to another we simply assign it in the same way as if we were creating it  my_backup_matrix &lt;- my_matrix…"/>
          <p:cNvSpPr txBox="1">
            <a:spLocks noGrp="1"/>
          </p:cNvSpPr>
          <p:nvPr>
            <p:ph type="body" idx="1"/>
          </p:nvPr>
        </p:nvSpPr>
        <p:spPr>
          <a:xfrm>
            <a:off x="0" y="901700"/>
            <a:ext cx="9310712" cy="6286500"/>
          </a:xfrm>
          <a:prstGeom prst="rect">
            <a:avLst/>
          </a:prstGeom>
        </p:spPr>
        <p:txBody>
          <a:bodyPr anchor="t"/>
          <a:lstStyle/>
          <a:p>
            <a:pPr marL="333375" indent="-333375">
              <a:spcBef>
                <a:spcPts val="0"/>
              </a:spcBef>
              <a:defRPr sz="2400"/>
            </a:pPr>
            <a:r>
              <a:rPr dirty="0"/>
              <a:t>To copy data from one variable to another we simply assign it in the same way as if we were creating it</a:t>
            </a:r>
            <a:br>
              <a:rPr dirty="0"/>
            </a:br>
            <a:br>
              <a:rPr dirty="0"/>
            </a:br>
            <a:r>
              <a:rPr dirty="0" err="1"/>
              <a:t>my_backup_matrix</a:t>
            </a:r>
            <a:r>
              <a:rPr dirty="0"/>
              <a:t> &lt;- </a:t>
            </a:r>
            <a:r>
              <a:rPr dirty="0" err="1"/>
              <a:t>my_matrix</a:t>
            </a:r>
            <a:br>
              <a:rPr dirty="0"/>
            </a:br>
            <a:endParaRPr dirty="0"/>
          </a:p>
          <a:p>
            <a:pPr marL="333375" indent="-333375">
              <a:spcBef>
                <a:spcPts val="0"/>
              </a:spcBef>
              <a:defRPr sz="2400"/>
            </a:pPr>
            <a:r>
              <a:rPr dirty="0"/>
              <a:t>The copy is independent of the original. If we change one the other is not affected</a:t>
            </a:r>
            <a:br>
              <a:rPr lang="en-GB" dirty="0"/>
            </a:br>
            <a:endParaRPr dirty="0"/>
          </a:p>
          <a:p>
            <a:pPr marL="333375" indent="-333375">
              <a:spcBef>
                <a:spcPts val="0"/>
              </a:spcBef>
              <a:defRPr sz="2400"/>
            </a:pPr>
            <a:r>
              <a:rPr dirty="0"/>
              <a:t>If we wish to only copy part of the data then we must subset it</a:t>
            </a:r>
            <a:br>
              <a:rPr dirty="0"/>
            </a:br>
            <a:br>
              <a:rPr dirty="0"/>
            </a:br>
            <a:r>
              <a:rPr dirty="0" err="1"/>
              <a:t>my_backup_matrix</a:t>
            </a:r>
            <a:r>
              <a:rPr dirty="0"/>
              <a:t> &lt;- </a:t>
            </a:r>
            <a:r>
              <a:rPr dirty="0" err="1"/>
              <a:t>my_matrix</a:t>
            </a:r>
            <a:r>
              <a:rPr dirty="0"/>
              <a:t>[1:2,]</a:t>
            </a:r>
            <a:br>
              <a:rPr dirty="0"/>
            </a:br>
            <a:br>
              <a:rPr dirty="0"/>
            </a:br>
            <a:r>
              <a:rPr dirty="0"/>
              <a:t>would copy only rows 1 and 2 into the new variable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sts of equality"/>
          <p:cNvSpPr txBox="1">
            <a:spLocks noGrp="1"/>
          </p:cNvSpPr>
          <p:nvPr>
            <p:ph type="title"/>
          </p:nvPr>
        </p:nvSpPr>
        <p:spPr>
          <a:xfrm>
            <a:off x="0" y="0"/>
            <a:ext cx="5044232" cy="994815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Tests of equality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5138594" y="1733550"/>
            <a:ext cx="2956212" cy="7500909"/>
            <a:chOff x="0" y="0"/>
            <a:chExt cx="2956211" cy="7500908"/>
          </a:xfrm>
        </p:grpSpPr>
        <p:sp>
          <p:nvSpPr>
            <p:cNvPr id="287" name="x == 2…"/>
            <p:cNvSpPr txBox="1"/>
            <p:nvPr/>
          </p:nvSpPr>
          <p:spPr>
            <a:xfrm>
              <a:off x="1528156" y="0"/>
              <a:ext cx="1428056" cy="7500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/>
            </a:bodyPr>
            <a:lstStyle/>
            <a:p>
              <a:pPr>
                <a:spcBef>
                  <a:spcPts val="4200"/>
                </a:spcBef>
                <a:defRPr sz="3200"/>
              </a:pPr>
              <a:r>
                <a:t>x == 2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x != 2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x &gt; 2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x &gt;= 2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x &lt; 2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x &lt;= 2</a:t>
              </a:r>
            </a:p>
          </p:txBody>
        </p:sp>
        <p:sp>
          <p:nvSpPr>
            <p:cNvPr id="288" name="==…"/>
            <p:cNvSpPr txBox="1"/>
            <p:nvPr/>
          </p:nvSpPr>
          <p:spPr>
            <a:xfrm>
              <a:off x="0" y="0"/>
              <a:ext cx="810836" cy="7500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/>
            </a:bodyPr>
            <a:lstStyle/>
            <a:p>
              <a:pPr>
                <a:spcBef>
                  <a:spcPts val="4200"/>
                </a:spcBef>
                <a:defRPr sz="3200"/>
              </a:pPr>
              <a:r>
                <a:t>==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!=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&gt;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&gt;=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&lt;</a:t>
              </a:r>
            </a:p>
            <a:p>
              <a:pPr>
                <a:spcBef>
                  <a:spcPts val="4200"/>
                </a:spcBef>
                <a:defRPr sz="3200"/>
              </a:pPr>
              <a:r>
                <a:t>&lt;=</a:t>
              </a:r>
            </a:p>
          </p:txBody>
        </p:sp>
      </p:grpSp>
      <p:sp>
        <p:nvSpPr>
          <p:cNvPr id="290" name="Returns TRUE or FALSE"/>
          <p:cNvSpPr txBox="1"/>
          <p:nvPr/>
        </p:nvSpPr>
        <p:spPr>
          <a:xfrm>
            <a:off x="4834372" y="7757790"/>
            <a:ext cx="35646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r>
              <a:rPr dirty="0"/>
              <a:t>Returns TRUE or FALSE</a:t>
            </a:r>
          </a:p>
        </p:txBody>
      </p:sp>
      <p:sp>
        <p:nvSpPr>
          <p:cNvPr id="291" name="x &lt;- 3"/>
          <p:cNvSpPr txBox="1"/>
          <p:nvPr/>
        </p:nvSpPr>
        <p:spPr>
          <a:xfrm>
            <a:off x="1546475" y="1733550"/>
            <a:ext cx="1726405" cy="87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>
              <a:spcBef>
                <a:spcPts val="4200"/>
              </a:spcBef>
              <a:defRPr sz="3200"/>
            </a:lvl1pPr>
          </a:lstStyle>
          <a:p>
            <a:r>
              <a:t>x &lt;- 3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Table"/>
          <p:cNvGraphicFramePr/>
          <p:nvPr/>
        </p:nvGraphicFramePr>
        <p:xfrm>
          <a:off x="1028700" y="3842181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8" name="Group"/>
          <p:cNvGrpSpPr/>
          <p:nvPr/>
        </p:nvGrpSpPr>
        <p:grpSpPr>
          <a:xfrm>
            <a:off x="1179017" y="2647518"/>
            <a:ext cx="2252066" cy="1057047"/>
            <a:chOff x="0" y="304495"/>
            <a:chExt cx="2252065" cy="1057046"/>
          </a:xfrm>
        </p:grpSpPr>
        <p:sp>
          <p:nvSpPr>
            <p:cNvPr id="294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295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296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297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299" name="myData"/>
          <p:cNvSpPr txBox="1"/>
          <p:nvPr/>
        </p:nvSpPr>
        <p:spPr>
          <a:xfrm>
            <a:off x="1722729" y="1102817"/>
            <a:ext cx="11646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</a:t>
            </a:r>
          </a:p>
        </p:txBody>
      </p:sp>
      <p:sp>
        <p:nvSpPr>
          <p:cNvPr id="300" name="What is the age of every cat in our data frame?"/>
          <p:cNvSpPr txBox="1"/>
          <p:nvPr/>
        </p:nvSpPr>
        <p:spPr>
          <a:xfrm>
            <a:off x="3261156" y="264617"/>
            <a:ext cx="648248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is the age of every cat in our data frame?</a:t>
            </a:r>
          </a:p>
        </p:txBody>
      </p:sp>
      <p:graphicFrame>
        <p:nvGraphicFramePr>
          <p:cNvPr id="301" name="Table"/>
          <p:cNvGraphicFramePr/>
          <p:nvPr/>
        </p:nvGraphicFramePr>
        <p:xfrm>
          <a:off x="6870700" y="3765981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6" name="Group"/>
          <p:cNvGrpSpPr/>
          <p:nvPr/>
        </p:nvGrpSpPr>
        <p:grpSpPr>
          <a:xfrm>
            <a:off x="7021017" y="2571318"/>
            <a:ext cx="2252066" cy="1057047"/>
            <a:chOff x="0" y="304495"/>
            <a:chExt cx="2252065" cy="1057046"/>
          </a:xfrm>
        </p:grpSpPr>
        <p:sp>
          <p:nvSpPr>
            <p:cNvPr id="302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303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304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305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307" name="myData[c(1,4),2]…"/>
          <p:cNvSpPr txBox="1"/>
          <p:nvPr/>
        </p:nvSpPr>
        <p:spPr>
          <a:xfrm>
            <a:off x="6986066" y="1102817"/>
            <a:ext cx="294833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myData[c(1,4),2]</a:t>
            </a:r>
          </a:p>
          <a:p>
            <a:r>
              <a:t>myData[c(1,4),“Age”]</a:t>
            </a:r>
          </a:p>
        </p:txBody>
      </p:sp>
      <p:sp>
        <p:nvSpPr>
          <p:cNvPr id="308" name="Square"/>
          <p:cNvSpPr/>
          <p:nvPr/>
        </p:nvSpPr>
        <p:spPr>
          <a:xfrm>
            <a:off x="7526684" y="3791381"/>
            <a:ext cx="605781" cy="60607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9" name="Square"/>
          <p:cNvSpPr/>
          <p:nvPr/>
        </p:nvSpPr>
        <p:spPr>
          <a:xfrm>
            <a:off x="7526684" y="5683681"/>
            <a:ext cx="605781" cy="60607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0" name="Rectangle"/>
          <p:cNvSpPr/>
          <p:nvPr/>
        </p:nvSpPr>
        <p:spPr>
          <a:xfrm>
            <a:off x="6142459" y="723041"/>
            <a:ext cx="3996482" cy="6742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1" name="myData[which(myData$Animal == “Cat”),“Age”]"/>
          <p:cNvSpPr txBox="1"/>
          <p:nvPr/>
        </p:nvSpPr>
        <p:spPr>
          <a:xfrm>
            <a:off x="3211017" y="8345076"/>
            <a:ext cx="658276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myData[which(myData$Animal == “Cat”),“Age”]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1" animBg="1" advAuto="0"/>
      <p:bldP spid="311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Our data"/>
          <p:cNvSpPr txBox="1"/>
          <p:nvPr/>
        </p:nvSpPr>
        <p:spPr>
          <a:xfrm>
            <a:off x="5019480" y="7173417"/>
            <a:ext cx="13057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Our data</a:t>
            </a:r>
          </a:p>
        </p:txBody>
      </p:sp>
      <p:sp>
        <p:nvSpPr>
          <p:cNvPr id="314" name="Our test"/>
          <p:cNvSpPr txBox="1"/>
          <p:nvPr/>
        </p:nvSpPr>
        <p:spPr>
          <a:xfrm>
            <a:off x="6936926" y="7173417"/>
            <a:ext cx="120975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Our test</a:t>
            </a:r>
          </a:p>
        </p:txBody>
      </p:sp>
      <p:graphicFrame>
        <p:nvGraphicFramePr>
          <p:cNvPr id="315" name="Table"/>
          <p:cNvGraphicFramePr/>
          <p:nvPr/>
        </p:nvGraphicFramePr>
        <p:xfrm>
          <a:off x="9048546" y="3835400"/>
          <a:ext cx="841722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84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Table"/>
          <p:cNvGraphicFramePr/>
          <p:nvPr/>
        </p:nvGraphicFramePr>
        <p:xfrm>
          <a:off x="1028700" y="3842181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1" name="Group"/>
          <p:cNvGrpSpPr/>
          <p:nvPr/>
        </p:nvGrpSpPr>
        <p:grpSpPr>
          <a:xfrm>
            <a:off x="1179017" y="2647518"/>
            <a:ext cx="2252066" cy="1057047"/>
            <a:chOff x="0" y="304495"/>
            <a:chExt cx="2252065" cy="1057046"/>
          </a:xfrm>
        </p:grpSpPr>
        <p:sp>
          <p:nvSpPr>
            <p:cNvPr id="317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318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319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320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322" name="myData$Animal"/>
          <p:cNvSpPr txBox="1"/>
          <p:nvPr/>
        </p:nvSpPr>
        <p:spPr>
          <a:xfrm>
            <a:off x="1175003" y="1102817"/>
            <a:ext cx="226009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myData$Animal</a:t>
            </a:r>
          </a:p>
        </p:txBody>
      </p:sp>
      <p:graphicFrame>
        <p:nvGraphicFramePr>
          <p:cNvPr id="323" name="Table"/>
          <p:cNvGraphicFramePr/>
          <p:nvPr/>
        </p:nvGraphicFramePr>
        <p:xfrm>
          <a:off x="5251500" y="3842181"/>
          <a:ext cx="841722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84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4" name="Table"/>
          <p:cNvGraphicFramePr/>
          <p:nvPr/>
        </p:nvGraphicFramePr>
        <p:xfrm>
          <a:off x="7168946" y="3842181"/>
          <a:ext cx="841722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84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5D5D5D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5" name="Table"/>
          <p:cNvGraphicFramePr/>
          <p:nvPr/>
        </p:nvGraphicFramePr>
        <p:xfrm>
          <a:off x="9048546" y="3835400"/>
          <a:ext cx="841722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84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8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8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800"/>
                        <a:t>FALSE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800"/>
                        <a:t>TRUE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8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=="/>
          <p:cNvSpPr txBox="1"/>
          <p:nvPr/>
        </p:nvSpPr>
        <p:spPr>
          <a:xfrm>
            <a:off x="6409978" y="3960317"/>
            <a:ext cx="4800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==</a:t>
            </a:r>
          </a:p>
        </p:txBody>
      </p:sp>
      <p:sp>
        <p:nvSpPr>
          <p:cNvPr id="327" name="=="/>
          <p:cNvSpPr txBox="1"/>
          <p:nvPr/>
        </p:nvSpPr>
        <p:spPr>
          <a:xfrm>
            <a:off x="6409978" y="4608017"/>
            <a:ext cx="4800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==</a:t>
            </a:r>
          </a:p>
        </p:txBody>
      </p:sp>
      <p:sp>
        <p:nvSpPr>
          <p:cNvPr id="328" name="=="/>
          <p:cNvSpPr txBox="1"/>
          <p:nvPr/>
        </p:nvSpPr>
        <p:spPr>
          <a:xfrm>
            <a:off x="6409978" y="5211267"/>
            <a:ext cx="4800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==</a:t>
            </a:r>
          </a:p>
        </p:txBody>
      </p:sp>
      <p:sp>
        <p:nvSpPr>
          <p:cNvPr id="329" name="=="/>
          <p:cNvSpPr txBox="1"/>
          <p:nvPr/>
        </p:nvSpPr>
        <p:spPr>
          <a:xfrm>
            <a:off x="6409978" y="5903417"/>
            <a:ext cx="4800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==</a:t>
            </a:r>
          </a:p>
        </p:txBody>
      </p:sp>
      <p:sp>
        <p:nvSpPr>
          <p:cNvPr id="330" name="=="/>
          <p:cNvSpPr txBox="1"/>
          <p:nvPr/>
        </p:nvSpPr>
        <p:spPr>
          <a:xfrm>
            <a:off x="6409978" y="6462217"/>
            <a:ext cx="4800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==</a:t>
            </a:r>
          </a:p>
        </p:txBody>
      </p:sp>
      <p:sp>
        <p:nvSpPr>
          <p:cNvPr id="331" name="myData$Animal == “Cat”"/>
          <p:cNvSpPr txBox="1"/>
          <p:nvPr/>
        </p:nvSpPr>
        <p:spPr>
          <a:xfrm>
            <a:off x="5251500" y="1102817"/>
            <a:ext cx="35347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myData$Animal == “Cat”</a:t>
            </a:r>
          </a:p>
        </p:txBody>
      </p:sp>
      <p:sp>
        <p:nvSpPr>
          <p:cNvPr id="332" name="which(myData$Animal == “Cat”)"/>
          <p:cNvSpPr txBox="1"/>
          <p:nvPr/>
        </p:nvSpPr>
        <p:spPr>
          <a:xfrm>
            <a:off x="5251500" y="2601417"/>
            <a:ext cx="449397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which(myData$Animal == “Cat”)</a:t>
            </a:r>
          </a:p>
        </p:txBody>
      </p:sp>
      <p:sp>
        <p:nvSpPr>
          <p:cNvPr id="333" name="-&gt;"/>
          <p:cNvSpPr txBox="1"/>
          <p:nvPr/>
        </p:nvSpPr>
        <p:spPr>
          <a:xfrm>
            <a:off x="8321734" y="3960317"/>
            <a:ext cx="415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-&gt;</a:t>
            </a:r>
          </a:p>
        </p:txBody>
      </p:sp>
      <p:sp>
        <p:nvSpPr>
          <p:cNvPr id="334" name="-&gt;"/>
          <p:cNvSpPr txBox="1"/>
          <p:nvPr/>
        </p:nvSpPr>
        <p:spPr>
          <a:xfrm>
            <a:off x="8321734" y="4608017"/>
            <a:ext cx="415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-&gt;</a:t>
            </a:r>
          </a:p>
        </p:txBody>
      </p:sp>
      <p:sp>
        <p:nvSpPr>
          <p:cNvPr id="335" name="-&gt;"/>
          <p:cNvSpPr txBox="1"/>
          <p:nvPr/>
        </p:nvSpPr>
        <p:spPr>
          <a:xfrm>
            <a:off x="8321734" y="5192217"/>
            <a:ext cx="415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-&gt;</a:t>
            </a:r>
          </a:p>
        </p:txBody>
      </p:sp>
      <p:sp>
        <p:nvSpPr>
          <p:cNvPr id="336" name="-&gt;"/>
          <p:cNvSpPr txBox="1"/>
          <p:nvPr/>
        </p:nvSpPr>
        <p:spPr>
          <a:xfrm>
            <a:off x="8321734" y="5827217"/>
            <a:ext cx="415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-&gt;</a:t>
            </a:r>
          </a:p>
        </p:txBody>
      </p:sp>
      <p:sp>
        <p:nvSpPr>
          <p:cNvPr id="337" name="-&gt;"/>
          <p:cNvSpPr txBox="1"/>
          <p:nvPr/>
        </p:nvSpPr>
        <p:spPr>
          <a:xfrm>
            <a:off x="8321734" y="6462217"/>
            <a:ext cx="415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-&gt;</a:t>
            </a:r>
          </a:p>
        </p:txBody>
      </p:sp>
      <p:sp>
        <p:nvSpPr>
          <p:cNvPr id="338" name="Rectangle"/>
          <p:cNvSpPr/>
          <p:nvPr/>
        </p:nvSpPr>
        <p:spPr>
          <a:xfrm>
            <a:off x="8970957" y="3711252"/>
            <a:ext cx="996902" cy="3423296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9" name="Rectangle"/>
          <p:cNvSpPr/>
          <p:nvPr/>
        </p:nvSpPr>
        <p:spPr>
          <a:xfrm>
            <a:off x="4709961" y="2439657"/>
            <a:ext cx="5173862" cy="7848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42" name="Group"/>
          <p:cNvGrpSpPr/>
          <p:nvPr/>
        </p:nvGrpSpPr>
        <p:grpSpPr>
          <a:xfrm>
            <a:off x="957784" y="1132384"/>
            <a:ext cx="9501774" cy="7611369"/>
            <a:chOff x="0" y="-637579"/>
            <a:chExt cx="9501773" cy="7611367"/>
          </a:xfrm>
        </p:grpSpPr>
        <p:sp>
          <p:nvSpPr>
            <p:cNvPr id="340" name="Rectangle"/>
            <p:cNvSpPr/>
            <p:nvPr/>
          </p:nvSpPr>
          <p:spPr>
            <a:xfrm>
              <a:off x="0" y="2005617"/>
              <a:ext cx="778223" cy="3423296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1" name="Rectangle"/>
            <p:cNvSpPr/>
            <p:nvPr/>
          </p:nvSpPr>
          <p:spPr>
            <a:xfrm>
              <a:off x="3796357" y="-637580"/>
              <a:ext cx="5705417" cy="76113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43" name="myData[which(myData$Animal == “Cat”),“Age”]"/>
          <p:cNvSpPr txBox="1"/>
          <p:nvPr/>
        </p:nvSpPr>
        <p:spPr>
          <a:xfrm>
            <a:off x="3488080" y="353517"/>
            <a:ext cx="65827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myData[which(myData$Animal == “Cat”),“Age”]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3" animBg="1" advAuto="0"/>
      <p:bldP spid="339" grpId="2" animBg="1" advAuto="0"/>
      <p:bldP spid="342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ourse overview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433692" cy="869405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Course overview</a:t>
            </a:r>
          </a:p>
        </p:txBody>
      </p:sp>
      <p:graphicFrame>
        <p:nvGraphicFramePr>
          <p:cNvPr id="128" name="Table"/>
          <p:cNvGraphicFramePr/>
          <p:nvPr>
            <p:extLst>
              <p:ext uri="{D42A27DB-BD31-4B8C-83A1-F6EECF244321}">
                <p14:modId xmlns:p14="http://schemas.microsoft.com/office/powerpoint/2010/main" val="2735782879"/>
              </p:ext>
            </p:extLst>
          </p:nvPr>
        </p:nvGraphicFramePr>
        <p:xfrm>
          <a:off x="525736" y="1212850"/>
          <a:ext cx="10657184" cy="39243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8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1" dirty="0"/>
                        <a:t>Session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GB" sz="3000" b="1" dirty="0"/>
                        <a:t>Topic</a:t>
                      </a:r>
                      <a:endParaRPr sz="3000" b="1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UNIX and command line environment</a:t>
                      </a:r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2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GB" sz="3000" b="0" dirty="0"/>
                        <a:t>Genomics: sequencing, assembly and annotation</a:t>
                      </a:r>
                      <a:endParaRPr sz="3000" b="0" dirty="0"/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1" dirty="0"/>
                        <a:t>3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GB" sz="3000" b="1" dirty="0"/>
                        <a:t>Programming in R</a:t>
                      </a:r>
                      <a:endParaRPr sz="3000" b="1" dirty="0"/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4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Genomics: </a:t>
                      </a:r>
                      <a:r>
                        <a:rPr lang="en-GB" sz="3000" b="0" dirty="0"/>
                        <a:t>mapping </a:t>
                      </a:r>
                      <a:r>
                        <a:rPr sz="3000" b="0" dirty="0"/>
                        <a:t>and population analysis</a:t>
                      </a:r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5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Transcriptomics</a:t>
                      </a:r>
                      <a:r>
                        <a:rPr lang="en-GB" sz="3000" b="0" dirty="0"/>
                        <a:t> and differential expression</a:t>
                      </a:r>
                      <a:endParaRPr sz="3000" b="0" dirty="0"/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sz="3000" b="0" dirty="0"/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GB" sz="3000" b="0" dirty="0"/>
                        <a:t>Extended exercise</a:t>
                      </a:r>
                      <a:endParaRPr sz="3000" b="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69027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Table"/>
          <p:cNvGraphicFramePr/>
          <p:nvPr/>
        </p:nvGraphicFramePr>
        <p:xfrm>
          <a:off x="6909420" y="3802333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6" name="Table"/>
          <p:cNvGraphicFramePr/>
          <p:nvPr/>
        </p:nvGraphicFramePr>
        <p:xfrm>
          <a:off x="1028700" y="3842181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51" name="Group"/>
          <p:cNvGrpSpPr/>
          <p:nvPr/>
        </p:nvGrpSpPr>
        <p:grpSpPr>
          <a:xfrm>
            <a:off x="1179017" y="2647518"/>
            <a:ext cx="2252066" cy="1057047"/>
            <a:chOff x="0" y="304495"/>
            <a:chExt cx="2252065" cy="1057046"/>
          </a:xfrm>
        </p:grpSpPr>
        <p:sp>
          <p:nvSpPr>
            <p:cNvPr id="347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348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349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350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352" name="myData"/>
          <p:cNvSpPr txBox="1"/>
          <p:nvPr/>
        </p:nvSpPr>
        <p:spPr>
          <a:xfrm>
            <a:off x="1722729" y="1852117"/>
            <a:ext cx="11646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</a:t>
            </a:r>
          </a:p>
        </p:txBody>
      </p:sp>
      <p:sp>
        <p:nvSpPr>
          <p:cNvPr id="353" name="myData[which(myData$Animal == “Cat”),]"/>
          <p:cNvSpPr txBox="1"/>
          <p:nvPr/>
        </p:nvSpPr>
        <p:spPr>
          <a:xfrm>
            <a:off x="5226100" y="1852117"/>
            <a:ext cx="578693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myData[which(myData$Animal == “Cat”),]</a:t>
            </a:r>
          </a:p>
        </p:txBody>
      </p:sp>
      <p:sp>
        <p:nvSpPr>
          <p:cNvPr id="354" name="myData[rows we want , columns we want]"/>
          <p:cNvSpPr txBox="1"/>
          <p:nvPr/>
        </p:nvSpPr>
        <p:spPr>
          <a:xfrm>
            <a:off x="5226100" y="1102817"/>
            <a:ext cx="583753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myData[rows we want , columns we want]</a:t>
            </a:r>
          </a:p>
        </p:txBody>
      </p:sp>
      <p:graphicFrame>
        <p:nvGraphicFramePr>
          <p:cNvPr id="355" name="Table"/>
          <p:cNvGraphicFramePr/>
          <p:nvPr/>
        </p:nvGraphicFramePr>
        <p:xfrm>
          <a:off x="6909420" y="3802333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0" name="Group"/>
          <p:cNvGrpSpPr/>
          <p:nvPr/>
        </p:nvGrpSpPr>
        <p:grpSpPr>
          <a:xfrm>
            <a:off x="7059738" y="2614019"/>
            <a:ext cx="2252066" cy="1057047"/>
            <a:chOff x="0" y="304495"/>
            <a:chExt cx="2252065" cy="1057046"/>
          </a:xfrm>
        </p:grpSpPr>
        <p:sp>
          <p:nvSpPr>
            <p:cNvPr id="356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357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358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359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361" name="Rectangle"/>
          <p:cNvSpPr/>
          <p:nvPr/>
        </p:nvSpPr>
        <p:spPr>
          <a:xfrm>
            <a:off x="6821463" y="3709935"/>
            <a:ext cx="2596208" cy="79380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6821463" y="5627635"/>
            <a:ext cx="2596208" cy="79380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Table"/>
          <p:cNvGraphicFramePr/>
          <p:nvPr/>
        </p:nvGraphicFramePr>
        <p:xfrm>
          <a:off x="6909420" y="3802333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5" name="Table"/>
          <p:cNvGraphicFramePr/>
          <p:nvPr/>
        </p:nvGraphicFramePr>
        <p:xfrm>
          <a:off x="1028700" y="3842181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0" name="Group"/>
          <p:cNvGrpSpPr/>
          <p:nvPr/>
        </p:nvGrpSpPr>
        <p:grpSpPr>
          <a:xfrm>
            <a:off x="1179017" y="2647518"/>
            <a:ext cx="2252066" cy="1057047"/>
            <a:chOff x="0" y="304495"/>
            <a:chExt cx="2252065" cy="1057046"/>
          </a:xfrm>
        </p:grpSpPr>
        <p:sp>
          <p:nvSpPr>
            <p:cNvPr id="366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367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368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369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371" name="myData"/>
          <p:cNvSpPr txBox="1"/>
          <p:nvPr/>
        </p:nvSpPr>
        <p:spPr>
          <a:xfrm>
            <a:off x="1722729" y="1852117"/>
            <a:ext cx="11646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</a:t>
            </a:r>
          </a:p>
        </p:txBody>
      </p:sp>
      <p:sp>
        <p:nvSpPr>
          <p:cNvPr id="372" name="myData[which(myData$Animal == “Cat”),“Age”]"/>
          <p:cNvSpPr txBox="1"/>
          <p:nvPr/>
        </p:nvSpPr>
        <p:spPr>
          <a:xfrm>
            <a:off x="5226100" y="1852117"/>
            <a:ext cx="65827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myData[which(myData$Animal == “Cat”),“Age”]</a:t>
            </a:r>
          </a:p>
        </p:txBody>
      </p:sp>
      <p:sp>
        <p:nvSpPr>
          <p:cNvPr id="373" name="myData[rows we want , columns we want]"/>
          <p:cNvSpPr txBox="1"/>
          <p:nvPr/>
        </p:nvSpPr>
        <p:spPr>
          <a:xfrm>
            <a:off x="5226100" y="1102817"/>
            <a:ext cx="583753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myData[rows we want , columns we want]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7059738" y="2614019"/>
            <a:ext cx="2252066" cy="1057047"/>
            <a:chOff x="0" y="304495"/>
            <a:chExt cx="2252065" cy="1057046"/>
          </a:xfrm>
        </p:grpSpPr>
        <p:sp>
          <p:nvSpPr>
            <p:cNvPr id="374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375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376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377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379" name="Rectangle"/>
          <p:cNvSpPr/>
          <p:nvPr/>
        </p:nvSpPr>
        <p:spPr>
          <a:xfrm>
            <a:off x="7521997" y="3709935"/>
            <a:ext cx="666701" cy="79380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0" name="Rectangle"/>
          <p:cNvSpPr/>
          <p:nvPr/>
        </p:nvSpPr>
        <p:spPr>
          <a:xfrm>
            <a:off x="7511926" y="5627635"/>
            <a:ext cx="686843" cy="79380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Manipulating data with functions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Manipulating data with functions</a:t>
            </a:r>
          </a:p>
        </p:txBody>
      </p:sp>
      <p:sp>
        <p:nvSpPr>
          <p:cNvPr id="383" name="R comes with hundreds of built in functions and we can add more through the use of modules or by writing our own.…"/>
          <p:cNvSpPr txBox="1">
            <a:spLocks noGrp="1"/>
          </p:cNvSpPr>
          <p:nvPr>
            <p:ph type="body" idx="1"/>
          </p:nvPr>
        </p:nvSpPr>
        <p:spPr>
          <a:xfrm>
            <a:off x="0" y="964507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marL="333375" indent="-333375">
              <a:spcBef>
                <a:spcPts val="0"/>
              </a:spcBef>
              <a:defRPr sz="2400"/>
            </a:pPr>
            <a:r>
              <a:t>R comes with hundreds of built in functions and we can add more through the use of modules or by writing our own.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The basic form of a function is: function(arguments)</a:t>
            </a:r>
            <a:br/>
            <a:br/>
            <a:r>
              <a:t>mean(my_vector)</a:t>
            </a:r>
            <a:br/>
            <a:br/>
            <a:r>
              <a:t>apply(my_matrix, 1, mean)</a:t>
            </a:r>
            <a:br/>
            <a:br/>
            <a:r>
              <a:t>plot(x, y, pch=16, cex=0.5, col=“green”)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asic statistics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0464800" cy="1100109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Basic statistics</a:t>
            </a:r>
          </a:p>
        </p:txBody>
      </p:sp>
      <p:pic>
        <p:nvPicPr>
          <p:cNvPr id="38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6383" y="1312229"/>
            <a:ext cx="10795001" cy="836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otting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Plotting</a:t>
            </a:r>
          </a:p>
        </p:txBody>
      </p:sp>
      <p:sp>
        <p:nvSpPr>
          <p:cNvPr id="389" name="One of the most powerful features of R is its ability to generate plots"/>
          <p:cNvSpPr txBox="1"/>
          <p:nvPr/>
        </p:nvSpPr>
        <p:spPr>
          <a:xfrm>
            <a:off x="0" y="901700"/>
            <a:ext cx="10011526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33375" indent="-333375">
              <a:buSzPct val="145000"/>
              <a:buChar char="•"/>
            </a:lvl1pPr>
          </a:lstStyle>
          <a:p>
            <a:r>
              <a:t>One of the most powerful features of R is its ability to generate plots</a:t>
            </a:r>
          </a:p>
        </p:txBody>
      </p:sp>
      <p:pic>
        <p:nvPicPr>
          <p:cNvPr id="390" name="linechart1.png" descr="linech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2400" y="1708150"/>
            <a:ext cx="762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unnamed-chunk-15-1.png" descr="unnamed-chunk-15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400" y="1828800"/>
            <a:ext cx="12192000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Plotting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Plotting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life-expectancy-versus-fertility-rate.gif" descr="life-expectancy-versus-fertility-rate.gi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400" y="794657"/>
            <a:ext cx="11430000" cy="8164286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Plotting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Plotting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mmary"/>
          <p:cNvSpPr txBox="1"/>
          <p:nvPr/>
        </p:nvSpPr>
        <p:spPr>
          <a:xfrm>
            <a:off x="0" y="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000"/>
            </a:lvl1pPr>
          </a:lstStyle>
          <a:p>
            <a:r>
              <a:t>Summary</a:t>
            </a:r>
          </a:p>
        </p:txBody>
      </p:sp>
      <p:sp>
        <p:nvSpPr>
          <p:cNvPr id="399" name="By the end of this session you will have learned to:…"/>
          <p:cNvSpPr txBox="1">
            <a:spLocks noGrp="1"/>
          </p:cNvSpPr>
          <p:nvPr>
            <p:ph type="body" idx="1"/>
          </p:nvPr>
        </p:nvSpPr>
        <p:spPr>
          <a:xfrm>
            <a:off x="0" y="964507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400"/>
            </a:pPr>
            <a:r>
              <a:t>By the end of this session you will have learned to: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Create variables and use them to store data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Access and copy subsets of data from one variable to another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Perform conditional tests and use them to search for matching data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Access the built in help functions of R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Utilise in-built and custom functions to conduct statistical analysis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Visualise data using a few of the basic plotting functions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Table"/>
          <p:cNvGraphicFramePr/>
          <p:nvPr/>
        </p:nvGraphicFramePr>
        <p:xfrm>
          <a:off x="2616200" y="4749800"/>
          <a:ext cx="280156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70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2" name="Data structures - Lists and dataframes"/>
          <p:cNvSpPr txBox="1"/>
          <p:nvPr/>
        </p:nvSpPr>
        <p:spPr>
          <a:xfrm>
            <a:off x="0" y="0"/>
            <a:ext cx="11210348" cy="187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000"/>
            </a:lvl1pPr>
          </a:lstStyle>
          <a:p>
            <a:r>
              <a:t>Data structures - Lists and dataframes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2654300" y="2108200"/>
          <a:ext cx="632055" cy="63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2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2616200" y="3432175"/>
          <a:ext cx="2801560" cy="63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70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Fish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Dog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5" name="[[1]] Num"/>
          <p:cNvSpPr txBox="1"/>
          <p:nvPr/>
        </p:nvSpPr>
        <p:spPr>
          <a:xfrm>
            <a:off x="1997050" y="1610817"/>
            <a:ext cx="13338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[[1]] Num</a:t>
            </a:r>
          </a:p>
        </p:txBody>
      </p:sp>
      <p:sp>
        <p:nvSpPr>
          <p:cNvPr id="406" name="[[3]] Pets"/>
          <p:cNvSpPr txBox="1"/>
          <p:nvPr/>
        </p:nvSpPr>
        <p:spPr>
          <a:xfrm>
            <a:off x="1997050" y="4239717"/>
            <a:ext cx="129387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[[3]] Pets</a:t>
            </a:r>
          </a:p>
        </p:txBody>
      </p:sp>
      <p:sp>
        <p:nvSpPr>
          <p:cNvPr id="407" name="[[2]] Animals"/>
          <p:cNvSpPr txBox="1"/>
          <p:nvPr/>
        </p:nvSpPr>
        <p:spPr>
          <a:xfrm>
            <a:off x="1997050" y="2918917"/>
            <a:ext cx="176265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[[2]] Animals</a:t>
            </a:r>
          </a:p>
        </p:txBody>
      </p:sp>
      <p:graphicFrame>
        <p:nvGraphicFramePr>
          <p:cNvPr id="408" name="Table"/>
          <p:cNvGraphicFramePr/>
          <p:nvPr/>
        </p:nvGraphicFramePr>
        <p:xfrm>
          <a:off x="8902700" y="4749800"/>
          <a:ext cx="2540000" cy="317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Cat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Y</a:t>
                      </a:r>
                    </a:p>
                  </a:txBody>
                  <a:tcPr marL="50800" marR="50800" marT="50800" marB="50800" anchor="ctr" horzOverflow="overflow"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Dog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V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blipFill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3" name="Group"/>
          <p:cNvGrpSpPr/>
          <p:nvPr/>
        </p:nvGrpSpPr>
        <p:grpSpPr>
          <a:xfrm>
            <a:off x="9053017" y="3644036"/>
            <a:ext cx="2252066" cy="1057047"/>
            <a:chOff x="0" y="304495"/>
            <a:chExt cx="2252065" cy="1057046"/>
          </a:xfrm>
        </p:grpSpPr>
        <p:sp>
          <p:nvSpPr>
            <p:cNvPr id="409" name="Weight"/>
            <p:cNvSpPr txBox="1"/>
            <p:nvPr/>
          </p:nvSpPr>
          <p:spPr>
            <a:xfrm rot="16200000">
              <a:off x="1495907" y="605383"/>
              <a:ext cx="105095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Weight</a:t>
              </a:r>
            </a:p>
          </p:txBody>
        </p:sp>
        <p:sp>
          <p:nvSpPr>
            <p:cNvPr id="410" name="Letters"/>
            <p:cNvSpPr txBox="1"/>
            <p:nvPr/>
          </p:nvSpPr>
          <p:spPr>
            <a:xfrm rot="16200000">
              <a:off x="895959" y="602335"/>
              <a:ext cx="1057048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Letters</a:t>
              </a:r>
            </a:p>
          </p:txBody>
        </p:sp>
        <p:sp>
          <p:nvSpPr>
            <p:cNvPr id="411" name="Age"/>
            <p:cNvSpPr txBox="1"/>
            <p:nvPr/>
          </p:nvSpPr>
          <p:spPr>
            <a:xfrm rot="16200000">
              <a:off x="502361" y="805637"/>
              <a:ext cx="65044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Age</a:t>
              </a:r>
            </a:p>
          </p:txBody>
        </p:sp>
        <p:sp>
          <p:nvSpPr>
            <p:cNvPr id="412" name="Animal"/>
            <p:cNvSpPr txBox="1"/>
            <p:nvPr/>
          </p:nvSpPr>
          <p:spPr>
            <a:xfrm rot="16200000">
              <a:off x="-289459" y="610717"/>
              <a:ext cx="104028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Animal</a:t>
              </a:r>
            </a:p>
          </p:txBody>
        </p:sp>
      </p:grpSp>
      <p:sp>
        <p:nvSpPr>
          <p:cNvPr id="414" name="my_list"/>
          <p:cNvSpPr txBox="1"/>
          <p:nvPr/>
        </p:nvSpPr>
        <p:spPr>
          <a:xfrm>
            <a:off x="2574322" y="1091209"/>
            <a:ext cx="106283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my_list</a:t>
            </a:r>
          </a:p>
        </p:txBody>
      </p:sp>
      <p:sp>
        <p:nvSpPr>
          <p:cNvPr id="415" name="Variable name"/>
          <p:cNvSpPr txBox="1"/>
          <p:nvPr/>
        </p:nvSpPr>
        <p:spPr>
          <a:xfrm>
            <a:off x="387382" y="1091209"/>
            <a:ext cx="203393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Variable name</a:t>
            </a:r>
          </a:p>
        </p:txBody>
      </p:sp>
      <p:sp>
        <p:nvSpPr>
          <p:cNvPr id="416" name="my_dataframe"/>
          <p:cNvSpPr txBox="1"/>
          <p:nvPr/>
        </p:nvSpPr>
        <p:spPr>
          <a:xfrm>
            <a:off x="8843504" y="2918917"/>
            <a:ext cx="206227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my_dataframe</a:t>
            </a:r>
          </a:p>
        </p:txBody>
      </p:sp>
      <p:sp>
        <p:nvSpPr>
          <p:cNvPr id="417" name="Variable name"/>
          <p:cNvSpPr txBox="1"/>
          <p:nvPr/>
        </p:nvSpPr>
        <p:spPr>
          <a:xfrm>
            <a:off x="6656565" y="2918917"/>
            <a:ext cx="203393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Variable name</a:t>
            </a:r>
          </a:p>
        </p:txBody>
      </p:sp>
      <p:sp>
        <p:nvSpPr>
          <p:cNvPr id="418" name="Standard lists can combine vectors, matrices and factors"/>
          <p:cNvSpPr txBox="1"/>
          <p:nvPr/>
        </p:nvSpPr>
        <p:spPr>
          <a:xfrm>
            <a:off x="1973879" y="8236056"/>
            <a:ext cx="4086205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Standard lists can combine vectors, matrices and factors</a:t>
            </a:r>
          </a:p>
        </p:txBody>
      </p:sp>
      <p:sp>
        <p:nvSpPr>
          <p:cNvPr id="419" name="Dataframes are a collection of vectors or factors of equal length"/>
          <p:cNvSpPr txBox="1"/>
          <p:nvPr/>
        </p:nvSpPr>
        <p:spPr>
          <a:xfrm>
            <a:off x="8249151" y="8051906"/>
            <a:ext cx="3847098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r>
              <a:t>Dataframes are a collection of vectors or factors of equal length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ntroduction to UNI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R</a:t>
            </a:r>
          </a:p>
        </p:txBody>
      </p:sp>
      <p:sp>
        <p:nvSpPr>
          <p:cNvPr id="145" name="October 17th 2018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verview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0464800" cy="3302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Overview</a:t>
            </a:r>
          </a:p>
        </p:txBody>
      </p:sp>
      <p:sp>
        <p:nvSpPr>
          <p:cNvPr id="148" name="The basics: Assigning variables…"/>
          <p:cNvSpPr txBox="1">
            <a:spLocks noGrp="1"/>
          </p:cNvSpPr>
          <p:nvPr>
            <p:ph type="subTitle" idx="1"/>
          </p:nvPr>
        </p:nvSpPr>
        <p:spPr>
          <a:xfrm>
            <a:off x="-1" y="967970"/>
            <a:ext cx="11098660" cy="7187489"/>
          </a:xfrm>
          <a:prstGeom prst="rect">
            <a:avLst/>
          </a:prstGeom>
        </p:spPr>
        <p:txBody>
          <a:bodyPr/>
          <a:lstStyle/>
          <a:p>
            <a:pPr marL="333375" indent="-333375">
              <a:buSzPct val="145000"/>
              <a:buChar char="•"/>
              <a:defRPr sz="2400"/>
            </a:pPr>
            <a:r>
              <a:t>The basics: Assigning variables</a:t>
            </a:r>
            <a:br/>
            <a:endParaRPr/>
          </a:p>
          <a:p>
            <a:pPr marL="333375" indent="-333375">
              <a:buSzPct val="145000"/>
              <a:buChar char="•"/>
              <a:defRPr sz="2400"/>
            </a:pPr>
            <a:r>
              <a:t>Data structures</a:t>
            </a:r>
            <a:br/>
            <a:endParaRPr/>
          </a:p>
          <a:p>
            <a:pPr marL="333375" indent="-333375">
              <a:buSzPct val="145000"/>
              <a:buChar char="•"/>
              <a:defRPr sz="2400"/>
            </a:pPr>
            <a:r>
              <a:t>Manipulating data</a:t>
            </a:r>
            <a:br/>
            <a:endParaRPr/>
          </a:p>
          <a:p>
            <a:pPr marL="333375" indent="-333375">
              <a:buSzPct val="145000"/>
              <a:buChar char="•"/>
              <a:defRPr sz="2400"/>
            </a:pPr>
            <a:r>
              <a:t>Basic statistics</a:t>
            </a:r>
            <a:br/>
            <a:endParaRPr/>
          </a:p>
          <a:p>
            <a:pPr marL="333375" indent="-333375">
              <a:buSzPct val="145000"/>
              <a:buChar char="•"/>
              <a:defRPr sz="2400"/>
            </a:pPr>
            <a:r>
              <a:t>Plotting</a:t>
            </a:r>
            <a:br/>
            <a:br/>
            <a:br/>
            <a:br/>
            <a:r>
              <a:t>Learning more</a:t>
            </a:r>
          </a:p>
          <a:p>
            <a:pPr marL="333375" indent="-333375">
              <a:buSzPct val="145000"/>
              <a:buChar char="•"/>
              <a:defRPr sz="2400"/>
            </a:pPr>
            <a:r>
              <a:t>Advanced Statistics for Epidemiology module - Led by Dr Rob Christley</a:t>
            </a:r>
            <a:br/>
            <a:endParaRPr/>
          </a:p>
          <a:p>
            <a:pPr marL="333375" indent="-333375">
              <a:buSzPct val="145000"/>
              <a:buChar char="•"/>
              <a:defRPr sz="2400"/>
            </a:pPr>
            <a:r>
              <a:t>Numerous online training modules available for example:</a:t>
            </a:r>
            <a:br/>
            <a:r>
              <a:t>Introduction to R - https://www.datacamp.com/courses/free-introduction-to-r</a:t>
            </a:r>
            <a:br/>
            <a:r>
              <a:t>R for Data Science - http://r4ds.had.co.nz/index.html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 or python or perl?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 or python or perl?</a:t>
            </a:r>
          </a:p>
        </p:txBody>
      </p:sp>
      <p:sp>
        <p:nvSpPr>
          <p:cNvPr id="151" name="R was designed specifically for statistical analyses Thousands of additional modules to extend functionality Excellent for exploring data in an ad-hoc or one off manner Steep learning curve…"/>
          <p:cNvSpPr txBox="1">
            <a:spLocks noGrp="1"/>
          </p:cNvSpPr>
          <p:nvPr>
            <p:ph type="body" idx="1"/>
          </p:nvPr>
        </p:nvSpPr>
        <p:spPr>
          <a:xfrm>
            <a:off x="0" y="939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33375" indent="-333375">
              <a:spcBef>
                <a:spcPts val="0"/>
              </a:spcBef>
              <a:defRPr sz="2400"/>
            </a:pPr>
            <a:r>
              <a:t>R was designed specifically for statistical analyses</a:t>
            </a:r>
            <a:br/>
            <a:r>
              <a:t>Thousands of additional modules to extend functionality</a:t>
            </a:r>
            <a:br/>
            <a:r>
              <a:t>Excellent for exploring data in an ad-hoc or one off manner</a:t>
            </a:r>
            <a:br/>
            <a:r>
              <a:t>Steep learning curve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Python and perl are programming languages</a:t>
            </a:r>
            <a:br/>
            <a:r>
              <a:t>Data analysis tools added through growing number of optional modules</a:t>
            </a:r>
            <a:br/>
            <a:r>
              <a:t>Excellent for scripting repetitious tasks requiring data in a standardised format</a:t>
            </a:r>
            <a:br/>
            <a:r>
              <a:t>Python is currently more popular than perl</a:t>
            </a:r>
            <a:br/>
            <a:r>
              <a:t>Easier for beginners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Each have their own strengths, weaknesses and quirks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No single language is best, need to consider the task and context before deciding which to use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e basics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The basics</a:t>
            </a:r>
          </a:p>
        </p:txBody>
      </p:sp>
      <p:sp>
        <p:nvSpPr>
          <p:cNvPr id="154" name="R is a programming language for statistical computing…"/>
          <p:cNvSpPr txBox="1">
            <a:spLocks noGrp="1"/>
          </p:cNvSpPr>
          <p:nvPr>
            <p:ph type="body" idx="1"/>
          </p:nvPr>
        </p:nvSpPr>
        <p:spPr>
          <a:xfrm>
            <a:off x="0" y="939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33375" indent="-333375">
              <a:spcBef>
                <a:spcPts val="0"/>
              </a:spcBef>
              <a:defRPr sz="2400"/>
            </a:pPr>
            <a:r>
              <a:t>R is a programming language for statistical computing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It can be used as an efficient and powerful calculator</a:t>
            </a:r>
            <a:br/>
            <a:br/>
            <a:r>
              <a:t>What is ((123.45 + 987.65)*3)/12 ?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It’s more than that because we can store data in variables, manipulate it and plot the results</a:t>
            </a:r>
            <a:br/>
            <a:endParaRPr/>
          </a:p>
          <a:p>
            <a:pPr marL="333375" indent="-333375">
              <a:spcBef>
                <a:spcPts val="0"/>
              </a:spcBef>
              <a:defRPr sz="2400"/>
            </a:pPr>
            <a:r>
              <a:t>As always expect to make mistakes and to have to search the web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basics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1186411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The basics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9624770" y="1599246"/>
            <a:ext cx="1848994" cy="2025027"/>
            <a:chOff x="0" y="0"/>
            <a:chExt cx="1848992" cy="2025026"/>
          </a:xfrm>
        </p:grpSpPr>
        <p:sp>
          <p:nvSpPr>
            <p:cNvPr id="157" name="y &lt;- mx+c"/>
            <p:cNvSpPr txBox="1"/>
            <p:nvPr/>
          </p:nvSpPr>
          <p:spPr>
            <a:xfrm>
              <a:off x="0" y="0"/>
              <a:ext cx="184899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t>y &lt;- mx+c</a:t>
              </a:r>
            </a:p>
          </p:txBody>
        </p:sp>
        <p:sp>
          <p:nvSpPr>
            <p:cNvPr id="158" name="Variables"/>
            <p:cNvSpPr txBox="1"/>
            <p:nvPr/>
          </p:nvSpPr>
          <p:spPr>
            <a:xfrm>
              <a:off x="98297" y="1476894"/>
              <a:ext cx="1652398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r>
                <a:t>Variables</a:t>
              </a:r>
            </a:p>
          </p:txBody>
        </p:sp>
        <p:sp>
          <p:nvSpPr>
            <p:cNvPr id="159" name="Line"/>
            <p:cNvSpPr/>
            <p:nvPr/>
          </p:nvSpPr>
          <p:spPr>
            <a:xfrm flipH="1" flipV="1">
              <a:off x="109955" y="725980"/>
              <a:ext cx="770981" cy="7709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880935" y="686214"/>
              <a:ext cx="51254" cy="8107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1007935" y="685425"/>
              <a:ext cx="206724" cy="811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Line"/>
            <p:cNvSpPr/>
            <p:nvPr/>
          </p:nvSpPr>
          <p:spPr>
            <a:xfrm flipV="1">
              <a:off x="1007935" y="681043"/>
              <a:ext cx="600821" cy="8159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64" name="Group"/>
          <p:cNvSpPr txBox="1"/>
          <p:nvPr/>
        </p:nvSpPr>
        <p:spPr>
          <a:xfrm>
            <a:off x="0" y="892694"/>
            <a:ext cx="8755951" cy="343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33375" indent="-333375">
              <a:buSzPct val="145000"/>
              <a:buChar char="•"/>
            </a:pPr>
            <a:r>
              <a:rPr dirty="0"/>
              <a:t>We can store data for analysis within a </a:t>
            </a:r>
            <a:r>
              <a:rPr b="1" dirty="0"/>
              <a:t>Variable </a:t>
            </a:r>
            <a:r>
              <a:rPr dirty="0"/>
              <a:t>or</a:t>
            </a:r>
            <a:r>
              <a:rPr b="1" dirty="0"/>
              <a:t> Object</a:t>
            </a:r>
          </a:p>
          <a:p>
            <a:pPr marL="333375" indent="-333375">
              <a:buSzPct val="145000"/>
              <a:buChar char="•"/>
            </a:pPr>
            <a:endParaRPr dirty="0"/>
          </a:p>
          <a:p>
            <a:pPr marL="333375" indent="-333375">
              <a:buSzPct val="145000"/>
              <a:buChar char="•"/>
            </a:pPr>
            <a:r>
              <a:rPr dirty="0"/>
              <a:t>To store text it must be surrounded by quote marks</a:t>
            </a:r>
            <a:br>
              <a:rPr dirty="0"/>
            </a:br>
            <a:r>
              <a:rPr dirty="0"/>
              <a:t>x = “this is a string”</a:t>
            </a:r>
          </a:p>
          <a:p>
            <a:pPr marL="333375" indent="-333375">
              <a:buSzPct val="145000"/>
              <a:buChar char="•"/>
            </a:pPr>
            <a:endParaRPr dirty="0"/>
          </a:p>
          <a:p>
            <a:pPr marL="333375" indent="-333375">
              <a:buSzPct val="145000"/>
              <a:buChar char="•"/>
            </a:pPr>
            <a:r>
              <a:rPr dirty="0"/>
              <a:t>Anything within the quote marks is referred to as a string</a:t>
            </a:r>
            <a:br>
              <a:rPr dirty="0"/>
            </a:br>
            <a:endParaRPr dirty="0"/>
          </a:p>
          <a:p>
            <a:pPr marL="333375" indent="-333375">
              <a:buSzPct val="145000"/>
              <a:buChar char="•"/>
            </a:pPr>
            <a:r>
              <a:rPr dirty="0"/>
              <a:t>R treats everything within a string as a single piece of data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basics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099800" cy="1186411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The basics</a:t>
            </a:r>
          </a:p>
        </p:txBody>
      </p:sp>
      <p:sp>
        <p:nvSpPr>
          <p:cNvPr id="167" name="Group"/>
          <p:cNvSpPr txBox="1"/>
          <p:nvPr/>
        </p:nvSpPr>
        <p:spPr>
          <a:xfrm>
            <a:off x="0" y="892694"/>
            <a:ext cx="8755951" cy="7388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33375" indent="-333375">
              <a:buSzPct val="145000"/>
              <a:buChar char="•"/>
            </a:pPr>
            <a:r>
              <a:rPr dirty="0"/>
              <a:t>To assign data to a variable we use &lt;- or =</a:t>
            </a:r>
            <a:br>
              <a:rPr dirty="0"/>
            </a:br>
            <a:endParaRPr dirty="0"/>
          </a:p>
          <a:p>
            <a:pPr marL="333375" indent="-333375">
              <a:buSzPct val="145000"/>
              <a:buChar char="•"/>
            </a:pPr>
            <a:r>
              <a:rPr dirty="0"/>
              <a:t>To store the value 3 in variable x we would type</a:t>
            </a:r>
            <a:br>
              <a:rPr dirty="0"/>
            </a:br>
            <a:br>
              <a:rPr dirty="0"/>
            </a:br>
            <a:r>
              <a:rPr dirty="0"/>
              <a:t>x &lt;- 3</a:t>
            </a:r>
            <a:br>
              <a:rPr dirty="0"/>
            </a:br>
            <a:r>
              <a:rPr dirty="0"/>
              <a:t>x = 3</a:t>
            </a:r>
            <a:br>
              <a:rPr dirty="0"/>
            </a:br>
            <a:endParaRPr dirty="0"/>
          </a:p>
          <a:p>
            <a:pPr marL="333375" indent="-333375">
              <a:buSzPct val="145000"/>
              <a:buChar char="•"/>
            </a:pPr>
            <a:r>
              <a:rPr dirty="0"/>
              <a:t>While storing the sentence “I am learning R” we would type</a:t>
            </a:r>
            <a:br>
              <a:rPr dirty="0"/>
            </a:br>
            <a:br>
              <a:rPr dirty="0"/>
            </a:br>
            <a:r>
              <a:rPr dirty="0"/>
              <a:t>x &lt;- “I am learning R”</a:t>
            </a:r>
            <a:br>
              <a:rPr dirty="0"/>
            </a:br>
            <a:r>
              <a:rPr dirty="0"/>
              <a:t>x = “I am learning R”</a:t>
            </a:r>
            <a:br>
              <a:rPr dirty="0"/>
            </a:br>
            <a:endParaRPr dirty="0"/>
          </a:p>
          <a:p>
            <a:pPr marL="333375" indent="-333375">
              <a:buSzPct val="145000"/>
              <a:buChar char="•"/>
            </a:pPr>
            <a:r>
              <a:rPr dirty="0"/>
              <a:t>R is case sensitive. X and x refer to 2 different variables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ata structures - Vectors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0464800" cy="1661969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Data structures - Vectors</a:t>
            </a:r>
          </a:p>
        </p:txBody>
      </p:sp>
      <p:graphicFrame>
        <p:nvGraphicFramePr>
          <p:cNvPr id="170" name="Table"/>
          <p:cNvGraphicFramePr/>
          <p:nvPr/>
        </p:nvGraphicFramePr>
        <p:xfrm>
          <a:off x="5235575" y="3276600"/>
          <a:ext cx="635000" cy="63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Table"/>
          <p:cNvGraphicFramePr/>
          <p:nvPr/>
        </p:nvGraphicFramePr>
        <p:xfrm>
          <a:off x="5232400" y="5905500"/>
          <a:ext cx="2540000" cy="63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fish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Table"/>
          <p:cNvGraphicFramePr/>
          <p:nvPr/>
        </p:nvGraphicFramePr>
        <p:xfrm>
          <a:off x="6188075" y="3276600"/>
          <a:ext cx="635000" cy="63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Table"/>
          <p:cNvGraphicFramePr/>
          <p:nvPr/>
        </p:nvGraphicFramePr>
        <p:xfrm>
          <a:off x="7134225" y="3276600"/>
          <a:ext cx="635000" cy="6350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fish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" name="1"/>
          <p:cNvSpPr txBox="1"/>
          <p:nvPr/>
        </p:nvSpPr>
        <p:spPr>
          <a:xfrm>
            <a:off x="5387975" y="4036517"/>
            <a:ext cx="28376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175" name="1"/>
          <p:cNvSpPr txBox="1"/>
          <p:nvPr/>
        </p:nvSpPr>
        <p:spPr>
          <a:xfrm>
            <a:off x="7286625" y="4036517"/>
            <a:ext cx="28376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176" name="1"/>
          <p:cNvSpPr txBox="1"/>
          <p:nvPr/>
        </p:nvSpPr>
        <p:spPr>
          <a:xfrm>
            <a:off x="6337300" y="4036517"/>
            <a:ext cx="28376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177" name="1"/>
          <p:cNvSpPr txBox="1"/>
          <p:nvPr/>
        </p:nvSpPr>
        <p:spPr>
          <a:xfrm>
            <a:off x="5400675" y="6665417"/>
            <a:ext cx="28376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178" name="2"/>
          <p:cNvSpPr txBox="1"/>
          <p:nvPr/>
        </p:nvSpPr>
        <p:spPr>
          <a:xfrm>
            <a:off x="6016625" y="6665417"/>
            <a:ext cx="28376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179" name="3"/>
          <p:cNvSpPr txBox="1"/>
          <p:nvPr/>
        </p:nvSpPr>
        <p:spPr>
          <a:xfrm>
            <a:off x="6657975" y="6665417"/>
            <a:ext cx="28376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180" name="4"/>
          <p:cNvSpPr txBox="1"/>
          <p:nvPr/>
        </p:nvSpPr>
        <p:spPr>
          <a:xfrm>
            <a:off x="7299325" y="6665417"/>
            <a:ext cx="28376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181" name="x"/>
          <p:cNvSpPr txBox="1"/>
          <p:nvPr/>
        </p:nvSpPr>
        <p:spPr>
          <a:xfrm>
            <a:off x="5413375" y="2690317"/>
            <a:ext cx="2721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2" name="x"/>
          <p:cNvSpPr txBox="1"/>
          <p:nvPr/>
        </p:nvSpPr>
        <p:spPr>
          <a:xfrm>
            <a:off x="6362700" y="2690317"/>
            <a:ext cx="2721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3" name="x"/>
          <p:cNvSpPr txBox="1"/>
          <p:nvPr/>
        </p:nvSpPr>
        <p:spPr>
          <a:xfrm>
            <a:off x="7309129" y="2690317"/>
            <a:ext cx="2721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4" name="Variable name"/>
          <p:cNvSpPr txBox="1"/>
          <p:nvPr/>
        </p:nvSpPr>
        <p:spPr>
          <a:xfrm>
            <a:off x="2906776" y="2690317"/>
            <a:ext cx="203393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Variable name</a:t>
            </a:r>
          </a:p>
        </p:txBody>
      </p:sp>
      <p:sp>
        <p:nvSpPr>
          <p:cNvPr id="185" name="Contents of the variable"/>
          <p:cNvSpPr txBox="1"/>
          <p:nvPr/>
        </p:nvSpPr>
        <p:spPr>
          <a:xfrm>
            <a:off x="1574799" y="3363417"/>
            <a:ext cx="33659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Contents of the variable</a:t>
            </a:r>
          </a:p>
        </p:txBody>
      </p:sp>
      <p:sp>
        <p:nvSpPr>
          <p:cNvPr id="186" name="Data index"/>
          <p:cNvSpPr txBox="1"/>
          <p:nvPr/>
        </p:nvSpPr>
        <p:spPr>
          <a:xfrm>
            <a:off x="3364281" y="4036517"/>
            <a:ext cx="15764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index</a:t>
            </a:r>
          </a:p>
        </p:txBody>
      </p:sp>
      <p:sp>
        <p:nvSpPr>
          <p:cNvPr id="187" name="my_data"/>
          <p:cNvSpPr txBox="1"/>
          <p:nvPr/>
        </p:nvSpPr>
        <p:spPr>
          <a:xfrm>
            <a:off x="5791200" y="5319217"/>
            <a:ext cx="12832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my_data</a:t>
            </a:r>
          </a:p>
        </p:txBody>
      </p:sp>
      <p:sp>
        <p:nvSpPr>
          <p:cNvPr id="188" name="Variable name"/>
          <p:cNvSpPr txBox="1"/>
          <p:nvPr/>
        </p:nvSpPr>
        <p:spPr>
          <a:xfrm>
            <a:off x="2906776" y="5319217"/>
            <a:ext cx="203393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Variable name</a:t>
            </a:r>
          </a:p>
        </p:txBody>
      </p:sp>
      <p:sp>
        <p:nvSpPr>
          <p:cNvPr id="189" name="Contents of the variable"/>
          <p:cNvSpPr txBox="1"/>
          <p:nvPr/>
        </p:nvSpPr>
        <p:spPr>
          <a:xfrm>
            <a:off x="1574799" y="5992317"/>
            <a:ext cx="33659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Contents of the variable</a:t>
            </a:r>
          </a:p>
        </p:txBody>
      </p:sp>
      <p:sp>
        <p:nvSpPr>
          <p:cNvPr id="190" name="Data index"/>
          <p:cNvSpPr txBox="1"/>
          <p:nvPr/>
        </p:nvSpPr>
        <p:spPr>
          <a:xfrm>
            <a:off x="3364281" y="6665417"/>
            <a:ext cx="15764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index</a:t>
            </a:r>
          </a:p>
        </p:txBody>
      </p:sp>
      <p:sp>
        <p:nvSpPr>
          <p:cNvPr id="191" name="Note that we start from index 1 Most full programming languages start at index 0"/>
          <p:cNvSpPr txBox="1"/>
          <p:nvPr/>
        </p:nvSpPr>
        <p:spPr>
          <a:xfrm>
            <a:off x="8605632" y="2995117"/>
            <a:ext cx="4387201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Note that we start from index 1 Most full programming languages start at index 0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1771</Words>
  <Application>Microsoft Macintosh PowerPoint</Application>
  <PresentationFormat>Custom</PresentationFormat>
  <Paragraphs>575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Introduction to Sequence Informatics</vt:lpstr>
      <vt:lpstr>Course overview</vt:lpstr>
      <vt:lpstr>Introduction to R</vt:lpstr>
      <vt:lpstr>Overview</vt:lpstr>
      <vt:lpstr>R or python or perl?</vt:lpstr>
      <vt:lpstr>The basics</vt:lpstr>
      <vt:lpstr>The basics</vt:lpstr>
      <vt:lpstr>The basics</vt:lpstr>
      <vt:lpstr>Data structures - Vectors</vt:lpstr>
      <vt:lpstr>Data structures - Matrices</vt:lpstr>
      <vt:lpstr>PowerPoint Presentation</vt:lpstr>
      <vt:lpstr>PowerPoint Presentation</vt:lpstr>
      <vt:lpstr>Accessing data</vt:lpstr>
      <vt:lpstr>Accessing data</vt:lpstr>
      <vt:lpstr>Manipulating data</vt:lpstr>
      <vt:lpstr>Copying variables</vt:lpstr>
      <vt:lpstr>Tests of equality</vt:lpstr>
      <vt:lpstr>PowerPoint Presentation</vt:lpstr>
      <vt:lpstr>PowerPoint Presentation</vt:lpstr>
      <vt:lpstr>PowerPoint Presentation</vt:lpstr>
      <vt:lpstr>PowerPoint Presentation</vt:lpstr>
      <vt:lpstr>Manipulating data with functions</vt:lpstr>
      <vt:lpstr>Basic statistics</vt:lpstr>
      <vt:lpstr>Plotting</vt:lpstr>
      <vt:lpstr>Plotting</vt:lpstr>
      <vt:lpstr>Plotting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Sequence Informatics</dc:title>
  <cp:lastModifiedBy>Craig Duffy</cp:lastModifiedBy>
  <cp:revision>3</cp:revision>
  <dcterms:modified xsi:type="dcterms:W3CDTF">2020-01-07T16:27:40Z</dcterms:modified>
</cp:coreProperties>
</file>