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80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1" r:id="rId12"/>
    <p:sldId id="267" r:id="rId13"/>
    <p:sldId id="269" r:id="rId14"/>
    <p:sldId id="270" r:id="rId15"/>
    <p:sldId id="271" r:id="rId16"/>
    <p:sldId id="272" r:id="rId17"/>
    <p:sldId id="273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76" d="100"/>
          <a:sy n="76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000"/>
            </a:lvl1pPr>
            <a:lvl2pPr marL="0" indent="0">
              <a:spcBef>
                <a:spcPts val="0"/>
              </a:spcBef>
              <a:buSzTx/>
              <a:buNone/>
              <a:defRPr sz="5000"/>
            </a:lvl2pPr>
            <a:lvl3pPr marL="0" indent="0">
              <a:spcBef>
                <a:spcPts val="0"/>
              </a:spcBef>
              <a:buSzTx/>
              <a:buNone/>
              <a:defRPr sz="5000"/>
            </a:lvl3pPr>
            <a:lvl4pPr marL="0" indent="0">
              <a:spcBef>
                <a:spcPts val="0"/>
              </a:spcBef>
              <a:buSzTx/>
              <a:buNone/>
              <a:defRPr sz="5000"/>
            </a:lvl4pPr>
            <a:lvl5pPr marL="0" indent="0">
              <a:spcBef>
                <a:spcPts val="0"/>
              </a:spcBef>
              <a:buSzTx/>
              <a:buNone/>
              <a:defRPr sz="5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Introduction to Sequence Informa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 to Sequence Informatics</a:t>
            </a:r>
          </a:p>
        </p:txBody>
      </p:sp>
      <p:sp>
        <p:nvSpPr>
          <p:cNvPr id="129" name="October - December 2018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defRPr sz="3000"/>
            </a:pPr>
            <a:r>
              <a:rPr dirty="0"/>
              <a:t>Institute of Infection and Global Health</a:t>
            </a:r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289" y="7685112"/>
            <a:ext cx="6222223" cy="180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Advantages…"/>
          <p:cNvSpPr txBox="1"/>
          <p:nvPr/>
        </p:nvSpPr>
        <p:spPr>
          <a:xfrm>
            <a:off x="165100" y="889610"/>
            <a:ext cx="5715000" cy="488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u="sng"/>
            </a:pPr>
            <a:r>
              <a:t>Advantages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Provides a fixed point of reference when comparing samples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Contigs are often entire chromosomes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Computationally easier, allowing for higher throughput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Easy to identify SNPs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Can use existing reference annotation</a:t>
            </a:r>
          </a:p>
        </p:txBody>
      </p:sp>
      <p:sp>
        <p:nvSpPr>
          <p:cNvPr id="338" name="Examining sequence data"/>
          <p:cNvSpPr txBox="1"/>
          <p:nvPr/>
        </p:nvSpPr>
        <p:spPr>
          <a:xfrm>
            <a:off x="0" y="-1"/>
            <a:ext cx="10942221" cy="1020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5000" b="0"/>
            </a:lvl1pPr>
          </a:lstStyle>
          <a:p>
            <a:r>
              <a:t>Mapping vs de novo assembly</a:t>
            </a:r>
          </a:p>
        </p:txBody>
      </p:sp>
      <p:sp>
        <p:nvSpPr>
          <p:cNvPr id="339" name="Disadvantages…"/>
          <p:cNvSpPr txBox="1"/>
          <p:nvPr/>
        </p:nvSpPr>
        <p:spPr>
          <a:xfrm>
            <a:off x="6951980" y="889610"/>
            <a:ext cx="5715001" cy="4144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u="sng"/>
            </a:pPr>
            <a:r>
              <a:t>Disadvantages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Requires an existing reference sequence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Assumes the reference is accurate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Difficult to identify and analyse insertions and deletions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Large scale variation often missed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xamining sequence data">
            <a:extLst>
              <a:ext uri="{FF2B5EF4-FFF2-40B4-BE49-F238E27FC236}">
                <a16:creationId xmlns:a16="http://schemas.microsoft.com/office/drawing/2014/main" id="{475FEC07-CC15-B548-B365-EF83180DEDFB}"/>
              </a:ext>
            </a:extLst>
          </p:cNvPr>
          <p:cNvSpPr txBox="1"/>
          <p:nvPr/>
        </p:nvSpPr>
        <p:spPr>
          <a:xfrm>
            <a:off x="0" y="-1"/>
            <a:ext cx="8891092" cy="1020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5000" b="0"/>
            </a:lvl1pPr>
          </a:lstStyle>
          <a:p>
            <a:r>
              <a:rPr dirty="0"/>
              <a:t>A fixed point of reference</a:t>
            </a:r>
          </a:p>
        </p:txBody>
      </p:sp>
      <p:sp>
        <p:nvSpPr>
          <p:cNvPr id="5" name="A A C G T A G C G C G T A C A A A A C G T T A C G A A C">
            <a:extLst>
              <a:ext uri="{FF2B5EF4-FFF2-40B4-BE49-F238E27FC236}">
                <a16:creationId xmlns:a16="http://schemas.microsoft.com/office/drawing/2014/main" id="{84BB5CF6-5546-0B41-A1FB-A4730914C331}"/>
              </a:ext>
            </a:extLst>
          </p:cNvPr>
          <p:cNvSpPr txBox="1"/>
          <p:nvPr/>
        </p:nvSpPr>
        <p:spPr>
          <a:xfrm>
            <a:off x="1923592" y="1775718"/>
            <a:ext cx="847187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rPr>
                <a:solidFill>
                  <a:srgbClr val="FF0000"/>
                </a:solidFill>
              </a:rPr>
              <a:t>A A C G T A G C G C G T A C A A A A C G T T A C G A A C</a:t>
            </a:r>
          </a:p>
        </p:txBody>
      </p:sp>
      <p:sp>
        <p:nvSpPr>
          <p:cNvPr id="6" name="Reference">
            <a:extLst>
              <a:ext uri="{FF2B5EF4-FFF2-40B4-BE49-F238E27FC236}">
                <a16:creationId xmlns:a16="http://schemas.microsoft.com/office/drawing/2014/main" id="{14A1898B-087A-CB4D-BF6B-F364164303C5}"/>
              </a:ext>
            </a:extLst>
          </p:cNvPr>
          <p:cNvSpPr txBox="1"/>
          <p:nvPr/>
        </p:nvSpPr>
        <p:spPr>
          <a:xfrm>
            <a:off x="132486" y="1781150"/>
            <a:ext cx="160446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Reference</a:t>
            </a:r>
          </a:p>
        </p:txBody>
      </p:sp>
      <p:sp>
        <p:nvSpPr>
          <p:cNvPr id="7" name="A A C G T A G C G C G T A C A A A A C G T T A C G A A C">
            <a:extLst>
              <a:ext uri="{FF2B5EF4-FFF2-40B4-BE49-F238E27FC236}">
                <a16:creationId xmlns:a16="http://schemas.microsoft.com/office/drawing/2014/main" id="{68F96784-E27F-724C-8C87-4ADB71B046C0}"/>
              </a:ext>
            </a:extLst>
          </p:cNvPr>
          <p:cNvSpPr txBox="1"/>
          <p:nvPr/>
        </p:nvSpPr>
        <p:spPr>
          <a:xfrm>
            <a:off x="1923592" y="2793998"/>
            <a:ext cx="841278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rPr dirty="0"/>
              <a:t>A A C G T A G C G C G T A C A A A A C G T T A C G A A C</a:t>
            </a:r>
          </a:p>
        </p:txBody>
      </p:sp>
      <p:sp>
        <p:nvSpPr>
          <p:cNvPr id="8" name="A A C G T A G C G C G T A C A A A A C G T T A C G A A C">
            <a:extLst>
              <a:ext uri="{FF2B5EF4-FFF2-40B4-BE49-F238E27FC236}">
                <a16:creationId xmlns:a16="http://schemas.microsoft.com/office/drawing/2014/main" id="{44766B04-8263-144F-A13C-5A288072B799}"/>
              </a:ext>
            </a:extLst>
          </p:cNvPr>
          <p:cNvSpPr txBox="1"/>
          <p:nvPr/>
        </p:nvSpPr>
        <p:spPr>
          <a:xfrm>
            <a:off x="1923592" y="3801414"/>
            <a:ext cx="929100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rPr dirty="0"/>
              <a:t>A A C G T A G </a:t>
            </a:r>
            <a:r>
              <a:rPr lang="en-GB" dirty="0"/>
              <a:t>C T G </a:t>
            </a:r>
            <a:r>
              <a:rPr dirty="0"/>
              <a:t>C G C G T A C A A A A C G T T A C G A A C</a:t>
            </a:r>
          </a:p>
        </p:txBody>
      </p:sp>
      <p:sp>
        <p:nvSpPr>
          <p:cNvPr id="9" name="A A C G T A G C G C G T A C A -  -  -  C G T T A C G A A C">
            <a:extLst>
              <a:ext uri="{FF2B5EF4-FFF2-40B4-BE49-F238E27FC236}">
                <a16:creationId xmlns:a16="http://schemas.microsoft.com/office/drawing/2014/main" id="{19717FB9-CD19-0044-8645-94FB9C8ECD9B}"/>
              </a:ext>
            </a:extLst>
          </p:cNvPr>
          <p:cNvSpPr txBox="1"/>
          <p:nvPr/>
        </p:nvSpPr>
        <p:spPr>
          <a:xfrm>
            <a:off x="1923592" y="4814262"/>
            <a:ext cx="758220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rPr dirty="0"/>
              <a:t>A A C G T A G C G C G T A C A C G T T A C G A A C</a:t>
            </a:r>
          </a:p>
        </p:txBody>
      </p:sp>
      <p:sp>
        <p:nvSpPr>
          <p:cNvPr id="10" name="Sample 1">
            <a:extLst>
              <a:ext uri="{FF2B5EF4-FFF2-40B4-BE49-F238E27FC236}">
                <a16:creationId xmlns:a16="http://schemas.microsoft.com/office/drawing/2014/main" id="{777FB8E0-BF27-9D41-ABB8-D0846CD08400}"/>
              </a:ext>
            </a:extLst>
          </p:cNvPr>
          <p:cNvSpPr txBox="1"/>
          <p:nvPr/>
        </p:nvSpPr>
        <p:spPr>
          <a:xfrm>
            <a:off x="206095" y="2793998"/>
            <a:ext cx="145725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Sample 1</a:t>
            </a:r>
          </a:p>
        </p:txBody>
      </p:sp>
      <p:sp>
        <p:nvSpPr>
          <p:cNvPr id="11" name="Sample 2">
            <a:extLst>
              <a:ext uri="{FF2B5EF4-FFF2-40B4-BE49-F238E27FC236}">
                <a16:creationId xmlns:a16="http://schemas.microsoft.com/office/drawing/2014/main" id="{954A10DD-87E0-FA41-B814-4001BC378800}"/>
              </a:ext>
            </a:extLst>
          </p:cNvPr>
          <p:cNvSpPr txBox="1"/>
          <p:nvPr/>
        </p:nvSpPr>
        <p:spPr>
          <a:xfrm>
            <a:off x="206095" y="3806846"/>
            <a:ext cx="145725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Sample 2</a:t>
            </a:r>
          </a:p>
        </p:txBody>
      </p:sp>
      <p:sp>
        <p:nvSpPr>
          <p:cNvPr id="12" name="Sample 3">
            <a:extLst>
              <a:ext uri="{FF2B5EF4-FFF2-40B4-BE49-F238E27FC236}">
                <a16:creationId xmlns:a16="http://schemas.microsoft.com/office/drawing/2014/main" id="{F8C99C66-DD6F-024B-9C56-7885361F42D7}"/>
              </a:ext>
            </a:extLst>
          </p:cNvPr>
          <p:cNvSpPr txBox="1"/>
          <p:nvPr/>
        </p:nvSpPr>
        <p:spPr>
          <a:xfrm>
            <a:off x="206095" y="4819694"/>
            <a:ext cx="145725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Sample 3</a:t>
            </a:r>
          </a:p>
        </p:txBody>
      </p:sp>
    </p:spTree>
    <p:extLst>
      <p:ext uri="{BB962C8B-B14F-4D97-AF65-F5344CB8AC3E}">
        <p14:creationId xmlns:p14="http://schemas.microsoft.com/office/powerpoint/2010/main" val="215643936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Examining sequence data"/>
          <p:cNvSpPr txBox="1"/>
          <p:nvPr/>
        </p:nvSpPr>
        <p:spPr>
          <a:xfrm>
            <a:off x="0" y="-1"/>
            <a:ext cx="8891092" cy="1020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5000" b="0"/>
            </a:lvl1pPr>
          </a:lstStyle>
          <a:p>
            <a:r>
              <a:rPr dirty="0"/>
              <a:t>A fixed point of reference</a:t>
            </a:r>
          </a:p>
        </p:txBody>
      </p:sp>
      <p:sp>
        <p:nvSpPr>
          <p:cNvPr id="342" name="A A C G T A G C G C G T A C A A A A C G T T A C G A A C"/>
          <p:cNvSpPr txBox="1"/>
          <p:nvPr/>
        </p:nvSpPr>
        <p:spPr>
          <a:xfrm>
            <a:off x="1923592" y="1781150"/>
            <a:ext cx="841278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 A C G T A G C G C G T A C A A A A C G T T A C G A A C</a:t>
            </a:r>
          </a:p>
        </p:txBody>
      </p:sp>
      <p:sp>
        <p:nvSpPr>
          <p:cNvPr id="343" name="Reference"/>
          <p:cNvSpPr txBox="1"/>
          <p:nvPr/>
        </p:nvSpPr>
        <p:spPr>
          <a:xfrm>
            <a:off x="132486" y="1781150"/>
            <a:ext cx="160446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Reference</a:t>
            </a:r>
          </a:p>
        </p:txBody>
      </p:sp>
      <p:sp>
        <p:nvSpPr>
          <p:cNvPr id="344" name="A A C G T A G C G C G T A C A A A A C G T T A C G A A C"/>
          <p:cNvSpPr txBox="1"/>
          <p:nvPr/>
        </p:nvSpPr>
        <p:spPr>
          <a:xfrm>
            <a:off x="1923592" y="2793998"/>
            <a:ext cx="841278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 A C G T A G C G C G T A C A A A A C G T T A C G A A C</a:t>
            </a:r>
          </a:p>
        </p:txBody>
      </p:sp>
      <p:sp>
        <p:nvSpPr>
          <p:cNvPr id="346" name="A A C G T A G C G C G T A C A -  -  -  C G T T A C G A A C"/>
          <p:cNvSpPr txBox="1"/>
          <p:nvPr/>
        </p:nvSpPr>
        <p:spPr>
          <a:xfrm>
            <a:off x="1923592" y="4819694"/>
            <a:ext cx="8412786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rPr dirty="0"/>
              <a:t>A A C G T A G C G C G T A C A -  -  -  C G T T A C G A A C</a:t>
            </a:r>
          </a:p>
        </p:txBody>
      </p:sp>
      <p:sp>
        <p:nvSpPr>
          <p:cNvPr id="347" name="Sample 1"/>
          <p:cNvSpPr txBox="1"/>
          <p:nvPr/>
        </p:nvSpPr>
        <p:spPr>
          <a:xfrm>
            <a:off x="206095" y="2793998"/>
            <a:ext cx="145725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Sample 1</a:t>
            </a:r>
          </a:p>
        </p:txBody>
      </p:sp>
      <p:sp>
        <p:nvSpPr>
          <p:cNvPr id="348" name="Sample 2"/>
          <p:cNvSpPr txBox="1"/>
          <p:nvPr/>
        </p:nvSpPr>
        <p:spPr>
          <a:xfrm>
            <a:off x="206095" y="3806846"/>
            <a:ext cx="145725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Sample 2</a:t>
            </a:r>
          </a:p>
        </p:txBody>
      </p:sp>
      <p:sp>
        <p:nvSpPr>
          <p:cNvPr id="349" name="Sample 3"/>
          <p:cNvSpPr txBox="1"/>
          <p:nvPr/>
        </p:nvSpPr>
        <p:spPr>
          <a:xfrm>
            <a:off x="206095" y="4819694"/>
            <a:ext cx="145725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Sample 3</a:t>
            </a:r>
          </a:p>
        </p:txBody>
      </p:sp>
      <p:sp>
        <p:nvSpPr>
          <p:cNvPr id="12" name="A A C G T A G c t g C G C G T A C A A A A C G T T A C G A A C">
            <a:extLst>
              <a:ext uri="{FF2B5EF4-FFF2-40B4-BE49-F238E27FC236}">
                <a16:creationId xmlns:a16="http://schemas.microsoft.com/office/drawing/2014/main" id="{CD65F7CF-500D-2645-8831-8C5A373EE2D1}"/>
              </a:ext>
            </a:extLst>
          </p:cNvPr>
          <p:cNvSpPr txBox="1"/>
          <p:nvPr/>
        </p:nvSpPr>
        <p:spPr>
          <a:xfrm>
            <a:off x="1923592" y="3801414"/>
            <a:ext cx="855683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rPr dirty="0"/>
              <a:t>A A C G T A G C G C G T A C A A A A C G T T A C G A A C</a:t>
            </a:r>
          </a:p>
        </p:txBody>
      </p:sp>
      <p:sp>
        <p:nvSpPr>
          <p:cNvPr id="2" name="5-point Star 1">
            <a:extLst>
              <a:ext uri="{FF2B5EF4-FFF2-40B4-BE49-F238E27FC236}">
                <a16:creationId xmlns:a16="http://schemas.microsoft.com/office/drawing/2014/main" id="{B4DE6ED7-FD5A-1545-869F-8C3DF9F517EB}"/>
              </a:ext>
            </a:extLst>
          </p:cNvPr>
          <p:cNvSpPr/>
          <p:nvPr/>
        </p:nvSpPr>
        <p:spPr>
          <a:xfrm>
            <a:off x="4165601" y="4072349"/>
            <a:ext cx="338666" cy="338666"/>
          </a:xfrm>
          <a:prstGeom prst="star5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Line"/>
          <p:cNvSpPr/>
          <p:nvPr/>
        </p:nvSpPr>
        <p:spPr>
          <a:xfrm>
            <a:off x="1386654" y="7827964"/>
            <a:ext cx="10231492" cy="1"/>
          </a:xfrm>
          <a:prstGeom prst="lin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62" name="Line"/>
          <p:cNvSpPr/>
          <p:nvPr/>
        </p:nvSpPr>
        <p:spPr>
          <a:xfrm>
            <a:off x="1508047" y="771842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63" name="Line"/>
          <p:cNvSpPr/>
          <p:nvPr/>
        </p:nvSpPr>
        <p:spPr>
          <a:xfrm>
            <a:off x="7794547" y="771842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64" name="Line"/>
          <p:cNvSpPr/>
          <p:nvPr/>
        </p:nvSpPr>
        <p:spPr>
          <a:xfrm>
            <a:off x="5394247" y="771842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65" name="Line"/>
          <p:cNvSpPr/>
          <p:nvPr/>
        </p:nvSpPr>
        <p:spPr>
          <a:xfrm>
            <a:off x="4060747" y="7280280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66" name="Line"/>
          <p:cNvSpPr/>
          <p:nvPr/>
        </p:nvSpPr>
        <p:spPr>
          <a:xfrm>
            <a:off x="2270047" y="7280280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67" name="Line"/>
          <p:cNvSpPr/>
          <p:nvPr/>
        </p:nvSpPr>
        <p:spPr>
          <a:xfrm>
            <a:off x="2003347" y="738981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68" name="Line"/>
          <p:cNvSpPr/>
          <p:nvPr/>
        </p:nvSpPr>
        <p:spPr>
          <a:xfrm>
            <a:off x="3349547" y="7399342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69" name="Line"/>
          <p:cNvSpPr/>
          <p:nvPr/>
        </p:nvSpPr>
        <p:spPr>
          <a:xfrm>
            <a:off x="6956347" y="7499353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0" name="Line"/>
          <p:cNvSpPr/>
          <p:nvPr/>
        </p:nvSpPr>
        <p:spPr>
          <a:xfrm>
            <a:off x="4695747" y="738981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1" name="Line"/>
          <p:cNvSpPr/>
          <p:nvPr/>
        </p:nvSpPr>
        <p:spPr>
          <a:xfrm>
            <a:off x="5508547" y="7499353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2" name="Line"/>
          <p:cNvSpPr/>
          <p:nvPr/>
        </p:nvSpPr>
        <p:spPr>
          <a:xfrm>
            <a:off x="4194097" y="7499353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3" name="Line"/>
          <p:cNvSpPr/>
          <p:nvPr/>
        </p:nvSpPr>
        <p:spPr>
          <a:xfrm>
            <a:off x="2689147" y="7499353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4" name="Line"/>
          <p:cNvSpPr/>
          <p:nvPr/>
        </p:nvSpPr>
        <p:spPr>
          <a:xfrm>
            <a:off x="1685847" y="7608890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5" name="Line"/>
          <p:cNvSpPr/>
          <p:nvPr/>
        </p:nvSpPr>
        <p:spPr>
          <a:xfrm>
            <a:off x="3349547" y="7608890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6" name="Line"/>
          <p:cNvSpPr/>
          <p:nvPr/>
        </p:nvSpPr>
        <p:spPr>
          <a:xfrm>
            <a:off x="4975147" y="7608890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7" name="Line"/>
          <p:cNvSpPr/>
          <p:nvPr/>
        </p:nvSpPr>
        <p:spPr>
          <a:xfrm>
            <a:off x="10131347" y="7608890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8" name="Line"/>
          <p:cNvSpPr/>
          <p:nvPr/>
        </p:nvSpPr>
        <p:spPr>
          <a:xfrm>
            <a:off x="8962947" y="7608890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9" name="Line"/>
          <p:cNvSpPr/>
          <p:nvPr/>
        </p:nvSpPr>
        <p:spPr>
          <a:xfrm>
            <a:off x="7489747" y="7608890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0" name="Line"/>
          <p:cNvSpPr/>
          <p:nvPr/>
        </p:nvSpPr>
        <p:spPr>
          <a:xfrm>
            <a:off x="6295947" y="7608890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1" name="Line"/>
          <p:cNvSpPr/>
          <p:nvPr/>
        </p:nvSpPr>
        <p:spPr>
          <a:xfrm>
            <a:off x="4194097" y="771842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2" name="Line"/>
          <p:cNvSpPr/>
          <p:nvPr/>
        </p:nvSpPr>
        <p:spPr>
          <a:xfrm>
            <a:off x="2993947" y="771842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3" name="Line"/>
          <p:cNvSpPr/>
          <p:nvPr/>
        </p:nvSpPr>
        <p:spPr>
          <a:xfrm>
            <a:off x="10550447" y="771842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4" name="Line"/>
          <p:cNvSpPr/>
          <p:nvPr/>
        </p:nvSpPr>
        <p:spPr>
          <a:xfrm>
            <a:off x="9153447" y="771842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5" name="Line"/>
          <p:cNvSpPr/>
          <p:nvPr/>
        </p:nvSpPr>
        <p:spPr>
          <a:xfrm>
            <a:off x="3349547" y="6159494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6" name="Line"/>
          <p:cNvSpPr/>
          <p:nvPr/>
        </p:nvSpPr>
        <p:spPr>
          <a:xfrm>
            <a:off x="2892347" y="6264271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7" name="Line"/>
          <p:cNvSpPr/>
          <p:nvPr/>
        </p:nvSpPr>
        <p:spPr>
          <a:xfrm>
            <a:off x="4060747" y="6264271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8" name="Line"/>
          <p:cNvSpPr/>
          <p:nvPr/>
        </p:nvSpPr>
        <p:spPr>
          <a:xfrm>
            <a:off x="4194097" y="637380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9" name="Line"/>
          <p:cNvSpPr/>
          <p:nvPr/>
        </p:nvSpPr>
        <p:spPr>
          <a:xfrm>
            <a:off x="2993947" y="637380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0" name="Line"/>
          <p:cNvSpPr/>
          <p:nvPr/>
        </p:nvSpPr>
        <p:spPr>
          <a:xfrm>
            <a:off x="3641647" y="6492079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1" name="Line"/>
          <p:cNvSpPr/>
          <p:nvPr/>
        </p:nvSpPr>
        <p:spPr>
          <a:xfrm>
            <a:off x="4194097" y="6610350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2" name="Line"/>
          <p:cNvSpPr/>
          <p:nvPr/>
        </p:nvSpPr>
        <p:spPr>
          <a:xfrm>
            <a:off x="2460547" y="6505574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3" name="Line"/>
          <p:cNvSpPr/>
          <p:nvPr/>
        </p:nvSpPr>
        <p:spPr>
          <a:xfrm>
            <a:off x="3095547" y="6610350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4" name="Line"/>
          <p:cNvSpPr/>
          <p:nvPr/>
        </p:nvSpPr>
        <p:spPr>
          <a:xfrm>
            <a:off x="3095547" y="671988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5" name="Line"/>
          <p:cNvSpPr/>
          <p:nvPr/>
        </p:nvSpPr>
        <p:spPr>
          <a:xfrm>
            <a:off x="4194097" y="671988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6" name="Line"/>
          <p:cNvSpPr/>
          <p:nvPr/>
        </p:nvSpPr>
        <p:spPr>
          <a:xfrm>
            <a:off x="4695747" y="6838159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7" name="Line"/>
          <p:cNvSpPr/>
          <p:nvPr/>
        </p:nvSpPr>
        <p:spPr>
          <a:xfrm>
            <a:off x="3501947" y="6838159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8" name="Line"/>
          <p:cNvSpPr/>
          <p:nvPr/>
        </p:nvSpPr>
        <p:spPr>
          <a:xfrm>
            <a:off x="2270047" y="6838159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9" name="Line"/>
          <p:cNvSpPr/>
          <p:nvPr/>
        </p:nvSpPr>
        <p:spPr>
          <a:xfrm>
            <a:off x="2892347" y="6947695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0" name="Line"/>
          <p:cNvSpPr/>
          <p:nvPr/>
        </p:nvSpPr>
        <p:spPr>
          <a:xfrm>
            <a:off x="2206547" y="706596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1" name="Line"/>
          <p:cNvSpPr/>
          <p:nvPr/>
        </p:nvSpPr>
        <p:spPr>
          <a:xfrm>
            <a:off x="4060747" y="6947695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2" name="Line"/>
          <p:cNvSpPr/>
          <p:nvPr/>
        </p:nvSpPr>
        <p:spPr>
          <a:xfrm>
            <a:off x="3349547" y="706596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3" name="Line"/>
          <p:cNvSpPr/>
          <p:nvPr/>
        </p:nvSpPr>
        <p:spPr>
          <a:xfrm>
            <a:off x="4492547" y="706596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4" name="Line"/>
          <p:cNvSpPr/>
          <p:nvPr/>
        </p:nvSpPr>
        <p:spPr>
          <a:xfrm>
            <a:off x="5254547" y="7280280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5" name="Line"/>
          <p:cNvSpPr/>
          <p:nvPr/>
        </p:nvSpPr>
        <p:spPr>
          <a:xfrm>
            <a:off x="4822747" y="7175503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6" name="Line"/>
          <p:cNvSpPr/>
          <p:nvPr/>
        </p:nvSpPr>
        <p:spPr>
          <a:xfrm>
            <a:off x="3641647" y="7175503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7" name="Line"/>
          <p:cNvSpPr/>
          <p:nvPr/>
        </p:nvSpPr>
        <p:spPr>
          <a:xfrm>
            <a:off x="2460547" y="7175503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8" name="Line"/>
          <p:cNvSpPr/>
          <p:nvPr/>
        </p:nvSpPr>
        <p:spPr>
          <a:xfrm>
            <a:off x="4129426" y="6159494"/>
            <a:ext cx="95793" cy="1"/>
          </a:xfrm>
          <a:prstGeom prst="lin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9" name="Line"/>
          <p:cNvSpPr/>
          <p:nvPr/>
        </p:nvSpPr>
        <p:spPr>
          <a:xfrm>
            <a:off x="4129426" y="6264280"/>
            <a:ext cx="95793" cy="1"/>
          </a:xfrm>
          <a:prstGeom prst="lin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0" name="Line"/>
          <p:cNvSpPr/>
          <p:nvPr/>
        </p:nvSpPr>
        <p:spPr>
          <a:xfrm>
            <a:off x="4129426" y="6488901"/>
            <a:ext cx="95793" cy="1"/>
          </a:xfrm>
          <a:prstGeom prst="lin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1" name="Line"/>
          <p:cNvSpPr/>
          <p:nvPr/>
        </p:nvSpPr>
        <p:spPr>
          <a:xfrm>
            <a:off x="4129426" y="6839344"/>
            <a:ext cx="95793" cy="1"/>
          </a:xfrm>
          <a:prstGeom prst="lin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2" name="Line"/>
          <p:cNvSpPr/>
          <p:nvPr/>
        </p:nvSpPr>
        <p:spPr>
          <a:xfrm>
            <a:off x="5996326" y="7280280"/>
            <a:ext cx="95793" cy="1"/>
          </a:xfrm>
          <a:prstGeom prst="lin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3" name="Line"/>
          <p:cNvSpPr/>
          <p:nvPr/>
        </p:nvSpPr>
        <p:spPr>
          <a:xfrm>
            <a:off x="4129426" y="7065967"/>
            <a:ext cx="95793" cy="1"/>
          </a:xfrm>
          <a:prstGeom prst="lin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4" name="Line"/>
          <p:cNvSpPr/>
          <p:nvPr/>
        </p:nvSpPr>
        <p:spPr>
          <a:xfrm>
            <a:off x="4129426" y="7175503"/>
            <a:ext cx="95793" cy="1"/>
          </a:xfrm>
          <a:prstGeom prst="lin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5" name="Line"/>
          <p:cNvSpPr/>
          <p:nvPr/>
        </p:nvSpPr>
        <p:spPr>
          <a:xfrm>
            <a:off x="4129426" y="7608890"/>
            <a:ext cx="95793" cy="1"/>
          </a:xfrm>
          <a:prstGeom prst="lin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6" name="Line"/>
          <p:cNvSpPr/>
          <p:nvPr/>
        </p:nvSpPr>
        <p:spPr>
          <a:xfrm>
            <a:off x="4129426" y="7399342"/>
            <a:ext cx="95793" cy="1"/>
          </a:xfrm>
          <a:prstGeom prst="lin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7" name="Line"/>
          <p:cNvSpPr/>
          <p:nvPr/>
        </p:nvSpPr>
        <p:spPr>
          <a:xfrm>
            <a:off x="3020293" y="7276305"/>
            <a:ext cx="95793" cy="1"/>
          </a:xfrm>
          <a:prstGeom prst="lin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8" name="Line"/>
          <p:cNvSpPr/>
          <p:nvPr/>
        </p:nvSpPr>
        <p:spPr>
          <a:xfrm>
            <a:off x="4933760" y="6373807"/>
            <a:ext cx="95793" cy="1"/>
          </a:xfrm>
          <a:prstGeom prst="lin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9" name="Line"/>
          <p:cNvSpPr/>
          <p:nvPr/>
        </p:nvSpPr>
        <p:spPr>
          <a:xfrm>
            <a:off x="2491126" y="6505574"/>
            <a:ext cx="95793" cy="1"/>
          </a:xfrm>
          <a:prstGeom prst="lin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20" name="Line"/>
          <p:cNvSpPr/>
          <p:nvPr/>
        </p:nvSpPr>
        <p:spPr>
          <a:xfrm>
            <a:off x="7736227" y="7499353"/>
            <a:ext cx="95793" cy="1"/>
          </a:xfrm>
          <a:prstGeom prst="lin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21" name="Line"/>
          <p:cNvSpPr/>
          <p:nvPr/>
        </p:nvSpPr>
        <p:spPr>
          <a:xfrm>
            <a:off x="6796427" y="7608890"/>
            <a:ext cx="95793" cy="1"/>
          </a:xfrm>
          <a:prstGeom prst="lin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22" name="Line"/>
          <p:cNvSpPr/>
          <p:nvPr/>
        </p:nvSpPr>
        <p:spPr>
          <a:xfrm>
            <a:off x="9700493" y="7608890"/>
            <a:ext cx="95793" cy="1"/>
          </a:xfrm>
          <a:prstGeom prst="lin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>
            <a:off x="1695259" y="7608890"/>
            <a:ext cx="95794" cy="1"/>
          </a:xfrm>
          <a:prstGeom prst="lin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>
            <a:off x="5075576" y="7608890"/>
            <a:ext cx="95793" cy="1"/>
          </a:xfrm>
          <a:prstGeom prst="lin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25" name="Reference"/>
          <p:cNvSpPr txBox="1"/>
          <p:nvPr/>
        </p:nvSpPr>
        <p:spPr>
          <a:xfrm>
            <a:off x="41046" y="7905750"/>
            <a:ext cx="160446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Reference</a:t>
            </a:r>
          </a:p>
        </p:txBody>
      </p:sp>
      <p:sp>
        <p:nvSpPr>
          <p:cNvPr id="426" name="True SNP"/>
          <p:cNvSpPr txBox="1"/>
          <p:nvPr/>
        </p:nvSpPr>
        <p:spPr>
          <a:xfrm>
            <a:off x="3650640" y="5187108"/>
            <a:ext cx="139568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True SNP</a:t>
            </a:r>
          </a:p>
        </p:txBody>
      </p:sp>
      <p:sp>
        <p:nvSpPr>
          <p:cNvPr id="427" name="Mismatch"/>
          <p:cNvSpPr txBox="1"/>
          <p:nvPr/>
        </p:nvSpPr>
        <p:spPr>
          <a:xfrm>
            <a:off x="7299084" y="6608661"/>
            <a:ext cx="145267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Mismatch</a:t>
            </a:r>
          </a:p>
        </p:txBody>
      </p:sp>
      <p:sp>
        <p:nvSpPr>
          <p:cNvPr id="428" name="Line"/>
          <p:cNvSpPr/>
          <p:nvPr/>
        </p:nvSpPr>
        <p:spPr>
          <a:xfrm flipH="1">
            <a:off x="6824782" y="7034924"/>
            <a:ext cx="1329319" cy="49618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29" name="Line"/>
          <p:cNvSpPr/>
          <p:nvPr/>
        </p:nvSpPr>
        <p:spPr>
          <a:xfrm>
            <a:off x="8181602" y="7041986"/>
            <a:ext cx="1600971" cy="47181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30" name="Line"/>
          <p:cNvSpPr/>
          <p:nvPr/>
        </p:nvSpPr>
        <p:spPr>
          <a:xfrm>
            <a:off x="4157782" y="5606172"/>
            <a:ext cx="1" cy="4610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31" name="Examining sequence data"/>
          <p:cNvSpPr txBox="1"/>
          <p:nvPr/>
        </p:nvSpPr>
        <p:spPr>
          <a:xfrm>
            <a:off x="0" y="-1"/>
            <a:ext cx="8891092" cy="1020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5000" b="0"/>
            </a:lvl1pPr>
          </a:lstStyle>
          <a:p>
            <a:r>
              <a:t>Calling SNPs</a:t>
            </a:r>
          </a:p>
        </p:txBody>
      </p:sp>
      <p:sp>
        <p:nvSpPr>
          <p:cNvPr id="432" name="SNP - Single Nucleotide Polymorphism…"/>
          <p:cNvSpPr txBox="1"/>
          <p:nvPr/>
        </p:nvSpPr>
        <p:spPr>
          <a:xfrm>
            <a:off x="165100" y="889610"/>
            <a:ext cx="12063969" cy="3775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SNP - Single Nucleotide Polymorphism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Present throughout the genome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A SNP can have a positive effect, negative effect or no effect on the organism.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Only a very small proportion of all SNPs are beneficial and subsequently selected for.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We can identify SNPs by looking for single base-pair differences between two sequences, in this case between our reference and our reads.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4" name="Table"/>
          <p:cNvGraphicFramePr/>
          <p:nvPr/>
        </p:nvGraphicFramePr>
        <p:xfrm>
          <a:off x="1204383" y="1630115"/>
          <a:ext cx="10596033" cy="7224885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309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9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4497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Chr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Pos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Ref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Sample 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Sample 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Sample 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Sample 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Sample 5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497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134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97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1453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G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G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G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97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19210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97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302102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T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5" name="Examining sequence data"/>
          <p:cNvSpPr txBox="1"/>
          <p:nvPr/>
        </p:nvSpPr>
        <p:spPr>
          <a:xfrm>
            <a:off x="0" y="-1"/>
            <a:ext cx="11734780" cy="1020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5000" b="0"/>
            </a:lvl1pPr>
          </a:lstStyle>
          <a:p>
            <a:r>
              <a:t>You have already analysed SNP data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Examining sequence data"/>
          <p:cNvSpPr txBox="1"/>
          <p:nvPr/>
        </p:nvSpPr>
        <p:spPr>
          <a:xfrm>
            <a:off x="0" y="-1"/>
            <a:ext cx="8891092" cy="1020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5000" b="0"/>
            </a:lvl1pPr>
          </a:lstStyle>
          <a:p>
            <a:r>
              <a:t>Population genetics</a:t>
            </a:r>
          </a:p>
        </p:txBody>
      </p:sp>
      <p:sp>
        <p:nvSpPr>
          <p:cNvPr id="438" name="The study of genetic variation within and between natural populations…"/>
          <p:cNvSpPr txBox="1"/>
          <p:nvPr/>
        </p:nvSpPr>
        <p:spPr>
          <a:xfrm>
            <a:off x="165100" y="889610"/>
            <a:ext cx="5634871" cy="3039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The study of genetic variation within and between natural populations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By studying the patterns of genetic diversity we can identify patterns of selection, determine the structure of populations and reconstruct evolutionary histories </a:t>
            </a:r>
          </a:p>
        </p:txBody>
      </p:sp>
      <p:pic>
        <p:nvPicPr>
          <p:cNvPr id="439" name="1.17136.jpg" descr="1.1713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220" y="802216"/>
            <a:ext cx="6985001" cy="81491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Simplified_tree.png" descr="Simplified_tr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368040"/>
            <a:ext cx="10795001" cy="6193853"/>
          </a:xfrm>
          <a:prstGeom prst="rect">
            <a:avLst/>
          </a:prstGeom>
          <a:ln w="12700">
            <a:miter lim="400000"/>
          </a:ln>
        </p:spPr>
      </p:pic>
      <p:sp>
        <p:nvSpPr>
          <p:cNvPr id="442" name="Plot the evolutionary relationships between samples…"/>
          <p:cNvSpPr txBox="1"/>
          <p:nvPr/>
        </p:nvSpPr>
        <p:spPr>
          <a:xfrm>
            <a:off x="165100" y="889610"/>
            <a:ext cx="10582474" cy="2302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Plot the evolutionary relationships between samples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Can be within species or between species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First we must align sequences against one another to calculate the number of differences between each of them</a:t>
            </a:r>
          </a:p>
        </p:txBody>
      </p:sp>
      <p:sp>
        <p:nvSpPr>
          <p:cNvPr id="443" name="Examining sequence data"/>
          <p:cNvSpPr txBox="1"/>
          <p:nvPr/>
        </p:nvSpPr>
        <p:spPr>
          <a:xfrm>
            <a:off x="0" y="-1"/>
            <a:ext cx="8891092" cy="1020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5000" b="0"/>
            </a:lvl1pPr>
          </a:lstStyle>
          <a:p>
            <a:r>
              <a:t>Phylogenetic Trees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2014-West-Africa-Ebola-Outbreak-Map.jpg" descr="2014-West-Africa-Ebola-Outbreak-Ma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379" y="883919"/>
            <a:ext cx="6350001" cy="4482354"/>
          </a:xfrm>
          <a:prstGeom prst="rect">
            <a:avLst/>
          </a:prstGeom>
          <a:ln w="12700">
            <a:miter lim="400000"/>
          </a:ln>
        </p:spPr>
      </p:pic>
      <p:sp>
        <p:nvSpPr>
          <p:cNvPr id="446" name="Examining sequence data"/>
          <p:cNvSpPr txBox="1"/>
          <p:nvPr/>
        </p:nvSpPr>
        <p:spPr>
          <a:xfrm>
            <a:off x="0" y="-1"/>
            <a:ext cx="11765856" cy="1020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5000" b="0"/>
            </a:lvl1pPr>
          </a:lstStyle>
          <a:p>
            <a:r>
              <a:t>Ebola-virus comparative genomics</a:t>
            </a:r>
          </a:p>
        </p:txBody>
      </p:sp>
      <p:sp>
        <p:nvSpPr>
          <p:cNvPr id="447" name="During this session you will learn to:…"/>
          <p:cNvSpPr txBox="1"/>
          <p:nvPr/>
        </p:nvSpPr>
        <p:spPr>
          <a:xfrm>
            <a:off x="165100" y="889610"/>
            <a:ext cx="6184702" cy="5985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During this session you will learn to: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  <a:p>
            <a:pPr marL="333375" indent="-333375" algn="l">
              <a:buSzPct val="100000"/>
              <a:buChar char="•"/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Map reads from the 2014 Ebola outbreak to 2 different reference sequence</a:t>
            </a:r>
            <a:br/>
            <a:endParaRPr/>
          </a:p>
          <a:p>
            <a:pPr marL="333375" indent="-333375" algn="l">
              <a:buSzPct val="100000"/>
              <a:buChar char="•"/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Examine the mapped sequences and call SNPs</a:t>
            </a:r>
            <a:br/>
            <a:endParaRPr/>
          </a:p>
          <a:p>
            <a:pPr marL="333375" indent="-333375" algn="l">
              <a:buSzPct val="100000"/>
              <a:buChar char="•"/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Generate consensus sequences by merging SNP calls onto a reference</a:t>
            </a:r>
            <a:br/>
            <a:endParaRPr/>
          </a:p>
          <a:p>
            <a:pPr marL="333375" indent="-333375" algn="l">
              <a:buSzPct val="100000"/>
              <a:buChar char="•"/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Perform multiple sequence alignment</a:t>
            </a:r>
            <a:br/>
            <a:endParaRPr/>
          </a:p>
          <a:p>
            <a:pPr marL="333375" indent="-333375" algn="l">
              <a:buSzPct val="100000"/>
              <a:buChar char="•"/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Calculate the relationships between a group of samples and use the results to plot a phylogenetic tree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ourse overview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6433692" cy="869405"/>
          </a:xfrm>
          <a:prstGeom prst="rect">
            <a:avLst/>
          </a:prstGeom>
        </p:spPr>
        <p:txBody>
          <a:bodyPr anchor="t"/>
          <a:lstStyle>
            <a:lvl1pPr algn="l">
              <a:defRPr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Course overview</a:t>
            </a:r>
          </a:p>
        </p:txBody>
      </p:sp>
      <p:graphicFrame>
        <p:nvGraphicFramePr>
          <p:cNvPr id="128" name="Table"/>
          <p:cNvGraphicFramePr/>
          <p:nvPr>
            <p:extLst>
              <p:ext uri="{D42A27DB-BD31-4B8C-83A1-F6EECF244321}">
                <p14:modId xmlns:p14="http://schemas.microsoft.com/office/powerpoint/2010/main" val="2358322374"/>
              </p:ext>
            </p:extLst>
          </p:nvPr>
        </p:nvGraphicFramePr>
        <p:xfrm>
          <a:off x="525736" y="1212850"/>
          <a:ext cx="10657184" cy="39243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82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5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algn="l" defTabSz="457200">
                        <a:defRPr sz="1500" b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sz="3000" b="1" dirty="0"/>
                        <a:t>Session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500" b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lang="en-GB" sz="3000" b="1" dirty="0"/>
                        <a:t>Topic</a:t>
                      </a:r>
                      <a:endParaRPr sz="3000" b="1"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algn="l" defTabSz="457200">
                        <a:defRPr sz="1500" b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sz="3000" b="0" dirty="0"/>
                        <a:t>1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500" b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sz="3000" b="0" dirty="0"/>
                        <a:t>UNIX and command line environment</a:t>
                      </a:r>
                    </a:p>
                  </a:txBody>
                  <a:tcPr marL="50800" marR="50800" marT="50800" marB="50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algn="l" defTabSz="457200">
                        <a:defRPr sz="1500" b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sz="3000" b="0" dirty="0"/>
                        <a:t>2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500" b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lang="en-GB" sz="3000" b="0" dirty="0"/>
                        <a:t>Genomics: sequencing, assembly and annotation</a:t>
                      </a:r>
                      <a:endParaRPr sz="3000" b="0" dirty="0"/>
                    </a:p>
                  </a:txBody>
                  <a:tcPr marL="50800" marR="50800" marT="50800" marB="50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022">
                <a:tc>
                  <a:txBody>
                    <a:bodyPr/>
                    <a:lstStyle/>
                    <a:p>
                      <a:pPr algn="l" defTabSz="457200">
                        <a:defRPr sz="1500" b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sz="3000" b="0" dirty="0"/>
                        <a:t>3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500" b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lang="en-GB" sz="3000" b="0" dirty="0"/>
                        <a:t>Programming in R</a:t>
                      </a:r>
                      <a:endParaRPr sz="3000" b="0" dirty="0"/>
                    </a:p>
                  </a:txBody>
                  <a:tcPr marL="50800" marR="50800" marT="50800" marB="508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022">
                <a:tc>
                  <a:txBody>
                    <a:bodyPr/>
                    <a:lstStyle/>
                    <a:p>
                      <a:pPr algn="l" defTabSz="457200">
                        <a:defRPr sz="1500" b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sz="3000" b="1" dirty="0"/>
                        <a:t>4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500" b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sz="3000" b="1" dirty="0"/>
                        <a:t>Genomics: </a:t>
                      </a:r>
                      <a:r>
                        <a:rPr lang="en-GB" sz="3000" b="1" dirty="0"/>
                        <a:t>mapping </a:t>
                      </a:r>
                      <a:r>
                        <a:rPr sz="3000" b="1" dirty="0"/>
                        <a:t>and population analysis</a:t>
                      </a:r>
                    </a:p>
                  </a:txBody>
                  <a:tcPr marL="50800" marR="50800" marT="50800" marB="508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022">
                <a:tc>
                  <a:txBody>
                    <a:bodyPr/>
                    <a:lstStyle/>
                    <a:p>
                      <a:pPr algn="l" defTabSz="457200">
                        <a:defRPr sz="1500" b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sz="3000" b="0" dirty="0"/>
                        <a:t>5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500" b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sz="3000" b="0" dirty="0"/>
                        <a:t>Transcriptomics</a:t>
                      </a:r>
                      <a:r>
                        <a:rPr lang="en-GB" sz="3000" b="0" dirty="0"/>
                        <a:t> and differential expression</a:t>
                      </a:r>
                      <a:endParaRPr sz="3000" b="0" dirty="0"/>
                    </a:p>
                  </a:txBody>
                  <a:tcPr marL="50800" marR="50800" marT="50800" marB="508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022">
                <a:tc>
                  <a:txBody>
                    <a:bodyPr/>
                    <a:lstStyle/>
                    <a:p>
                      <a:pPr algn="l" defTabSz="457200">
                        <a:defRPr sz="1500" b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sz="3000" b="0" dirty="0"/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500" b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lang="en-GB" sz="3000" b="0" dirty="0"/>
                        <a:t>Extended exercise</a:t>
                      </a:r>
                      <a:endParaRPr sz="3000" b="0"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60085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Introduction to UNI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r>
              <a:t>Introduction to Mapping and Population Genetics</a:t>
            </a:r>
          </a:p>
        </p:txBody>
      </p:sp>
      <p:sp>
        <p:nvSpPr>
          <p:cNvPr id="138" name="October 17th 2018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Examining sequence data"/>
          <p:cNvSpPr txBox="1"/>
          <p:nvPr/>
        </p:nvSpPr>
        <p:spPr>
          <a:xfrm>
            <a:off x="0" y="-1"/>
            <a:ext cx="8891092" cy="1020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5000" b="0"/>
            </a:lvl1pPr>
          </a:lstStyle>
          <a:p>
            <a:r>
              <a:t>Reconstructing the genome</a:t>
            </a:r>
          </a:p>
        </p:txBody>
      </p:sp>
      <p:sp>
        <p:nvSpPr>
          <p:cNvPr id="141" name="Two approaches - De novo assembly"/>
          <p:cNvSpPr txBox="1"/>
          <p:nvPr/>
        </p:nvSpPr>
        <p:spPr>
          <a:xfrm>
            <a:off x="38963" y="1229817"/>
            <a:ext cx="10953959" cy="1197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/>
            </a:pPr>
            <a:r>
              <a:t>Two approaches - De novo assembly</a:t>
            </a:r>
          </a:p>
          <a:p>
            <a:pPr algn="l">
              <a:defRPr b="0"/>
            </a:pPr>
            <a:endParaRPr/>
          </a:p>
        </p:txBody>
      </p:sp>
      <p:sp>
        <p:nvSpPr>
          <p:cNvPr id="142" name="Line"/>
          <p:cNvSpPr/>
          <p:nvPr/>
        </p:nvSpPr>
        <p:spPr>
          <a:xfrm>
            <a:off x="1170856" y="2649538"/>
            <a:ext cx="10016060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3" name="Line"/>
          <p:cNvSpPr/>
          <p:nvPr/>
        </p:nvSpPr>
        <p:spPr>
          <a:xfrm>
            <a:off x="3832147" y="4549776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4" name="Line"/>
          <p:cNvSpPr/>
          <p:nvPr/>
        </p:nvSpPr>
        <p:spPr>
          <a:xfrm>
            <a:off x="8101301" y="4549776"/>
            <a:ext cx="1071352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5" name="Line"/>
          <p:cNvSpPr/>
          <p:nvPr/>
        </p:nvSpPr>
        <p:spPr>
          <a:xfrm>
            <a:off x="4594147" y="4310064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6" name="Line"/>
          <p:cNvSpPr/>
          <p:nvPr/>
        </p:nvSpPr>
        <p:spPr>
          <a:xfrm>
            <a:off x="6651547" y="454977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7" name="Line"/>
          <p:cNvSpPr/>
          <p:nvPr/>
        </p:nvSpPr>
        <p:spPr>
          <a:xfrm>
            <a:off x="4848147" y="4823074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8" name="Line"/>
          <p:cNvSpPr/>
          <p:nvPr/>
        </p:nvSpPr>
        <p:spPr>
          <a:xfrm>
            <a:off x="5356147" y="4950074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9" name="Line"/>
          <p:cNvSpPr/>
          <p:nvPr/>
        </p:nvSpPr>
        <p:spPr>
          <a:xfrm>
            <a:off x="7223047" y="509587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0" name="Line"/>
          <p:cNvSpPr/>
          <p:nvPr/>
        </p:nvSpPr>
        <p:spPr>
          <a:xfrm>
            <a:off x="4429047" y="5255420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5737147" y="5442348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2" name="Line"/>
          <p:cNvSpPr/>
          <p:nvPr/>
        </p:nvSpPr>
        <p:spPr>
          <a:xfrm>
            <a:off x="4314747" y="5654182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3" name="Line"/>
          <p:cNvSpPr/>
          <p:nvPr/>
        </p:nvSpPr>
        <p:spPr>
          <a:xfrm>
            <a:off x="7438359" y="564197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4" name="Line"/>
          <p:cNvSpPr/>
          <p:nvPr/>
        </p:nvSpPr>
        <p:spPr>
          <a:xfrm>
            <a:off x="5737147" y="5765925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5" name="Line"/>
          <p:cNvSpPr/>
          <p:nvPr/>
        </p:nvSpPr>
        <p:spPr>
          <a:xfrm>
            <a:off x="4594147" y="607377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6" name="Line"/>
          <p:cNvSpPr/>
          <p:nvPr/>
        </p:nvSpPr>
        <p:spPr>
          <a:xfrm>
            <a:off x="6829347" y="618807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7" name="Line"/>
          <p:cNvSpPr/>
          <p:nvPr/>
        </p:nvSpPr>
        <p:spPr>
          <a:xfrm>
            <a:off x="5635547" y="6173851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8" name="Line"/>
          <p:cNvSpPr/>
          <p:nvPr/>
        </p:nvSpPr>
        <p:spPr>
          <a:xfrm>
            <a:off x="4848147" y="6493372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9" name="Line"/>
          <p:cNvSpPr/>
          <p:nvPr/>
        </p:nvSpPr>
        <p:spPr>
          <a:xfrm>
            <a:off x="6829347" y="651192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0" name="Line"/>
          <p:cNvSpPr/>
          <p:nvPr/>
        </p:nvSpPr>
        <p:spPr>
          <a:xfrm>
            <a:off x="5229147" y="715962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1" name="Line"/>
          <p:cNvSpPr/>
          <p:nvPr/>
        </p:nvSpPr>
        <p:spPr>
          <a:xfrm>
            <a:off x="6118147" y="683577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2" name="Line"/>
          <p:cNvSpPr/>
          <p:nvPr/>
        </p:nvSpPr>
        <p:spPr>
          <a:xfrm>
            <a:off x="6502400" y="2871293"/>
            <a:ext cx="0" cy="1197966"/>
          </a:xfrm>
          <a:prstGeom prst="line">
            <a:avLst/>
          </a:prstGeom>
          <a:ln w="635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Examining sequence data"/>
          <p:cNvSpPr txBox="1"/>
          <p:nvPr/>
        </p:nvSpPr>
        <p:spPr>
          <a:xfrm>
            <a:off x="0" y="-1"/>
            <a:ext cx="8891092" cy="1020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5000" b="0"/>
            </a:lvl1pPr>
          </a:lstStyle>
          <a:p>
            <a:r>
              <a:t>Reconstructing the genome</a:t>
            </a:r>
          </a:p>
        </p:txBody>
      </p:sp>
      <p:sp>
        <p:nvSpPr>
          <p:cNvPr id="165" name="Line"/>
          <p:cNvSpPr/>
          <p:nvPr/>
        </p:nvSpPr>
        <p:spPr>
          <a:xfrm>
            <a:off x="4492547" y="1616076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6" name="Line"/>
          <p:cNvSpPr/>
          <p:nvPr/>
        </p:nvSpPr>
        <p:spPr>
          <a:xfrm>
            <a:off x="8761701" y="1616076"/>
            <a:ext cx="1071352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7" name="Line"/>
          <p:cNvSpPr/>
          <p:nvPr/>
        </p:nvSpPr>
        <p:spPr>
          <a:xfrm>
            <a:off x="5254547" y="1376364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8" name="Line"/>
          <p:cNvSpPr/>
          <p:nvPr/>
        </p:nvSpPr>
        <p:spPr>
          <a:xfrm>
            <a:off x="7311947" y="161607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9" name="Line"/>
          <p:cNvSpPr/>
          <p:nvPr/>
        </p:nvSpPr>
        <p:spPr>
          <a:xfrm>
            <a:off x="5508547" y="1889374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0" name="Line"/>
          <p:cNvSpPr/>
          <p:nvPr/>
        </p:nvSpPr>
        <p:spPr>
          <a:xfrm>
            <a:off x="6016547" y="2016374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1" name="Line"/>
          <p:cNvSpPr/>
          <p:nvPr/>
        </p:nvSpPr>
        <p:spPr>
          <a:xfrm>
            <a:off x="7883447" y="216217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2" name="Line"/>
          <p:cNvSpPr/>
          <p:nvPr/>
        </p:nvSpPr>
        <p:spPr>
          <a:xfrm>
            <a:off x="5089447" y="2321720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3" name="Line"/>
          <p:cNvSpPr/>
          <p:nvPr/>
        </p:nvSpPr>
        <p:spPr>
          <a:xfrm>
            <a:off x="6397547" y="2508648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4" name="Line"/>
          <p:cNvSpPr/>
          <p:nvPr/>
        </p:nvSpPr>
        <p:spPr>
          <a:xfrm>
            <a:off x="4975147" y="2720482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5" name="Line"/>
          <p:cNvSpPr/>
          <p:nvPr/>
        </p:nvSpPr>
        <p:spPr>
          <a:xfrm>
            <a:off x="8098759" y="270827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6" name="Line"/>
          <p:cNvSpPr/>
          <p:nvPr/>
        </p:nvSpPr>
        <p:spPr>
          <a:xfrm>
            <a:off x="6397547" y="2832225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7" name="Line"/>
          <p:cNvSpPr/>
          <p:nvPr/>
        </p:nvSpPr>
        <p:spPr>
          <a:xfrm>
            <a:off x="5254547" y="314007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8" name="Line"/>
          <p:cNvSpPr/>
          <p:nvPr/>
        </p:nvSpPr>
        <p:spPr>
          <a:xfrm>
            <a:off x="7489747" y="325437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9" name="Line"/>
          <p:cNvSpPr/>
          <p:nvPr/>
        </p:nvSpPr>
        <p:spPr>
          <a:xfrm>
            <a:off x="6295947" y="3240151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0" name="Line"/>
          <p:cNvSpPr/>
          <p:nvPr/>
        </p:nvSpPr>
        <p:spPr>
          <a:xfrm>
            <a:off x="5508547" y="3559672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1" name="Line"/>
          <p:cNvSpPr/>
          <p:nvPr/>
        </p:nvSpPr>
        <p:spPr>
          <a:xfrm>
            <a:off x="7489747" y="357822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2" name="Line"/>
          <p:cNvSpPr/>
          <p:nvPr/>
        </p:nvSpPr>
        <p:spPr>
          <a:xfrm>
            <a:off x="5686347" y="422592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3" name="Line"/>
          <p:cNvSpPr/>
          <p:nvPr/>
        </p:nvSpPr>
        <p:spPr>
          <a:xfrm>
            <a:off x="6778547" y="390207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4" name="ACGTGTGTCGTCAACTGA"/>
          <p:cNvSpPr txBox="1"/>
          <p:nvPr/>
        </p:nvSpPr>
        <p:spPr>
          <a:xfrm>
            <a:off x="281584" y="3298547"/>
            <a:ext cx="390723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ACGTGTGTCG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TCAACTGA</a:t>
            </a:r>
          </a:p>
        </p:txBody>
      </p:sp>
      <p:sp>
        <p:nvSpPr>
          <p:cNvPr id="185" name="TCAACTGAACGGCGTGA"/>
          <p:cNvSpPr txBox="1"/>
          <p:nvPr/>
        </p:nvSpPr>
        <p:spPr>
          <a:xfrm>
            <a:off x="439775" y="3995397"/>
            <a:ext cx="374904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TCAACTGA</a:t>
            </a:r>
            <a:r>
              <a:t>ACGGCGTGA</a:t>
            </a:r>
          </a:p>
        </p:txBody>
      </p:sp>
      <p:sp>
        <p:nvSpPr>
          <p:cNvPr id="186" name="Line"/>
          <p:cNvSpPr/>
          <p:nvPr/>
        </p:nvSpPr>
        <p:spPr>
          <a:xfrm>
            <a:off x="4387820" y="3529076"/>
            <a:ext cx="921723" cy="1"/>
          </a:xfrm>
          <a:prstGeom prst="line">
            <a:avLst/>
          </a:prstGeom>
          <a:ln w="508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7" name="Line"/>
          <p:cNvSpPr/>
          <p:nvPr/>
        </p:nvSpPr>
        <p:spPr>
          <a:xfrm>
            <a:off x="4387820" y="4225927"/>
            <a:ext cx="921723" cy="1"/>
          </a:xfrm>
          <a:prstGeom prst="line">
            <a:avLst/>
          </a:prstGeom>
          <a:ln w="508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8" name="Line"/>
          <p:cNvSpPr/>
          <p:nvPr/>
        </p:nvSpPr>
        <p:spPr>
          <a:xfrm>
            <a:off x="6848397" y="6130133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9" name="Line"/>
          <p:cNvSpPr/>
          <p:nvPr/>
        </p:nvSpPr>
        <p:spPr>
          <a:xfrm>
            <a:off x="10285701" y="6889256"/>
            <a:ext cx="1071352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0" name="Line"/>
          <p:cNvSpPr/>
          <p:nvPr/>
        </p:nvSpPr>
        <p:spPr>
          <a:xfrm>
            <a:off x="7604047" y="6195618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1" name="Line"/>
          <p:cNvSpPr/>
          <p:nvPr/>
        </p:nvSpPr>
        <p:spPr>
          <a:xfrm>
            <a:off x="9597947" y="6815413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" name="Line"/>
          <p:cNvSpPr/>
          <p:nvPr/>
        </p:nvSpPr>
        <p:spPr>
          <a:xfrm>
            <a:off x="8359697" y="6130133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3" name="Line"/>
          <p:cNvSpPr/>
          <p:nvPr/>
        </p:nvSpPr>
        <p:spPr>
          <a:xfrm>
            <a:off x="7883447" y="6815413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4" name="Line"/>
          <p:cNvSpPr/>
          <p:nvPr/>
        </p:nvSpPr>
        <p:spPr>
          <a:xfrm>
            <a:off x="9928147" y="6195618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5" name="Line"/>
          <p:cNvSpPr/>
          <p:nvPr/>
        </p:nvSpPr>
        <p:spPr>
          <a:xfrm>
            <a:off x="7197647" y="6888562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6" name="Line"/>
          <p:cNvSpPr/>
          <p:nvPr/>
        </p:nvSpPr>
        <p:spPr>
          <a:xfrm>
            <a:off x="8594647" y="6888562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7" name="Line"/>
          <p:cNvSpPr/>
          <p:nvPr/>
        </p:nvSpPr>
        <p:spPr>
          <a:xfrm>
            <a:off x="6295947" y="6815413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8" name="Line"/>
          <p:cNvSpPr/>
          <p:nvPr/>
        </p:nvSpPr>
        <p:spPr>
          <a:xfrm>
            <a:off x="11680159" y="6195618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9" name="Line"/>
          <p:cNvSpPr/>
          <p:nvPr/>
        </p:nvSpPr>
        <p:spPr>
          <a:xfrm>
            <a:off x="9001047" y="7763853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0" name="Line"/>
          <p:cNvSpPr/>
          <p:nvPr/>
        </p:nvSpPr>
        <p:spPr>
          <a:xfrm>
            <a:off x="7604047" y="777180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1" name="Line"/>
          <p:cNvSpPr/>
          <p:nvPr/>
        </p:nvSpPr>
        <p:spPr>
          <a:xfrm>
            <a:off x="9597947" y="7821219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2" name="Line"/>
          <p:cNvSpPr/>
          <p:nvPr/>
        </p:nvSpPr>
        <p:spPr>
          <a:xfrm>
            <a:off x="8404147" y="7806993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3" name="Line"/>
          <p:cNvSpPr/>
          <p:nvPr/>
        </p:nvSpPr>
        <p:spPr>
          <a:xfrm>
            <a:off x="8124747" y="8418515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4" name="Line"/>
          <p:cNvSpPr/>
          <p:nvPr/>
        </p:nvSpPr>
        <p:spPr>
          <a:xfrm>
            <a:off x="9597947" y="8412886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5" name="Line"/>
          <p:cNvSpPr/>
          <p:nvPr/>
        </p:nvSpPr>
        <p:spPr>
          <a:xfrm>
            <a:off x="10550447" y="8468918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6" name="Line"/>
          <p:cNvSpPr/>
          <p:nvPr/>
        </p:nvSpPr>
        <p:spPr>
          <a:xfrm>
            <a:off x="8886747" y="8468918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7" name="ACGTGTGTCGTCAACTGA"/>
          <p:cNvSpPr txBox="1"/>
          <p:nvPr/>
        </p:nvSpPr>
        <p:spPr>
          <a:xfrm>
            <a:off x="281584" y="6844961"/>
            <a:ext cx="390723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ACGTGTGTCG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TCAACTGA</a:t>
            </a:r>
          </a:p>
        </p:txBody>
      </p:sp>
      <p:sp>
        <p:nvSpPr>
          <p:cNvPr id="208" name="TCAACTGAACGGCGTGA"/>
          <p:cNvSpPr txBox="1"/>
          <p:nvPr/>
        </p:nvSpPr>
        <p:spPr>
          <a:xfrm>
            <a:off x="2392680" y="7168538"/>
            <a:ext cx="374904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TCAACTGA</a:t>
            </a:r>
            <a:r>
              <a:t>ACGGCGTGA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Examining sequence data"/>
          <p:cNvSpPr txBox="1"/>
          <p:nvPr/>
        </p:nvSpPr>
        <p:spPr>
          <a:xfrm>
            <a:off x="0" y="-1"/>
            <a:ext cx="8891092" cy="1020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5000" b="0"/>
            </a:lvl1pPr>
          </a:lstStyle>
          <a:p>
            <a:r>
              <a:t>Reconstructing the genome</a:t>
            </a:r>
          </a:p>
        </p:txBody>
      </p:sp>
      <p:sp>
        <p:nvSpPr>
          <p:cNvPr id="211" name="Two approaches - Mapping"/>
          <p:cNvSpPr txBox="1"/>
          <p:nvPr/>
        </p:nvSpPr>
        <p:spPr>
          <a:xfrm>
            <a:off x="38963" y="1229817"/>
            <a:ext cx="10953959" cy="1197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/>
            </a:pPr>
            <a:r>
              <a:t>Two approaches - Mapping</a:t>
            </a:r>
          </a:p>
          <a:p>
            <a:pPr algn="l">
              <a:defRPr b="0"/>
            </a:pPr>
            <a:endParaRPr/>
          </a:p>
        </p:txBody>
      </p:sp>
      <p:sp>
        <p:nvSpPr>
          <p:cNvPr id="212" name="Line"/>
          <p:cNvSpPr/>
          <p:nvPr/>
        </p:nvSpPr>
        <p:spPr>
          <a:xfrm>
            <a:off x="1170856" y="2649538"/>
            <a:ext cx="10016060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3" name="Line"/>
          <p:cNvSpPr/>
          <p:nvPr/>
        </p:nvSpPr>
        <p:spPr>
          <a:xfrm>
            <a:off x="3832147" y="4549776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4" name="Line"/>
          <p:cNvSpPr/>
          <p:nvPr/>
        </p:nvSpPr>
        <p:spPr>
          <a:xfrm>
            <a:off x="8101301" y="4549776"/>
            <a:ext cx="1071352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5" name="Line"/>
          <p:cNvSpPr/>
          <p:nvPr/>
        </p:nvSpPr>
        <p:spPr>
          <a:xfrm>
            <a:off x="4594147" y="4310064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6" name="Line"/>
          <p:cNvSpPr/>
          <p:nvPr/>
        </p:nvSpPr>
        <p:spPr>
          <a:xfrm>
            <a:off x="6651547" y="454977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7" name="Line"/>
          <p:cNvSpPr/>
          <p:nvPr/>
        </p:nvSpPr>
        <p:spPr>
          <a:xfrm>
            <a:off x="4848147" y="4823074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8" name="Line"/>
          <p:cNvSpPr/>
          <p:nvPr/>
        </p:nvSpPr>
        <p:spPr>
          <a:xfrm>
            <a:off x="5356147" y="4950074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9" name="Line"/>
          <p:cNvSpPr/>
          <p:nvPr/>
        </p:nvSpPr>
        <p:spPr>
          <a:xfrm>
            <a:off x="7223047" y="509587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0" name="Line"/>
          <p:cNvSpPr/>
          <p:nvPr/>
        </p:nvSpPr>
        <p:spPr>
          <a:xfrm>
            <a:off x="4429047" y="5255420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1" name="Line"/>
          <p:cNvSpPr/>
          <p:nvPr/>
        </p:nvSpPr>
        <p:spPr>
          <a:xfrm>
            <a:off x="5737147" y="5442348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2" name="Line"/>
          <p:cNvSpPr/>
          <p:nvPr/>
        </p:nvSpPr>
        <p:spPr>
          <a:xfrm>
            <a:off x="4314747" y="5654182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3" name="Line"/>
          <p:cNvSpPr/>
          <p:nvPr/>
        </p:nvSpPr>
        <p:spPr>
          <a:xfrm>
            <a:off x="7438359" y="564197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4" name="Line"/>
          <p:cNvSpPr/>
          <p:nvPr/>
        </p:nvSpPr>
        <p:spPr>
          <a:xfrm>
            <a:off x="5737147" y="5765925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5" name="Line"/>
          <p:cNvSpPr/>
          <p:nvPr/>
        </p:nvSpPr>
        <p:spPr>
          <a:xfrm>
            <a:off x="4594147" y="607377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6" name="Line"/>
          <p:cNvSpPr/>
          <p:nvPr/>
        </p:nvSpPr>
        <p:spPr>
          <a:xfrm>
            <a:off x="6829347" y="618807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7" name="Line"/>
          <p:cNvSpPr/>
          <p:nvPr/>
        </p:nvSpPr>
        <p:spPr>
          <a:xfrm>
            <a:off x="5635547" y="6173851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8" name="Line"/>
          <p:cNvSpPr/>
          <p:nvPr/>
        </p:nvSpPr>
        <p:spPr>
          <a:xfrm>
            <a:off x="4848147" y="6493372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9" name="Line"/>
          <p:cNvSpPr/>
          <p:nvPr/>
        </p:nvSpPr>
        <p:spPr>
          <a:xfrm>
            <a:off x="6829347" y="651192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0" name="Line"/>
          <p:cNvSpPr/>
          <p:nvPr/>
        </p:nvSpPr>
        <p:spPr>
          <a:xfrm>
            <a:off x="5229147" y="715962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1" name="Line"/>
          <p:cNvSpPr/>
          <p:nvPr/>
        </p:nvSpPr>
        <p:spPr>
          <a:xfrm>
            <a:off x="6118147" y="683577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2" name="Line"/>
          <p:cNvSpPr/>
          <p:nvPr/>
        </p:nvSpPr>
        <p:spPr>
          <a:xfrm>
            <a:off x="6502400" y="2871293"/>
            <a:ext cx="0" cy="1197966"/>
          </a:xfrm>
          <a:prstGeom prst="line">
            <a:avLst/>
          </a:prstGeom>
          <a:ln w="635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creen Shot 2018-10-01 at 15.16.06.png" descr="Screen Shot 2018-10-01 at 15.16.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62439"/>
            <a:ext cx="12700000" cy="72287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Examining sequence data"/>
          <p:cNvSpPr txBox="1"/>
          <p:nvPr/>
        </p:nvSpPr>
        <p:spPr>
          <a:xfrm>
            <a:off x="0" y="-1"/>
            <a:ext cx="8891092" cy="1020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5000" b="0"/>
            </a:lvl1pPr>
          </a:lstStyle>
          <a:p>
            <a:r>
              <a:t>Reconstructing the genome</a:t>
            </a:r>
          </a:p>
        </p:txBody>
      </p:sp>
      <p:sp>
        <p:nvSpPr>
          <p:cNvPr id="237" name="Line"/>
          <p:cNvSpPr/>
          <p:nvPr/>
        </p:nvSpPr>
        <p:spPr>
          <a:xfrm>
            <a:off x="4492547" y="1616076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8" name="Line"/>
          <p:cNvSpPr/>
          <p:nvPr/>
        </p:nvSpPr>
        <p:spPr>
          <a:xfrm>
            <a:off x="8761701" y="1616076"/>
            <a:ext cx="1071352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9" name="Line"/>
          <p:cNvSpPr/>
          <p:nvPr/>
        </p:nvSpPr>
        <p:spPr>
          <a:xfrm>
            <a:off x="5254547" y="1376364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0" name="Line"/>
          <p:cNvSpPr/>
          <p:nvPr/>
        </p:nvSpPr>
        <p:spPr>
          <a:xfrm>
            <a:off x="7311947" y="161607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1" name="Line"/>
          <p:cNvSpPr/>
          <p:nvPr/>
        </p:nvSpPr>
        <p:spPr>
          <a:xfrm>
            <a:off x="5508547" y="1889374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2" name="Line"/>
          <p:cNvSpPr/>
          <p:nvPr/>
        </p:nvSpPr>
        <p:spPr>
          <a:xfrm>
            <a:off x="6016547" y="2016374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3" name="Line"/>
          <p:cNvSpPr/>
          <p:nvPr/>
        </p:nvSpPr>
        <p:spPr>
          <a:xfrm>
            <a:off x="7883447" y="216217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4" name="Line"/>
          <p:cNvSpPr/>
          <p:nvPr/>
        </p:nvSpPr>
        <p:spPr>
          <a:xfrm>
            <a:off x="5089447" y="2321720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5" name="Line"/>
          <p:cNvSpPr/>
          <p:nvPr/>
        </p:nvSpPr>
        <p:spPr>
          <a:xfrm>
            <a:off x="6397547" y="2508648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6" name="Line"/>
          <p:cNvSpPr/>
          <p:nvPr/>
        </p:nvSpPr>
        <p:spPr>
          <a:xfrm>
            <a:off x="4975147" y="2720482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7" name="Line"/>
          <p:cNvSpPr/>
          <p:nvPr/>
        </p:nvSpPr>
        <p:spPr>
          <a:xfrm>
            <a:off x="8098759" y="270827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8" name="Line"/>
          <p:cNvSpPr/>
          <p:nvPr/>
        </p:nvSpPr>
        <p:spPr>
          <a:xfrm>
            <a:off x="6397547" y="2832225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9" name="Line"/>
          <p:cNvSpPr/>
          <p:nvPr/>
        </p:nvSpPr>
        <p:spPr>
          <a:xfrm>
            <a:off x="5254547" y="314007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0" name="Line"/>
          <p:cNvSpPr/>
          <p:nvPr/>
        </p:nvSpPr>
        <p:spPr>
          <a:xfrm>
            <a:off x="7489747" y="325437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1" name="Line"/>
          <p:cNvSpPr/>
          <p:nvPr/>
        </p:nvSpPr>
        <p:spPr>
          <a:xfrm>
            <a:off x="6295947" y="3240151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2" name="Line"/>
          <p:cNvSpPr/>
          <p:nvPr/>
        </p:nvSpPr>
        <p:spPr>
          <a:xfrm>
            <a:off x="5508547" y="3559672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3" name="Line"/>
          <p:cNvSpPr/>
          <p:nvPr/>
        </p:nvSpPr>
        <p:spPr>
          <a:xfrm>
            <a:off x="7489747" y="357822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4" name="Line"/>
          <p:cNvSpPr/>
          <p:nvPr/>
        </p:nvSpPr>
        <p:spPr>
          <a:xfrm>
            <a:off x="5686347" y="422592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5" name="Line"/>
          <p:cNvSpPr/>
          <p:nvPr/>
        </p:nvSpPr>
        <p:spPr>
          <a:xfrm>
            <a:off x="6778547" y="390207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6" name="Line"/>
          <p:cNvSpPr/>
          <p:nvPr/>
        </p:nvSpPr>
        <p:spPr>
          <a:xfrm>
            <a:off x="1386654" y="7827964"/>
            <a:ext cx="10231492" cy="1"/>
          </a:xfrm>
          <a:prstGeom prst="lin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7" name="Line"/>
          <p:cNvSpPr/>
          <p:nvPr/>
        </p:nvSpPr>
        <p:spPr>
          <a:xfrm>
            <a:off x="6502400" y="4832475"/>
            <a:ext cx="0" cy="1197967"/>
          </a:xfrm>
          <a:prstGeom prst="line">
            <a:avLst/>
          </a:prstGeom>
          <a:ln w="635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8" name="Line"/>
          <p:cNvSpPr/>
          <p:nvPr/>
        </p:nvSpPr>
        <p:spPr>
          <a:xfrm>
            <a:off x="1508047" y="771842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9" name="Line"/>
          <p:cNvSpPr/>
          <p:nvPr/>
        </p:nvSpPr>
        <p:spPr>
          <a:xfrm>
            <a:off x="7794547" y="771842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0" name="Line"/>
          <p:cNvSpPr/>
          <p:nvPr/>
        </p:nvSpPr>
        <p:spPr>
          <a:xfrm>
            <a:off x="5394247" y="771842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1" name="Reference"/>
          <p:cNvSpPr txBox="1"/>
          <p:nvPr/>
        </p:nvSpPr>
        <p:spPr>
          <a:xfrm>
            <a:off x="41046" y="7905750"/>
            <a:ext cx="160446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Reference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Examining sequence data"/>
          <p:cNvSpPr txBox="1"/>
          <p:nvPr/>
        </p:nvSpPr>
        <p:spPr>
          <a:xfrm>
            <a:off x="0" y="-1"/>
            <a:ext cx="8891092" cy="1020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5000" b="0"/>
            </a:lvl1pPr>
          </a:lstStyle>
          <a:p>
            <a:r>
              <a:t>Reconstructing the genome</a:t>
            </a:r>
          </a:p>
        </p:txBody>
      </p:sp>
      <p:sp>
        <p:nvSpPr>
          <p:cNvPr id="264" name="Line"/>
          <p:cNvSpPr/>
          <p:nvPr/>
        </p:nvSpPr>
        <p:spPr>
          <a:xfrm>
            <a:off x="4492547" y="1616076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5" name="Line"/>
          <p:cNvSpPr/>
          <p:nvPr/>
        </p:nvSpPr>
        <p:spPr>
          <a:xfrm>
            <a:off x="8761701" y="1616076"/>
            <a:ext cx="1071352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6" name="Line"/>
          <p:cNvSpPr/>
          <p:nvPr/>
        </p:nvSpPr>
        <p:spPr>
          <a:xfrm>
            <a:off x="5254547" y="1376364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7" name="Line"/>
          <p:cNvSpPr/>
          <p:nvPr/>
        </p:nvSpPr>
        <p:spPr>
          <a:xfrm>
            <a:off x="7311947" y="161607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8" name="Line"/>
          <p:cNvSpPr/>
          <p:nvPr/>
        </p:nvSpPr>
        <p:spPr>
          <a:xfrm>
            <a:off x="5508547" y="1889374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9" name="Line"/>
          <p:cNvSpPr/>
          <p:nvPr/>
        </p:nvSpPr>
        <p:spPr>
          <a:xfrm>
            <a:off x="6016547" y="2016374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0" name="Line"/>
          <p:cNvSpPr/>
          <p:nvPr/>
        </p:nvSpPr>
        <p:spPr>
          <a:xfrm>
            <a:off x="7883447" y="216217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1" name="Line"/>
          <p:cNvSpPr/>
          <p:nvPr/>
        </p:nvSpPr>
        <p:spPr>
          <a:xfrm>
            <a:off x="5089447" y="2321720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2" name="Line"/>
          <p:cNvSpPr/>
          <p:nvPr/>
        </p:nvSpPr>
        <p:spPr>
          <a:xfrm>
            <a:off x="6397547" y="2508648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3" name="Line"/>
          <p:cNvSpPr/>
          <p:nvPr/>
        </p:nvSpPr>
        <p:spPr>
          <a:xfrm>
            <a:off x="4975147" y="2720482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4" name="Line"/>
          <p:cNvSpPr/>
          <p:nvPr/>
        </p:nvSpPr>
        <p:spPr>
          <a:xfrm>
            <a:off x="8098759" y="270827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5" name="Line"/>
          <p:cNvSpPr/>
          <p:nvPr/>
        </p:nvSpPr>
        <p:spPr>
          <a:xfrm>
            <a:off x="6397547" y="2832225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6" name="Line"/>
          <p:cNvSpPr/>
          <p:nvPr/>
        </p:nvSpPr>
        <p:spPr>
          <a:xfrm>
            <a:off x="5254547" y="314007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7" name="Line"/>
          <p:cNvSpPr/>
          <p:nvPr/>
        </p:nvSpPr>
        <p:spPr>
          <a:xfrm>
            <a:off x="7489747" y="325437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8" name="Line"/>
          <p:cNvSpPr/>
          <p:nvPr/>
        </p:nvSpPr>
        <p:spPr>
          <a:xfrm>
            <a:off x="6295947" y="3240151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9" name="Line"/>
          <p:cNvSpPr/>
          <p:nvPr/>
        </p:nvSpPr>
        <p:spPr>
          <a:xfrm>
            <a:off x="5508547" y="3559672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0" name="Line"/>
          <p:cNvSpPr/>
          <p:nvPr/>
        </p:nvSpPr>
        <p:spPr>
          <a:xfrm>
            <a:off x="7489747" y="357822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1" name="Line"/>
          <p:cNvSpPr/>
          <p:nvPr/>
        </p:nvSpPr>
        <p:spPr>
          <a:xfrm>
            <a:off x="5686347" y="422592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2" name="Line"/>
          <p:cNvSpPr/>
          <p:nvPr/>
        </p:nvSpPr>
        <p:spPr>
          <a:xfrm>
            <a:off x="6778547" y="390207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3" name="Line"/>
          <p:cNvSpPr/>
          <p:nvPr/>
        </p:nvSpPr>
        <p:spPr>
          <a:xfrm>
            <a:off x="1386654" y="7827964"/>
            <a:ext cx="10231492" cy="1"/>
          </a:xfrm>
          <a:prstGeom prst="lin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4" name="Line"/>
          <p:cNvSpPr/>
          <p:nvPr/>
        </p:nvSpPr>
        <p:spPr>
          <a:xfrm>
            <a:off x="6502400" y="4459787"/>
            <a:ext cx="0" cy="1197966"/>
          </a:xfrm>
          <a:prstGeom prst="line">
            <a:avLst/>
          </a:prstGeom>
          <a:ln w="635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5" name="Line"/>
          <p:cNvSpPr/>
          <p:nvPr/>
        </p:nvSpPr>
        <p:spPr>
          <a:xfrm>
            <a:off x="1508047" y="771842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6" name="Line"/>
          <p:cNvSpPr/>
          <p:nvPr/>
        </p:nvSpPr>
        <p:spPr>
          <a:xfrm>
            <a:off x="7794547" y="771842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7" name="Line"/>
          <p:cNvSpPr/>
          <p:nvPr/>
        </p:nvSpPr>
        <p:spPr>
          <a:xfrm>
            <a:off x="5394247" y="771842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8" name="Line"/>
          <p:cNvSpPr/>
          <p:nvPr/>
        </p:nvSpPr>
        <p:spPr>
          <a:xfrm>
            <a:off x="4060747" y="7280280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9" name="Line"/>
          <p:cNvSpPr/>
          <p:nvPr/>
        </p:nvSpPr>
        <p:spPr>
          <a:xfrm>
            <a:off x="2270047" y="7280280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0" name="Line"/>
          <p:cNvSpPr/>
          <p:nvPr/>
        </p:nvSpPr>
        <p:spPr>
          <a:xfrm>
            <a:off x="2003347" y="738981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1" name="Line"/>
          <p:cNvSpPr/>
          <p:nvPr/>
        </p:nvSpPr>
        <p:spPr>
          <a:xfrm>
            <a:off x="3349547" y="7399342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2" name="Line"/>
          <p:cNvSpPr/>
          <p:nvPr/>
        </p:nvSpPr>
        <p:spPr>
          <a:xfrm>
            <a:off x="6956347" y="7499353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3" name="Line"/>
          <p:cNvSpPr/>
          <p:nvPr/>
        </p:nvSpPr>
        <p:spPr>
          <a:xfrm>
            <a:off x="4695747" y="738981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4" name="Line"/>
          <p:cNvSpPr/>
          <p:nvPr/>
        </p:nvSpPr>
        <p:spPr>
          <a:xfrm>
            <a:off x="5508547" y="7499353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5" name="Line"/>
          <p:cNvSpPr/>
          <p:nvPr/>
        </p:nvSpPr>
        <p:spPr>
          <a:xfrm>
            <a:off x="4194097" y="7499353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6" name="Line"/>
          <p:cNvSpPr/>
          <p:nvPr/>
        </p:nvSpPr>
        <p:spPr>
          <a:xfrm>
            <a:off x="2689147" y="7499353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7" name="Line"/>
          <p:cNvSpPr/>
          <p:nvPr/>
        </p:nvSpPr>
        <p:spPr>
          <a:xfrm>
            <a:off x="1685847" y="7608890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8" name="Line"/>
          <p:cNvSpPr/>
          <p:nvPr/>
        </p:nvSpPr>
        <p:spPr>
          <a:xfrm>
            <a:off x="3349547" y="7608890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9" name="Line"/>
          <p:cNvSpPr/>
          <p:nvPr/>
        </p:nvSpPr>
        <p:spPr>
          <a:xfrm>
            <a:off x="4975147" y="7608890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0" name="Line"/>
          <p:cNvSpPr/>
          <p:nvPr/>
        </p:nvSpPr>
        <p:spPr>
          <a:xfrm>
            <a:off x="10131347" y="7608890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1" name="Line"/>
          <p:cNvSpPr/>
          <p:nvPr/>
        </p:nvSpPr>
        <p:spPr>
          <a:xfrm>
            <a:off x="8962947" y="7608890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2" name="Line"/>
          <p:cNvSpPr/>
          <p:nvPr/>
        </p:nvSpPr>
        <p:spPr>
          <a:xfrm>
            <a:off x="7489747" y="7608890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3" name="Line"/>
          <p:cNvSpPr/>
          <p:nvPr/>
        </p:nvSpPr>
        <p:spPr>
          <a:xfrm>
            <a:off x="6295947" y="7608890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4" name="Line"/>
          <p:cNvSpPr/>
          <p:nvPr/>
        </p:nvSpPr>
        <p:spPr>
          <a:xfrm>
            <a:off x="4194097" y="771842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5" name="Line"/>
          <p:cNvSpPr/>
          <p:nvPr/>
        </p:nvSpPr>
        <p:spPr>
          <a:xfrm>
            <a:off x="2993947" y="771842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6" name="Line"/>
          <p:cNvSpPr/>
          <p:nvPr/>
        </p:nvSpPr>
        <p:spPr>
          <a:xfrm>
            <a:off x="10550447" y="771842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7" name="Line"/>
          <p:cNvSpPr/>
          <p:nvPr/>
        </p:nvSpPr>
        <p:spPr>
          <a:xfrm>
            <a:off x="9153447" y="771842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8" name="Line"/>
          <p:cNvSpPr/>
          <p:nvPr/>
        </p:nvSpPr>
        <p:spPr>
          <a:xfrm>
            <a:off x="3349547" y="6159494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9" name="Line"/>
          <p:cNvSpPr/>
          <p:nvPr/>
        </p:nvSpPr>
        <p:spPr>
          <a:xfrm>
            <a:off x="2892347" y="6264271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0" name="Line"/>
          <p:cNvSpPr/>
          <p:nvPr/>
        </p:nvSpPr>
        <p:spPr>
          <a:xfrm>
            <a:off x="4060747" y="6264271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1" name="Line"/>
          <p:cNvSpPr/>
          <p:nvPr/>
        </p:nvSpPr>
        <p:spPr>
          <a:xfrm>
            <a:off x="4194097" y="637380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2" name="Line"/>
          <p:cNvSpPr/>
          <p:nvPr/>
        </p:nvSpPr>
        <p:spPr>
          <a:xfrm>
            <a:off x="2993947" y="637380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3" name="Line"/>
          <p:cNvSpPr/>
          <p:nvPr/>
        </p:nvSpPr>
        <p:spPr>
          <a:xfrm>
            <a:off x="3641647" y="6492079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4" name="Line"/>
          <p:cNvSpPr/>
          <p:nvPr/>
        </p:nvSpPr>
        <p:spPr>
          <a:xfrm>
            <a:off x="4194097" y="6610350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5" name="Line"/>
          <p:cNvSpPr/>
          <p:nvPr/>
        </p:nvSpPr>
        <p:spPr>
          <a:xfrm>
            <a:off x="2460547" y="6505574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6" name="Line"/>
          <p:cNvSpPr/>
          <p:nvPr/>
        </p:nvSpPr>
        <p:spPr>
          <a:xfrm>
            <a:off x="3095547" y="6610350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7" name="Line"/>
          <p:cNvSpPr/>
          <p:nvPr/>
        </p:nvSpPr>
        <p:spPr>
          <a:xfrm>
            <a:off x="3095547" y="671988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8" name="Line"/>
          <p:cNvSpPr/>
          <p:nvPr/>
        </p:nvSpPr>
        <p:spPr>
          <a:xfrm>
            <a:off x="4194097" y="671988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9" name="Line"/>
          <p:cNvSpPr/>
          <p:nvPr/>
        </p:nvSpPr>
        <p:spPr>
          <a:xfrm>
            <a:off x="4695747" y="6838159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0" name="Line"/>
          <p:cNvSpPr/>
          <p:nvPr/>
        </p:nvSpPr>
        <p:spPr>
          <a:xfrm>
            <a:off x="3501947" y="6838159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1" name="Line"/>
          <p:cNvSpPr/>
          <p:nvPr/>
        </p:nvSpPr>
        <p:spPr>
          <a:xfrm>
            <a:off x="2270047" y="6838159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2" name="Line"/>
          <p:cNvSpPr/>
          <p:nvPr/>
        </p:nvSpPr>
        <p:spPr>
          <a:xfrm>
            <a:off x="2892347" y="6947695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3" name="Line"/>
          <p:cNvSpPr/>
          <p:nvPr/>
        </p:nvSpPr>
        <p:spPr>
          <a:xfrm>
            <a:off x="2206547" y="706596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4" name="Line"/>
          <p:cNvSpPr/>
          <p:nvPr/>
        </p:nvSpPr>
        <p:spPr>
          <a:xfrm>
            <a:off x="4060747" y="6947695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5" name="Line"/>
          <p:cNvSpPr/>
          <p:nvPr/>
        </p:nvSpPr>
        <p:spPr>
          <a:xfrm>
            <a:off x="3349547" y="706596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6" name="Line"/>
          <p:cNvSpPr/>
          <p:nvPr/>
        </p:nvSpPr>
        <p:spPr>
          <a:xfrm>
            <a:off x="4492547" y="7065967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7" name="Line"/>
          <p:cNvSpPr/>
          <p:nvPr/>
        </p:nvSpPr>
        <p:spPr>
          <a:xfrm>
            <a:off x="5254547" y="7280280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8" name="Line"/>
          <p:cNvSpPr/>
          <p:nvPr/>
        </p:nvSpPr>
        <p:spPr>
          <a:xfrm>
            <a:off x="4822747" y="7175503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9" name="Line"/>
          <p:cNvSpPr/>
          <p:nvPr/>
        </p:nvSpPr>
        <p:spPr>
          <a:xfrm>
            <a:off x="3641647" y="7175503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0" name="Line"/>
          <p:cNvSpPr/>
          <p:nvPr/>
        </p:nvSpPr>
        <p:spPr>
          <a:xfrm>
            <a:off x="2460547" y="7175503"/>
            <a:ext cx="1071351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1" name="Line"/>
          <p:cNvSpPr/>
          <p:nvPr/>
        </p:nvSpPr>
        <p:spPr>
          <a:xfrm flipH="1">
            <a:off x="3885222" y="6064810"/>
            <a:ext cx="1" cy="200231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2" name="Line"/>
          <p:cNvSpPr/>
          <p:nvPr/>
        </p:nvSpPr>
        <p:spPr>
          <a:xfrm>
            <a:off x="9778022" y="5937804"/>
            <a:ext cx="1" cy="201978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3" name="Depth = 13"/>
          <p:cNvSpPr txBox="1"/>
          <p:nvPr/>
        </p:nvSpPr>
        <p:spPr>
          <a:xfrm>
            <a:off x="3002521" y="8155793"/>
            <a:ext cx="17654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Depth = 13 </a:t>
            </a:r>
          </a:p>
        </p:txBody>
      </p:sp>
      <p:sp>
        <p:nvSpPr>
          <p:cNvPr id="334" name="Depth = 2"/>
          <p:cNvSpPr txBox="1"/>
          <p:nvPr/>
        </p:nvSpPr>
        <p:spPr>
          <a:xfrm>
            <a:off x="8980056" y="8111458"/>
            <a:ext cx="159593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Depth = 2 </a:t>
            </a:r>
          </a:p>
        </p:txBody>
      </p:sp>
      <p:sp>
        <p:nvSpPr>
          <p:cNvPr id="335" name="Reference"/>
          <p:cNvSpPr txBox="1"/>
          <p:nvPr/>
        </p:nvSpPr>
        <p:spPr>
          <a:xfrm>
            <a:off x="41046" y="7905750"/>
            <a:ext cx="160446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Reference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653</Words>
  <Application>Microsoft Macintosh PowerPoint</Application>
  <PresentationFormat>Custom</PresentationFormat>
  <Paragraphs>144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Introduction to Sequence Informatics</vt:lpstr>
      <vt:lpstr>Course overview</vt:lpstr>
      <vt:lpstr>Introduction to Mapping and Population Genetics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Sequence Informatics</dc:title>
  <cp:lastModifiedBy>Craig Duffy</cp:lastModifiedBy>
  <cp:revision>2</cp:revision>
  <dcterms:modified xsi:type="dcterms:W3CDTF">2020-01-07T16:33:57Z</dcterms:modified>
</cp:coreProperties>
</file>