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80" r:id="rId3"/>
    <p:sldId id="258" r:id="rId4"/>
    <p:sldId id="259" r:id="rId5"/>
    <p:sldId id="260" r:id="rId6"/>
    <p:sldId id="261" r:id="rId7"/>
    <p:sldId id="262" r:id="rId8"/>
    <p:sldId id="263" r:id="rId9"/>
    <p:sldId id="264" r:id="rId10"/>
    <p:sldId id="265" r:id="rId11"/>
    <p:sldId id="266" r:id="rId12"/>
    <p:sldId id="267" r:id="rId13"/>
    <p:sldId id="268"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76" d="100"/>
          <a:sy n="76" d="100"/>
        </p:scale>
        <p:origin x="232"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18" name="Body Level One…"/>
          <p:cNvSpPr txBox="1">
            <a:spLocks noGrp="1"/>
          </p:cNvSpPr>
          <p:nvPr>
            <p:ph type="body" sz="quarter" idx="1"/>
          </p:nvPr>
        </p:nvSpPr>
        <p:spPr>
          <a:xfrm>
            <a:off x="1270000" y="5041900"/>
            <a:ext cx="10464800" cy="1130300"/>
          </a:xfrm>
          <a:prstGeom prst="rect">
            <a:avLst/>
          </a:prstGeom>
        </p:spPr>
        <p:txBody>
          <a:bodyPr anchor="t"/>
          <a:lstStyle>
            <a:lvl1pPr marL="0" indent="0">
              <a:spcBef>
                <a:spcPts val="0"/>
              </a:spcBef>
              <a:buSzTx/>
              <a:buNone/>
              <a:defRPr sz="5000"/>
            </a:lvl1pPr>
            <a:lvl2pPr marL="0" indent="0">
              <a:spcBef>
                <a:spcPts val="0"/>
              </a:spcBef>
              <a:buSzTx/>
              <a:buNone/>
              <a:defRPr sz="5000"/>
            </a:lvl2pPr>
            <a:lvl3pPr marL="0" indent="0">
              <a:spcBef>
                <a:spcPts val="0"/>
              </a:spcBef>
              <a:buSzTx/>
              <a:buNone/>
              <a:defRPr sz="5000"/>
            </a:lvl3pPr>
            <a:lvl4pPr marL="0" indent="0">
              <a:spcBef>
                <a:spcPts val="0"/>
              </a:spcBef>
              <a:buSzTx/>
              <a:buNone/>
              <a:defRPr sz="5000"/>
            </a:lvl4pPr>
            <a:lvl5pPr marL="0" indent="0">
              <a:spcBef>
                <a:spcPts val="0"/>
              </a:spcBef>
              <a:buSzTx/>
              <a:buNone/>
              <a:defRPr sz="50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Introduction to Sequence Informatics"/>
          <p:cNvSpPr txBox="1">
            <a:spLocks noGrp="1"/>
          </p:cNvSpPr>
          <p:nvPr>
            <p:ph type="title"/>
          </p:nvPr>
        </p:nvSpPr>
        <p:spPr>
          <a:prstGeom prst="rect">
            <a:avLst/>
          </a:prstGeom>
        </p:spPr>
        <p:txBody>
          <a:bodyPr/>
          <a:lstStyle/>
          <a:p>
            <a:r>
              <a:t>Introduction to Sequence Informatics</a:t>
            </a:r>
          </a:p>
        </p:txBody>
      </p:sp>
      <p:sp>
        <p:nvSpPr>
          <p:cNvPr id="129" name="October - December 2018"/>
          <p:cNvSpPr txBox="1">
            <a:spLocks noGrp="1"/>
          </p:cNvSpPr>
          <p:nvPr>
            <p:ph type="body" sz="quarter" idx="1"/>
          </p:nvPr>
        </p:nvSpPr>
        <p:spPr>
          <a:prstGeom prst="rect">
            <a:avLst/>
          </a:prstGeom>
        </p:spPr>
        <p:txBody>
          <a:bodyPr/>
          <a:lstStyle/>
          <a:p>
            <a:pPr algn="ctr">
              <a:defRPr sz="3000"/>
            </a:pPr>
            <a:r>
              <a:rPr dirty="0"/>
              <a:t>Institute of Infection and Global Health</a:t>
            </a:r>
          </a:p>
        </p:txBody>
      </p:sp>
      <p:pic>
        <p:nvPicPr>
          <p:cNvPr id="130" name="Picture 6" descr="Picture 6"/>
          <p:cNvPicPr>
            <a:picLocks noChangeAspect="1"/>
          </p:cNvPicPr>
          <p:nvPr/>
        </p:nvPicPr>
        <p:blipFill>
          <a:blip r:embed="rId2"/>
          <a:stretch>
            <a:fillRect/>
          </a:stretch>
        </p:blipFill>
        <p:spPr>
          <a:xfrm>
            <a:off x="3391289" y="7685112"/>
            <a:ext cx="6222223" cy="180000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Examining sequence data"/>
          <p:cNvSpPr txBox="1"/>
          <p:nvPr/>
        </p:nvSpPr>
        <p:spPr>
          <a:xfrm>
            <a:off x="0" y="-1"/>
            <a:ext cx="8891092" cy="1020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a:defRPr sz="5000" b="0"/>
            </a:lvl1pPr>
          </a:lstStyle>
          <a:p>
            <a:r>
              <a:t>Normalisation</a:t>
            </a:r>
          </a:p>
        </p:txBody>
      </p:sp>
      <p:sp>
        <p:nvSpPr>
          <p:cNvPr id="230" name="It is common to normalise your data to take into account the read depth in each sample and the size of each gene"/>
          <p:cNvSpPr txBox="1"/>
          <p:nvPr/>
        </p:nvSpPr>
        <p:spPr>
          <a:xfrm>
            <a:off x="51663" y="928193"/>
            <a:ext cx="12555300" cy="829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b="0"/>
            </a:lvl1pPr>
          </a:lstStyle>
          <a:p>
            <a:r>
              <a:t>It is common to normalise your data to take into account the read depth in each sample and the size of each gene</a:t>
            </a:r>
          </a:p>
        </p:txBody>
      </p:sp>
      <p:sp>
        <p:nvSpPr>
          <p:cNvPr id="231" name="Line"/>
          <p:cNvSpPr/>
          <p:nvPr/>
        </p:nvSpPr>
        <p:spPr>
          <a:xfrm>
            <a:off x="1284211" y="3416300"/>
            <a:ext cx="2513090" cy="0"/>
          </a:xfrm>
          <a:prstGeom prst="line">
            <a:avLst/>
          </a:prstGeom>
          <a:ln w="101600">
            <a:solidFill>
              <a:schemeClr val="accent5">
                <a:hueOff val="-82419"/>
                <a:satOff val="-9513"/>
                <a:lumOff val="-16343"/>
              </a:schemeClr>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2" name="Line"/>
          <p:cNvSpPr/>
          <p:nvPr/>
        </p:nvSpPr>
        <p:spPr>
          <a:xfrm>
            <a:off x="1266725" y="3073400"/>
            <a:ext cx="826083" cy="0"/>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3" name="Line"/>
          <p:cNvSpPr/>
          <p:nvPr/>
        </p:nvSpPr>
        <p:spPr>
          <a:xfrm>
            <a:off x="1736625" y="3232150"/>
            <a:ext cx="826083" cy="0"/>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4" name="Line"/>
          <p:cNvSpPr/>
          <p:nvPr/>
        </p:nvSpPr>
        <p:spPr>
          <a:xfrm>
            <a:off x="2295425" y="3073400"/>
            <a:ext cx="826083" cy="0"/>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5" name="Line"/>
          <p:cNvSpPr/>
          <p:nvPr/>
        </p:nvSpPr>
        <p:spPr>
          <a:xfrm>
            <a:off x="2841525" y="3232150"/>
            <a:ext cx="826083" cy="0"/>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6" name="Line"/>
          <p:cNvSpPr/>
          <p:nvPr/>
        </p:nvSpPr>
        <p:spPr>
          <a:xfrm>
            <a:off x="2955825" y="2914650"/>
            <a:ext cx="826083" cy="0"/>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7" name="Gene A, sample 1"/>
          <p:cNvSpPr txBox="1"/>
          <p:nvPr/>
        </p:nvSpPr>
        <p:spPr>
          <a:xfrm>
            <a:off x="1216704" y="2002741"/>
            <a:ext cx="2648103"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Gene A, sample 1</a:t>
            </a:r>
          </a:p>
        </p:txBody>
      </p:sp>
      <p:sp>
        <p:nvSpPr>
          <p:cNvPr id="238" name="Length = 5kb…"/>
          <p:cNvSpPr txBox="1"/>
          <p:nvPr/>
        </p:nvSpPr>
        <p:spPr>
          <a:xfrm>
            <a:off x="1006392" y="4071441"/>
            <a:ext cx="3068727" cy="8293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l"/>
            <a:r>
              <a:t>Length = 5kb</a:t>
            </a:r>
          </a:p>
          <a:p>
            <a:pPr algn="l"/>
            <a:r>
              <a:t>Number of reads = 5</a:t>
            </a:r>
          </a:p>
        </p:txBody>
      </p:sp>
      <p:sp>
        <p:nvSpPr>
          <p:cNvPr id="239" name="Is gene A expressed to a higher level in sample 1 or 2?"/>
          <p:cNvSpPr txBox="1"/>
          <p:nvPr/>
        </p:nvSpPr>
        <p:spPr>
          <a:xfrm>
            <a:off x="1028700" y="5714690"/>
            <a:ext cx="7993076"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Is gene A expressed to a higher level in sample 1 or 2?</a:t>
            </a:r>
          </a:p>
        </p:txBody>
      </p:sp>
      <p:sp>
        <p:nvSpPr>
          <p:cNvPr id="240" name="Line"/>
          <p:cNvSpPr/>
          <p:nvPr/>
        </p:nvSpPr>
        <p:spPr>
          <a:xfrm>
            <a:off x="7659611" y="3406961"/>
            <a:ext cx="2513090" cy="1"/>
          </a:xfrm>
          <a:prstGeom prst="line">
            <a:avLst/>
          </a:prstGeom>
          <a:ln w="101600">
            <a:solidFill>
              <a:schemeClr val="accent5">
                <a:hueOff val="-82419"/>
                <a:satOff val="-9513"/>
                <a:lumOff val="-16343"/>
              </a:schemeClr>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1" name="Line"/>
          <p:cNvSpPr/>
          <p:nvPr/>
        </p:nvSpPr>
        <p:spPr>
          <a:xfrm>
            <a:off x="7642125" y="3064061"/>
            <a:ext cx="826083"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2" name="Line"/>
          <p:cNvSpPr/>
          <p:nvPr/>
        </p:nvSpPr>
        <p:spPr>
          <a:xfrm>
            <a:off x="8112025" y="3222811"/>
            <a:ext cx="826083"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3" name="Line"/>
          <p:cNvSpPr/>
          <p:nvPr/>
        </p:nvSpPr>
        <p:spPr>
          <a:xfrm>
            <a:off x="8670825" y="3064061"/>
            <a:ext cx="826083"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4" name="Line"/>
          <p:cNvSpPr/>
          <p:nvPr/>
        </p:nvSpPr>
        <p:spPr>
          <a:xfrm>
            <a:off x="9216925" y="3222811"/>
            <a:ext cx="826083"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5" name="Line"/>
          <p:cNvSpPr/>
          <p:nvPr/>
        </p:nvSpPr>
        <p:spPr>
          <a:xfrm>
            <a:off x="9331225" y="2905311"/>
            <a:ext cx="826083"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6" name="Gene A, sample 2"/>
          <p:cNvSpPr txBox="1"/>
          <p:nvPr/>
        </p:nvSpPr>
        <p:spPr>
          <a:xfrm>
            <a:off x="7592104" y="1993403"/>
            <a:ext cx="2648103"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Gene A, sample 2</a:t>
            </a:r>
          </a:p>
        </p:txBody>
      </p:sp>
      <p:sp>
        <p:nvSpPr>
          <p:cNvPr id="247" name="Length = 5kb…"/>
          <p:cNvSpPr txBox="1"/>
          <p:nvPr/>
        </p:nvSpPr>
        <p:spPr>
          <a:xfrm>
            <a:off x="7381792" y="4062102"/>
            <a:ext cx="3238196" cy="8293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l"/>
            <a:r>
              <a:t>Length = 5kb</a:t>
            </a:r>
          </a:p>
          <a:p>
            <a:pPr algn="l"/>
            <a:r>
              <a:t>Number of reads = 10</a:t>
            </a:r>
          </a:p>
        </p:txBody>
      </p:sp>
      <p:sp>
        <p:nvSpPr>
          <p:cNvPr id="248" name="Line"/>
          <p:cNvSpPr/>
          <p:nvPr/>
        </p:nvSpPr>
        <p:spPr>
          <a:xfrm>
            <a:off x="7756425" y="2905311"/>
            <a:ext cx="826084"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9" name="Line"/>
          <p:cNvSpPr/>
          <p:nvPr/>
        </p:nvSpPr>
        <p:spPr>
          <a:xfrm>
            <a:off x="8112025" y="2746561"/>
            <a:ext cx="826083"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0" name="Line"/>
          <p:cNvSpPr/>
          <p:nvPr/>
        </p:nvSpPr>
        <p:spPr>
          <a:xfrm>
            <a:off x="9216925" y="2746561"/>
            <a:ext cx="826083"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1" name="Line"/>
          <p:cNvSpPr/>
          <p:nvPr/>
        </p:nvSpPr>
        <p:spPr>
          <a:xfrm>
            <a:off x="9216925" y="2587811"/>
            <a:ext cx="826083"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2" name="Line"/>
          <p:cNvSpPr/>
          <p:nvPr/>
        </p:nvSpPr>
        <p:spPr>
          <a:xfrm>
            <a:off x="8264425" y="2587811"/>
            <a:ext cx="826084"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Examining sequence data"/>
          <p:cNvSpPr txBox="1"/>
          <p:nvPr/>
        </p:nvSpPr>
        <p:spPr>
          <a:xfrm>
            <a:off x="0" y="-1"/>
            <a:ext cx="8891092" cy="1020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a:defRPr sz="5000" b="0"/>
            </a:lvl1pPr>
          </a:lstStyle>
          <a:p>
            <a:r>
              <a:t>Normalisation</a:t>
            </a:r>
          </a:p>
        </p:txBody>
      </p:sp>
      <p:sp>
        <p:nvSpPr>
          <p:cNvPr id="255" name="It is common to normalise your data to take into account the read depth in each sample and the size of each gene"/>
          <p:cNvSpPr txBox="1"/>
          <p:nvPr/>
        </p:nvSpPr>
        <p:spPr>
          <a:xfrm>
            <a:off x="51663" y="928193"/>
            <a:ext cx="12555300" cy="829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b="0"/>
            </a:lvl1pPr>
          </a:lstStyle>
          <a:p>
            <a:r>
              <a:t>It is common to normalise your data to take into account the read depth in each sample and the size of each gene</a:t>
            </a:r>
          </a:p>
        </p:txBody>
      </p:sp>
      <p:sp>
        <p:nvSpPr>
          <p:cNvPr id="256" name="Line"/>
          <p:cNvSpPr/>
          <p:nvPr/>
        </p:nvSpPr>
        <p:spPr>
          <a:xfrm>
            <a:off x="1284211" y="3416300"/>
            <a:ext cx="2513090" cy="0"/>
          </a:xfrm>
          <a:prstGeom prst="line">
            <a:avLst/>
          </a:prstGeom>
          <a:ln w="101600">
            <a:solidFill>
              <a:schemeClr val="accent5">
                <a:hueOff val="-82419"/>
                <a:satOff val="-9513"/>
                <a:lumOff val="-16343"/>
              </a:schemeClr>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7" name="Line"/>
          <p:cNvSpPr/>
          <p:nvPr/>
        </p:nvSpPr>
        <p:spPr>
          <a:xfrm>
            <a:off x="1266725" y="3073400"/>
            <a:ext cx="826083" cy="0"/>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8" name="Line"/>
          <p:cNvSpPr/>
          <p:nvPr/>
        </p:nvSpPr>
        <p:spPr>
          <a:xfrm>
            <a:off x="1736625" y="3232150"/>
            <a:ext cx="826083" cy="0"/>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9" name="Line"/>
          <p:cNvSpPr/>
          <p:nvPr/>
        </p:nvSpPr>
        <p:spPr>
          <a:xfrm>
            <a:off x="2295425" y="3073400"/>
            <a:ext cx="826083" cy="0"/>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60" name="Line"/>
          <p:cNvSpPr/>
          <p:nvPr/>
        </p:nvSpPr>
        <p:spPr>
          <a:xfrm>
            <a:off x="2841525" y="3232150"/>
            <a:ext cx="826083" cy="0"/>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61" name="Line"/>
          <p:cNvSpPr/>
          <p:nvPr/>
        </p:nvSpPr>
        <p:spPr>
          <a:xfrm>
            <a:off x="2955825" y="2914650"/>
            <a:ext cx="826083" cy="0"/>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62" name="Gene A, sample 1"/>
          <p:cNvSpPr txBox="1"/>
          <p:nvPr/>
        </p:nvSpPr>
        <p:spPr>
          <a:xfrm>
            <a:off x="1216704" y="2002741"/>
            <a:ext cx="2648103"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Gene A, sample 1</a:t>
            </a:r>
          </a:p>
        </p:txBody>
      </p:sp>
      <p:sp>
        <p:nvSpPr>
          <p:cNvPr id="263" name="Length = 5kb…"/>
          <p:cNvSpPr txBox="1"/>
          <p:nvPr/>
        </p:nvSpPr>
        <p:spPr>
          <a:xfrm>
            <a:off x="1006392" y="4071441"/>
            <a:ext cx="4401008" cy="11976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l"/>
            <a:r>
              <a:t>Length = 5kb</a:t>
            </a:r>
          </a:p>
          <a:p>
            <a:pPr algn="l"/>
            <a:r>
              <a:t>Number of reads = 5</a:t>
            </a:r>
          </a:p>
          <a:p>
            <a:pPr algn="l"/>
            <a:r>
              <a:t>Total number of reads = 3,000</a:t>
            </a:r>
          </a:p>
        </p:txBody>
      </p:sp>
      <p:sp>
        <p:nvSpPr>
          <p:cNvPr id="264" name="Is gene A expressed to a higher level in sample 1 or 2?"/>
          <p:cNvSpPr txBox="1"/>
          <p:nvPr/>
        </p:nvSpPr>
        <p:spPr>
          <a:xfrm>
            <a:off x="1028700" y="5714690"/>
            <a:ext cx="7993076"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Is gene A expressed to a higher level in sample 1 or 2?</a:t>
            </a:r>
          </a:p>
        </p:txBody>
      </p:sp>
      <p:sp>
        <p:nvSpPr>
          <p:cNvPr id="265" name="Line"/>
          <p:cNvSpPr/>
          <p:nvPr/>
        </p:nvSpPr>
        <p:spPr>
          <a:xfrm>
            <a:off x="7659611" y="3406961"/>
            <a:ext cx="2513090" cy="1"/>
          </a:xfrm>
          <a:prstGeom prst="line">
            <a:avLst/>
          </a:prstGeom>
          <a:ln w="101600">
            <a:solidFill>
              <a:schemeClr val="accent5">
                <a:hueOff val="-82419"/>
                <a:satOff val="-9513"/>
                <a:lumOff val="-16343"/>
              </a:schemeClr>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66" name="Line"/>
          <p:cNvSpPr/>
          <p:nvPr/>
        </p:nvSpPr>
        <p:spPr>
          <a:xfrm>
            <a:off x="7642125" y="3064061"/>
            <a:ext cx="826084"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67" name="Line"/>
          <p:cNvSpPr/>
          <p:nvPr/>
        </p:nvSpPr>
        <p:spPr>
          <a:xfrm>
            <a:off x="8112025" y="3222811"/>
            <a:ext cx="826084"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68" name="Line"/>
          <p:cNvSpPr/>
          <p:nvPr/>
        </p:nvSpPr>
        <p:spPr>
          <a:xfrm>
            <a:off x="8670825" y="3064061"/>
            <a:ext cx="826084"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69" name="Line"/>
          <p:cNvSpPr/>
          <p:nvPr/>
        </p:nvSpPr>
        <p:spPr>
          <a:xfrm>
            <a:off x="9216925" y="3222811"/>
            <a:ext cx="826084"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70" name="Line"/>
          <p:cNvSpPr/>
          <p:nvPr/>
        </p:nvSpPr>
        <p:spPr>
          <a:xfrm>
            <a:off x="9331225" y="2905311"/>
            <a:ext cx="826084"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71" name="Gene A, sample 2"/>
          <p:cNvSpPr txBox="1"/>
          <p:nvPr/>
        </p:nvSpPr>
        <p:spPr>
          <a:xfrm>
            <a:off x="7592104" y="1993402"/>
            <a:ext cx="2648103"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Gene A, sample 2</a:t>
            </a:r>
          </a:p>
        </p:txBody>
      </p:sp>
      <p:sp>
        <p:nvSpPr>
          <p:cNvPr id="272" name="Length = 5kb…"/>
          <p:cNvSpPr txBox="1"/>
          <p:nvPr/>
        </p:nvSpPr>
        <p:spPr>
          <a:xfrm>
            <a:off x="7381792" y="4062102"/>
            <a:ext cx="4401008" cy="1197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l"/>
            <a:r>
              <a:t>Length = 5kb</a:t>
            </a:r>
          </a:p>
          <a:p>
            <a:pPr algn="l"/>
            <a:r>
              <a:t>Number of reads = 10</a:t>
            </a:r>
          </a:p>
          <a:p>
            <a:pPr algn="l"/>
            <a:r>
              <a:t>Total number of reads = 6,000</a:t>
            </a:r>
          </a:p>
        </p:txBody>
      </p:sp>
      <p:sp>
        <p:nvSpPr>
          <p:cNvPr id="273" name="Line"/>
          <p:cNvSpPr/>
          <p:nvPr/>
        </p:nvSpPr>
        <p:spPr>
          <a:xfrm>
            <a:off x="7756425" y="2905311"/>
            <a:ext cx="826084"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74" name="Line"/>
          <p:cNvSpPr/>
          <p:nvPr/>
        </p:nvSpPr>
        <p:spPr>
          <a:xfrm>
            <a:off x="8112025" y="2746561"/>
            <a:ext cx="826084"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75" name="Line"/>
          <p:cNvSpPr/>
          <p:nvPr/>
        </p:nvSpPr>
        <p:spPr>
          <a:xfrm>
            <a:off x="9216925" y="2746561"/>
            <a:ext cx="826084"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76" name="Line"/>
          <p:cNvSpPr/>
          <p:nvPr/>
        </p:nvSpPr>
        <p:spPr>
          <a:xfrm>
            <a:off x="9216925" y="2587811"/>
            <a:ext cx="826084"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77" name="Line"/>
          <p:cNvSpPr/>
          <p:nvPr/>
        </p:nvSpPr>
        <p:spPr>
          <a:xfrm>
            <a:off x="8264425" y="2587811"/>
            <a:ext cx="826084"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Examining sequence data"/>
          <p:cNvSpPr txBox="1"/>
          <p:nvPr/>
        </p:nvSpPr>
        <p:spPr>
          <a:xfrm>
            <a:off x="0" y="-1"/>
            <a:ext cx="8891092" cy="1020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a:defRPr sz="5000" b="0"/>
            </a:lvl1pPr>
          </a:lstStyle>
          <a:p>
            <a:r>
              <a:t>Analysing your data</a:t>
            </a:r>
          </a:p>
        </p:txBody>
      </p:sp>
      <p:sp>
        <p:nvSpPr>
          <p:cNvPr id="280" name="After determining the read counts for each of samples we need to compare the variation between each group and determine if it is statistically significant.…"/>
          <p:cNvSpPr txBox="1"/>
          <p:nvPr/>
        </p:nvSpPr>
        <p:spPr>
          <a:xfrm>
            <a:off x="51663" y="928193"/>
            <a:ext cx="12555300" cy="26711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b="0"/>
            </a:pPr>
            <a:r>
              <a:t>After determining the read counts for each of samples we need to compare the variation between each group and determine if it is statistically significant.</a:t>
            </a:r>
          </a:p>
          <a:p>
            <a:pPr algn="l">
              <a:defRPr b="0"/>
            </a:pPr>
            <a:endParaRPr/>
          </a:p>
          <a:p>
            <a:pPr algn="l">
              <a:defRPr b="0"/>
            </a:pPr>
            <a:r>
              <a:t>We will be using a popular R package called DESeq2 for this analysis but as always there are many to choose from.</a:t>
            </a:r>
          </a:p>
          <a:p>
            <a:pPr algn="l">
              <a:defRPr b="0"/>
            </a:pPr>
            <a:endParaRPr/>
          </a:p>
          <a:p>
            <a:pPr algn="l">
              <a:defRPr b="0"/>
            </a:pPr>
            <a:r>
              <a:t>Our first step will be to determine if our experimental conditions cluster together</a:t>
            </a:r>
          </a:p>
        </p:txBody>
      </p:sp>
      <p:pic>
        <p:nvPicPr>
          <p:cNvPr id="281" name="Screenshot 2018-11-14 at 10.24.09.png" descr="Screenshot 2018-11-14 at 10.24.09.png"/>
          <p:cNvPicPr>
            <a:picLocks noChangeAspect="1"/>
          </p:cNvPicPr>
          <p:nvPr/>
        </p:nvPicPr>
        <p:blipFill>
          <a:blip r:embed="rId2"/>
          <a:stretch>
            <a:fillRect/>
          </a:stretch>
        </p:blipFill>
        <p:spPr>
          <a:xfrm>
            <a:off x="160355" y="4203610"/>
            <a:ext cx="7506964" cy="4669242"/>
          </a:xfrm>
          <a:prstGeom prst="rect">
            <a:avLst/>
          </a:prstGeom>
          <a:ln w="12700">
            <a:miter lim="400000"/>
          </a:ln>
        </p:spPr>
      </p:pic>
      <p:pic>
        <p:nvPicPr>
          <p:cNvPr id="282" name="euc_dist.png" descr="euc_dist.png"/>
          <p:cNvPicPr>
            <a:picLocks noChangeAspect="1"/>
          </p:cNvPicPr>
          <p:nvPr/>
        </p:nvPicPr>
        <p:blipFill>
          <a:blip r:embed="rId3"/>
          <a:stretch>
            <a:fillRect/>
          </a:stretch>
        </p:blipFill>
        <p:spPr>
          <a:xfrm>
            <a:off x="7890445" y="4217876"/>
            <a:ext cx="5101655" cy="5101656"/>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Examining sequence data"/>
          <p:cNvSpPr txBox="1"/>
          <p:nvPr/>
        </p:nvSpPr>
        <p:spPr>
          <a:xfrm>
            <a:off x="0" y="-1"/>
            <a:ext cx="8891092" cy="1020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a:defRPr sz="5000" b="0"/>
            </a:lvl1pPr>
          </a:lstStyle>
          <a:p>
            <a:r>
              <a:t>Analysing your data</a:t>
            </a:r>
          </a:p>
        </p:txBody>
      </p:sp>
      <p:sp>
        <p:nvSpPr>
          <p:cNvPr id="285" name="We will then determine which genes have significant differences in expression when comparing two of the groups with one another.…"/>
          <p:cNvSpPr txBox="1"/>
          <p:nvPr/>
        </p:nvSpPr>
        <p:spPr>
          <a:xfrm>
            <a:off x="51663" y="928193"/>
            <a:ext cx="12555300" cy="52732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b="0"/>
            </a:pPr>
            <a:r>
              <a:rPr dirty="0"/>
              <a:t>We will then determine which genes have significant differences in expression when comparing two of the groups with one another.</a:t>
            </a:r>
          </a:p>
          <a:p>
            <a:pPr algn="l">
              <a:defRPr b="0"/>
            </a:pPr>
            <a:endParaRPr dirty="0"/>
          </a:p>
          <a:p>
            <a:pPr algn="l">
              <a:defRPr b="0"/>
            </a:pPr>
            <a:r>
              <a:rPr dirty="0"/>
              <a:t>Your experimental data originated from </a:t>
            </a:r>
            <a:r>
              <a:rPr lang="en-GB" dirty="0"/>
              <a:t>Trypanosoma </a:t>
            </a:r>
            <a:r>
              <a:rPr lang="en-GB" dirty="0" err="1"/>
              <a:t>congolense</a:t>
            </a:r>
            <a:r>
              <a:rPr dirty="0"/>
              <a:t>, a parasite that infects cattle </a:t>
            </a:r>
            <a:r>
              <a:rPr lang="en-GB" dirty="0"/>
              <a:t>in sub-Saharan Africa and that is spread by tsetse flies</a:t>
            </a:r>
            <a:r>
              <a:rPr dirty="0"/>
              <a:t>. In cattle this may lead to </a:t>
            </a:r>
            <a:r>
              <a:rPr lang="en-GB" dirty="0"/>
              <a:t>weight loss, anaemia and in severe cases death</a:t>
            </a:r>
            <a:r>
              <a:rPr dirty="0"/>
              <a:t>. </a:t>
            </a:r>
            <a:r>
              <a:rPr lang="en-GB" dirty="0"/>
              <a:t>While there are drugs available to treat infections there is no vaccine and many wild animals act as a reservoir of infection</a:t>
            </a:r>
            <a:r>
              <a:rPr dirty="0"/>
              <a:t>.</a:t>
            </a:r>
          </a:p>
          <a:p>
            <a:pPr algn="l">
              <a:defRPr b="0"/>
            </a:pPr>
            <a:endParaRPr dirty="0"/>
          </a:p>
          <a:p>
            <a:pPr algn="l">
              <a:defRPr b="0"/>
            </a:pPr>
            <a:r>
              <a:rPr dirty="0"/>
              <a:t>Your data</a:t>
            </a:r>
            <a:r>
              <a:rPr lang="en-GB" dirty="0"/>
              <a:t> comes from two stages of the life cycle – experimental infections of mice and natural tsetse infections from Kenya</a:t>
            </a:r>
            <a:r>
              <a:rPr dirty="0"/>
              <a:t>. </a:t>
            </a:r>
          </a:p>
          <a:p>
            <a:pPr algn="l">
              <a:defRPr b="0"/>
            </a:pPr>
            <a:endParaRPr dirty="0"/>
          </a:p>
          <a:p>
            <a:pPr algn="l">
              <a:defRPr b="0"/>
            </a:pPr>
            <a:r>
              <a:rPr dirty="0"/>
              <a:t>During todays exercise you will map the reads for the final sample, examine the mapping in Artemis, generate read counts for all of the samples and then </a:t>
            </a:r>
            <a:r>
              <a:rPr dirty="0" err="1"/>
              <a:t>analyse</a:t>
            </a:r>
            <a:r>
              <a:rPr dirty="0"/>
              <a:t> them in R to determine if the parasite </a:t>
            </a:r>
            <a:r>
              <a:rPr lang="en-GB" dirty="0"/>
              <a:t>use different genes during these different stages of the life cycle</a:t>
            </a:r>
            <a:r>
              <a:rPr dirty="0"/>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ourse overview"/>
          <p:cNvSpPr txBox="1">
            <a:spLocks noGrp="1"/>
          </p:cNvSpPr>
          <p:nvPr>
            <p:ph type="ctrTitle"/>
          </p:nvPr>
        </p:nvSpPr>
        <p:spPr>
          <a:xfrm>
            <a:off x="0" y="0"/>
            <a:ext cx="6433692" cy="869405"/>
          </a:xfrm>
          <a:prstGeom prst="rect">
            <a:avLst/>
          </a:prstGeom>
        </p:spPr>
        <p:txBody>
          <a:bodyPr anchor="t"/>
          <a:lstStyle>
            <a:lvl1pPr algn="l">
              <a:defRPr sz="5000">
                <a:latin typeface="Helvetica Neue"/>
                <a:ea typeface="Helvetica Neue"/>
                <a:cs typeface="Helvetica Neue"/>
                <a:sym typeface="Helvetica Neue"/>
              </a:defRPr>
            </a:lvl1pPr>
          </a:lstStyle>
          <a:p>
            <a:r>
              <a:rPr dirty="0"/>
              <a:t>Course overview</a:t>
            </a:r>
          </a:p>
        </p:txBody>
      </p:sp>
      <p:graphicFrame>
        <p:nvGraphicFramePr>
          <p:cNvPr id="128" name="Table"/>
          <p:cNvGraphicFramePr/>
          <p:nvPr>
            <p:extLst>
              <p:ext uri="{D42A27DB-BD31-4B8C-83A1-F6EECF244321}">
                <p14:modId xmlns:p14="http://schemas.microsoft.com/office/powerpoint/2010/main" val="859190224"/>
              </p:ext>
            </p:extLst>
          </p:nvPr>
        </p:nvGraphicFramePr>
        <p:xfrm>
          <a:off x="525736" y="1212850"/>
          <a:ext cx="10657184" cy="3924300"/>
        </p:xfrm>
        <a:graphic>
          <a:graphicData uri="http://schemas.openxmlformats.org/drawingml/2006/table">
            <a:tbl>
              <a:tblPr bandRow="1">
                <a:tableStyleId>{2D5ABB26-0587-4C30-8999-92F81FD0307C}</a:tableStyleId>
              </a:tblPr>
              <a:tblGrid>
                <a:gridCol w="2282146">
                  <a:extLst>
                    <a:ext uri="{9D8B030D-6E8A-4147-A177-3AD203B41FA5}">
                      <a16:colId xmlns:a16="http://schemas.microsoft.com/office/drawing/2014/main" val="20000"/>
                    </a:ext>
                  </a:extLst>
                </a:gridCol>
                <a:gridCol w="8375038">
                  <a:extLst>
                    <a:ext uri="{9D8B030D-6E8A-4147-A177-3AD203B41FA5}">
                      <a16:colId xmlns:a16="http://schemas.microsoft.com/office/drawing/2014/main" val="20002"/>
                    </a:ext>
                  </a:extLst>
                </a:gridCol>
              </a:tblGrid>
              <a:tr h="260350">
                <a:tc>
                  <a:txBody>
                    <a:bodyPr/>
                    <a:lstStyle/>
                    <a:p>
                      <a:pPr algn="l" defTabSz="457200">
                        <a:defRPr sz="1500" b="1">
                          <a:uFill>
                            <a:solidFill>
                              <a:srgbClr val="000000"/>
                            </a:solidFill>
                          </a:uFill>
                          <a:latin typeface="Calibri"/>
                          <a:ea typeface="Calibri"/>
                          <a:cs typeface="Calibri"/>
                          <a:sym typeface="Calibri"/>
                        </a:defRPr>
                      </a:pPr>
                      <a:r>
                        <a:rPr sz="3000" b="1" dirty="0"/>
                        <a:t>Session</a:t>
                      </a:r>
                    </a:p>
                  </a:txBody>
                  <a:tcPr marL="50800" marR="50800" marT="50800" marB="50800" anchor="ctr" horzOverflow="overflow"/>
                </a:tc>
                <a:tc>
                  <a:txBody>
                    <a:bodyPr/>
                    <a:lstStyle/>
                    <a:p>
                      <a:pPr algn="l" defTabSz="457200">
                        <a:defRPr sz="1500" b="1">
                          <a:uFill>
                            <a:solidFill>
                              <a:srgbClr val="000000"/>
                            </a:solidFill>
                          </a:uFill>
                          <a:latin typeface="Calibri"/>
                          <a:ea typeface="Calibri"/>
                          <a:cs typeface="Calibri"/>
                          <a:sym typeface="Calibri"/>
                        </a:defRPr>
                      </a:pPr>
                      <a:r>
                        <a:rPr lang="en-GB" sz="3000" b="1" dirty="0"/>
                        <a:t>Topic</a:t>
                      </a:r>
                      <a:endParaRPr sz="3000" b="1" dirty="0"/>
                    </a:p>
                  </a:txBody>
                  <a:tcPr marL="50800" marR="50800" marT="50800" marB="50800" anchor="ctr" horzOverflow="overflow"/>
                </a:tc>
                <a:extLst>
                  <a:ext uri="{0D108BD9-81ED-4DB2-BD59-A6C34878D82A}">
                    <a16:rowId xmlns:a16="http://schemas.microsoft.com/office/drawing/2014/main" val="10000"/>
                  </a:ext>
                </a:extLst>
              </a:tr>
              <a:tr h="565150">
                <a:tc>
                  <a:txBody>
                    <a:bodyPr/>
                    <a:lstStyle/>
                    <a:p>
                      <a:pPr algn="l" defTabSz="457200">
                        <a:defRPr sz="1500" b="1">
                          <a:uFill>
                            <a:solidFill>
                              <a:srgbClr val="000000"/>
                            </a:solidFill>
                          </a:uFill>
                          <a:latin typeface="Calibri"/>
                          <a:ea typeface="Calibri"/>
                          <a:cs typeface="Calibri"/>
                          <a:sym typeface="Calibri"/>
                        </a:defRPr>
                      </a:pPr>
                      <a:r>
                        <a:rPr sz="3000" b="0" dirty="0"/>
                        <a:t>1</a:t>
                      </a:r>
                    </a:p>
                  </a:txBody>
                  <a:tcPr marL="50800" marR="50800" marT="50800" marB="50800" horzOverflow="overflow"/>
                </a:tc>
                <a:tc>
                  <a:txBody>
                    <a:bodyPr/>
                    <a:lstStyle/>
                    <a:p>
                      <a:pPr algn="l" defTabSz="457200">
                        <a:defRPr sz="1500" b="1">
                          <a:uFill>
                            <a:solidFill>
                              <a:srgbClr val="000000"/>
                            </a:solidFill>
                          </a:uFill>
                          <a:latin typeface="Calibri"/>
                          <a:ea typeface="Calibri"/>
                          <a:cs typeface="Calibri"/>
                          <a:sym typeface="Calibri"/>
                        </a:defRPr>
                      </a:pPr>
                      <a:r>
                        <a:rPr sz="3000" b="0" dirty="0"/>
                        <a:t>UNIX and command line environment</a:t>
                      </a:r>
                    </a:p>
                  </a:txBody>
                  <a:tcPr marL="50800" marR="50800" marT="50800" marB="50800" horzOverflow="overflow"/>
                </a:tc>
                <a:extLst>
                  <a:ext uri="{0D108BD9-81ED-4DB2-BD59-A6C34878D82A}">
                    <a16:rowId xmlns:a16="http://schemas.microsoft.com/office/drawing/2014/main" val="10002"/>
                  </a:ext>
                </a:extLst>
              </a:tr>
              <a:tr h="565150">
                <a:tc>
                  <a:txBody>
                    <a:bodyPr/>
                    <a:lstStyle/>
                    <a:p>
                      <a:pPr algn="l" defTabSz="457200">
                        <a:defRPr sz="1500" b="1">
                          <a:uFill>
                            <a:solidFill>
                              <a:srgbClr val="000000"/>
                            </a:solidFill>
                          </a:uFill>
                          <a:latin typeface="Calibri"/>
                          <a:ea typeface="Calibri"/>
                          <a:cs typeface="Calibri"/>
                          <a:sym typeface="Calibri"/>
                        </a:defRPr>
                      </a:pPr>
                      <a:r>
                        <a:rPr sz="3000" b="1" dirty="0"/>
                        <a:t>2</a:t>
                      </a:r>
                    </a:p>
                  </a:txBody>
                  <a:tcPr marL="50800" marR="50800" marT="50800" marB="50800" horzOverflow="overflow"/>
                </a:tc>
                <a:tc>
                  <a:txBody>
                    <a:bodyPr/>
                    <a:lstStyle/>
                    <a:p>
                      <a:pPr algn="l" defTabSz="457200">
                        <a:defRPr sz="1500" b="1">
                          <a:uFill>
                            <a:solidFill>
                              <a:srgbClr val="000000"/>
                            </a:solidFill>
                          </a:uFill>
                          <a:latin typeface="Calibri"/>
                          <a:ea typeface="Calibri"/>
                          <a:cs typeface="Calibri"/>
                          <a:sym typeface="Calibri"/>
                        </a:defRPr>
                      </a:pPr>
                      <a:r>
                        <a:rPr lang="en-GB" sz="3000" b="0" dirty="0"/>
                        <a:t>Genomics: sequencing, assembly and annotation</a:t>
                      </a:r>
                      <a:endParaRPr sz="3000" b="0" dirty="0"/>
                    </a:p>
                  </a:txBody>
                  <a:tcPr marL="50800" marR="50800" marT="50800" marB="50800" horzOverflow="overflow"/>
                </a:tc>
                <a:extLst>
                  <a:ext uri="{0D108BD9-81ED-4DB2-BD59-A6C34878D82A}">
                    <a16:rowId xmlns:a16="http://schemas.microsoft.com/office/drawing/2014/main" val="10003"/>
                  </a:ext>
                </a:extLst>
              </a:tr>
              <a:tr h="505022">
                <a:tc>
                  <a:txBody>
                    <a:bodyPr/>
                    <a:lstStyle/>
                    <a:p>
                      <a:pPr algn="l" defTabSz="457200">
                        <a:defRPr sz="1500" b="1">
                          <a:uFill>
                            <a:solidFill>
                              <a:srgbClr val="000000"/>
                            </a:solidFill>
                          </a:uFill>
                          <a:latin typeface="Calibri"/>
                          <a:ea typeface="Calibri"/>
                          <a:cs typeface="Calibri"/>
                          <a:sym typeface="Calibri"/>
                        </a:defRPr>
                      </a:pPr>
                      <a:r>
                        <a:rPr sz="3000" b="0" dirty="0"/>
                        <a:t>3</a:t>
                      </a:r>
                    </a:p>
                  </a:txBody>
                  <a:tcPr marL="50800" marR="50800" marT="50800" marB="50800" horzOverflow="overflow"/>
                </a:tc>
                <a:tc>
                  <a:txBody>
                    <a:bodyPr/>
                    <a:lstStyle/>
                    <a:p>
                      <a:pPr algn="l" defTabSz="457200">
                        <a:defRPr sz="1500" b="1">
                          <a:uFill>
                            <a:solidFill>
                              <a:srgbClr val="000000"/>
                            </a:solidFill>
                          </a:uFill>
                          <a:latin typeface="Calibri"/>
                          <a:ea typeface="Calibri"/>
                          <a:cs typeface="Calibri"/>
                          <a:sym typeface="Calibri"/>
                        </a:defRPr>
                      </a:pPr>
                      <a:r>
                        <a:rPr lang="en-GB" sz="3000" b="0" dirty="0"/>
                        <a:t>Programming in R</a:t>
                      </a:r>
                      <a:endParaRPr sz="3000" b="0" dirty="0"/>
                    </a:p>
                  </a:txBody>
                  <a:tcPr marL="50800" marR="50800" marT="50800" marB="50800" horzOverflow="overflow"/>
                </a:tc>
                <a:extLst>
                  <a:ext uri="{0D108BD9-81ED-4DB2-BD59-A6C34878D82A}">
                    <a16:rowId xmlns:a16="http://schemas.microsoft.com/office/drawing/2014/main" val="10004"/>
                  </a:ext>
                </a:extLst>
              </a:tr>
              <a:tr h="505022">
                <a:tc>
                  <a:txBody>
                    <a:bodyPr/>
                    <a:lstStyle/>
                    <a:p>
                      <a:pPr algn="l" defTabSz="457200">
                        <a:defRPr sz="1500" b="1">
                          <a:uFill>
                            <a:solidFill>
                              <a:srgbClr val="000000"/>
                            </a:solidFill>
                          </a:uFill>
                          <a:latin typeface="Calibri"/>
                          <a:ea typeface="Calibri"/>
                          <a:cs typeface="Calibri"/>
                          <a:sym typeface="Calibri"/>
                        </a:defRPr>
                      </a:pPr>
                      <a:r>
                        <a:rPr sz="3000" b="0" dirty="0"/>
                        <a:t>4</a:t>
                      </a:r>
                    </a:p>
                  </a:txBody>
                  <a:tcPr marL="50800" marR="50800" marT="50800" marB="50800" horzOverflow="overflow"/>
                </a:tc>
                <a:tc>
                  <a:txBody>
                    <a:bodyPr/>
                    <a:lstStyle/>
                    <a:p>
                      <a:pPr algn="l" defTabSz="457200">
                        <a:defRPr sz="1500" b="1">
                          <a:uFill>
                            <a:solidFill>
                              <a:srgbClr val="000000"/>
                            </a:solidFill>
                          </a:uFill>
                          <a:latin typeface="Calibri"/>
                          <a:ea typeface="Calibri"/>
                          <a:cs typeface="Calibri"/>
                          <a:sym typeface="Calibri"/>
                        </a:defRPr>
                      </a:pPr>
                      <a:r>
                        <a:rPr sz="3000" b="0" dirty="0"/>
                        <a:t>Genomics: </a:t>
                      </a:r>
                      <a:r>
                        <a:rPr lang="en-GB" sz="3000" b="0" dirty="0"/>
                        <a:t>mapping </a:t>
                      </a:r>
                      <a:r>
                        <a:rPr sz="3000" b="0" dirty="0"/>
                        <a:t>and population analysis</a:t>
                      </a:r>
                    </a:p>
                  </a:txBody>
                  <a:tcPr marL="50800" marR="50800" marT="50800" marB="50800" horzOverflow="overflow"/>
                </a:tc>
                <a:extLst>
                  <a:ext uri="{0D108BD9-81ED-4DB2-BD59-A6C34878D82A}">
                    <a16:rowId xmlns:a16="http://schemas.microsoft.com/office/drawing/2014/main" val="10005"/>
                  </a:ext>
                </a:extLst>
              </a:tr>
              <a:tr h="505022">
                <a:tc>
                  <a:txBody>
                    <a:bodyPr/>
                    <a:lstStyle/>
                    <a:p>
                      <a:pPr algn="l" defTabSz="457200">
                        <a:defRPr sz="1500" b="1">
                          <a:uFill>
                            <a:solidFill>
                              <a:srgbClr val="000000"/>
                            </a:solidFill>
                          </a:uFill>
                          <a:latin typeface="Calibri"/>
                          <a:ea typeface="Calibri"/>
                          <a:cs typeface="Calibri"/>
                          <a:sym typeface="Calibri"/>
                        </a:defRPr>
                      </a:pPr>
                      <a:r>
                        <a:rPr sz="3000" b="0" dirty="0"/>
                        <a:t>5</a:t>
                      </a:r>
                    </a:p>
                  </a:txBody>
                  <a:tcPr marL="50800" marR="50800" marT="50800" marB="50800" horzOverflow="overflow"/>
                </a:tc>
                <a:tc>
                  <a:txBody>
                    <a:bodyPr/>
                    <a:lstStyle/>
                    <a:p>
                      <a:pPr algn="l" defTabSz="457200">
                        <a:defRPr sz="1500" b="1">
                          <a:uFill>
                            <a:solidFill>
                              <a:srgbClr val="000000"/>
                            </a:solidFill>
                          </a:uFill>
                          <a:latin typeface="Calibri"/>
                          <a:ea typeface="Calibri"/>
                          <a:cs typeface="Calibri"/>
                          <a:sym typeface="Calibri"/>
                        </a:defRPr>
                      </a:pPr>
                      <a:r>
                        <a:rPr sz="3000" b="1" dirty="0"/>
                        <a:t>Transcriptomics</a:t>
                      </a:r>
                      <a:r>
                        <a:rPr lang="en-GB" sz="3000" b="1" dirty="0"/>
                        <a:t> and differential expression</a:t>
                      </a:r>
                      <a:endParaRPr sz="3000" b="1" dirty="0"/>
                    </a:p>
                  </a:txBody>
                  <a:tcPr marL="50800" marR="50800" marT="50800" marB="50800" horzOverflow="overflow"/>
                </a:tc>
                <a:extLst>
                  <a:ext uri="{0D108BD9-81ED-4DB2-BD59-A6C34878D82A}">
                    <a16:rowId xmlns:a16="http://schemas.microsoft.com/office/drawing/2014/main" val="10006"/>
                  </a:ext>
                </a:extLst>
              </a:tr>
              <a:tr h="505022">
                <a:tc>
                  <a:txBody>
                    <a:bodyPr/>
                    <a:lstStyle/>
                    <a:p>
                      <a:pPr algn="l" defTabSz="457200">
                        <a:defRPr sz="1500" b="1">
                          <a:uFill>
                            <a:solidFill>
                              <a:srgbClr val="000000"/>
                            </a:solidFill>
                          </a:uFill>
                          <a:latin typeface="Calibri"/>
                          <a:ea typeface="Calibri"/>
                          <a:cs typeface="Calibri"/>
                          <a:sym typeface="Calibri"/>
                        </a:defRPr>
                      </a:pPr>
                      <a:r>
                        <a:rPr sz="3000" b="0" dirty="0"/>
                        <a:t>6</a:t>
                      </a:r>
                    </a:p>
                  </a:txBody>
                  <a:tcPr marL="50800" marR="50800" marT="50800" marB="50800" anchor="ctr" horzOverflow="overflow"/>
                </a:tc>
                <a:tc>
                  <a:txBody>
                    <a:bodyPr/>
                    <a:lstStyle/>
                    <a:p>
                      <a:pPr algn="l" defTabSz="457200">
                        <a:defRPr sz="1500" b="1">
                          <a:uFill>
                            <a:solidFill>
                              <a:srgbClr val="000000"/>
                            </a:solidFill>
                          </a:uFill>
                          <a:latin typeface="Calibri"/>
                          <a:ea typeface="Calibri"/>
                          <a:cs typeface="Calibri"/>
                          <a:sym typeface="Calibri"/>
                        </a:defRPr>
                      </a:pPr>
                      <a:r>
                        <a:rPr lang="en-GB" sz="3000" b="0" dirty="0"/>
                        <a:t>Open work</a:t>
                      </a:r>
                      <a:endParaRPr sz="3000" b="0" dirty="0"/>
                    </a:p>
                  </a:txBody>
                  <a:tcPr marL="50800" marR="50800" marT="50800" marB="50800" anchor="ctr" horzOverflow="overflow"/>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4380578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Introduction to UNIX"/>
          <p:cNvSpPr txBox="1">
            <a:spLocks noGrp="1"/>
          </p:cNvSpPr>
          <p:nvPr>
            <p:ph type="title"/>
          </p:nvPr>
        </p:nvSpPr>
        <p:spPr>
          <a:prstGeom prst="rect">
            <a:avLst/>
          </a:prstGeom>
        </p:spPr>
        <p:txBody>
          <a:bodyPr/>
          <a:lstStyle/>
          <a:p>
            <a:r>
              <a:t>Transcriptomics</a:t>
            </a:r>
          </a:p>
        </p:txBody>
      </p:sp>
      <p:sp>
        <p:nvSpPr>
          <p:cNvPr id="136" name="October 17th 2018"/>
          <p:cNvSpPr txBox="1">
            <a:spLocks noGrp="1"/>
          </p:cNvSpPr>
          <p:nvPr>
            <p:ph type="body" sz="quarter" idx="1"/>
          </p:nvPr>
        </p:nvSpPr>
        <p:spPr>
          <a:prstGeom prst="rect">
            <a:avLst/>
          </a:prstGeom>
        </p:spPr>
        <p:txBody>
          <a:bodyPr/>
          <a:lstStyle>
            <a:lvl1pPr algn="ctr"/>
          </a:lstStyle>
          <a:p>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Examining sequence data"/>
          <p:cNvSpPr txBox="1"/>
          <p:nvPr/>
        </p:nvSpPr>
        <p:spPr>
          <a:xfrm>
            <a:off x="0" y="-1"/>
            <a:ext cx="8891092" cy="1020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a:defRPr sz="5000" b="0"/>
            </a:lvl1pPr>
          </a:lstStyle>
          <a:p>
            <a:r>
              <a:t>Genomics vs Transcriptomics</a:t>
            </a:r>
          </a:p>
        </p:txBody>
      </p:sp>
      <p:sp>
        <p:nvSpPr>
          <p:cNvPr id="139" name="Genomic sequencing starts with DNA, which we then fragment and sequence"/>
          <p:cNvSpPr txBox="1"/>
          <p:nvPr/>
        </p:nvSpPr>
        <p:spPr>
          <a:xfrm>
            <a:off x="38963" y="1229817"/>
            <a:ext cx="10953959" cy="11979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b="0"/>
            </a:pPr>
            <a:r>
              <a:t>Genomic sequencing starts with DNA, which we then fragment and sequence</a:t>
            </a:r>
          </a:p>
          <a:p>
            <a:pPr algn="l">
              <a:defRPr b="0"/>
            </a:pPr>
            <a:endParaRPr/>
          </a:p>
        </p:txBody>
      </p:sp>
      <p:sp>
        <p:nvSpPr>
          <p:cNvPr id="140" name="Line"/>
          <p:cNvSpPr/>
          <p:nvPr/>
        </p:nvSpPr>
        <p:spPr>
          <a:xfrm>
            <a:off x="1170856" y="2649538"/>
            <a:ext cx="10016060" cy="1"/>
          </a:xfrm>
          <a:prstGeom prst="line">
            <a:avLst/>
          </a:prstGeom>
          <a:ln w="63500">
            <a:solidFill>
              <a:schemeClr val="accent1"/>
            </a:solidFill>
          </a:ln>
        </p:spPr>
        <p:txBody>
          <a:bodyPr lIns="45718" tIns="45718" rIns="45718" bIns="45718"/>
          <a:lstStyle/>
          <a:p>
            <a:pPr>
              <a:defRPr b="0">
                <a:latin typeface="+mn-lt"/>
                <a:ea typeface="+mn-ea"/>
                <a:cs typeface="+mn-cs"/>
                <a:sym typeface="Helvetica Neue Medium"/>
              </a:defRPr>
            </a:pPr>
            <a:endParaRPr/>
          </a:p>
        </p:txBody>
      </p:sp>
      <p:sp>
        <p:nvSpPr>
          <p:cNvPr id="141" name="Line"/>
          <p:cNvSpPr/>
          <p:nvPr/>
        </p:nvSpPr>
        <p:spPr>
          <a:xfrm>
            <a:off x="3832147" y="4549776"/>
            <a:ext cx="1071351" cy="1"/>
          </a:xfrm>
          <a:prstGeom prst="line">
            <a:avLst/>
          </a:prstGeom>
          <a:ln w="63500">
            <a:solidFill>
              <a:schemeClr val="accent1"/>
            </a:solidFill>
          </a:ln>
        </p:spPr>
        <p:txBody>
          <a:bodyPr lIns="45718" tIns="45718" rIns="45718" bIns="45718"/>
          <a:lstStyle/>
          <a:p>
            <a:pPr>
              <a:defRPr b="0">
                <a:latin typeface="+mn-lt"/>
                <a:ea typeface="+mn-ea"/>
                <a:cs typeface="+mn-cs"/>
                <a:sym typeface="Helvetica Neue Medium"/>
              </a:defRPr>
            </a:pPr>
            <a:endParaRPr/>
          </a:p>
        </p:txBody>
      </p:sp>
      <p:sp>
        <p:nvSpPr>
          <p:cNvPr id="142" name="Line"/>
          <p:cNvSpPr/>
          <p:nvPr/>
        </p:nvSpPr>
        <p:spPr>
          <a:xfrm>
            <a:off x="8101301" y="4549776"/>
            <a:ext cx="1071352" cy="1"/>
          </a:xfrm>
          <a:prstGeom prst="line">
            <a:avLst/>
          </a:prstGeom>
          <a:ln w="63500">
            <a:solidFill>
              <a:schemeClr val="accent1"/>
            </a:solidFill>
          </a:ln>
        </p:spPr>
        <p:txBody>
          <a:bodyPr lIns="45718" tIns="45718" rIns="45718" bIns="45718"/>
          <a:lstStyle/>
          <a:p>
            <a:pPr>
              <a:defRPr b="0">
                <a:latin typeface="+mn-lt"/>
                <a:ea typeface="+mn-ea"/>
                <a:cs typeface="+mn-cs"/>
                <a:sym typeface="Helvetica Neue Medium"/>
              </a:defRPr>
            </a:pPr>
            <a:endParaRPr/>
          </a:p>
        </p:txBody>
      </p:sp>
      <p:sp>
        <p:nvSpPr>
          <p:cNvPr id="143" name="Line"/>
          <p:cNvSpPr/>
          <p:nvPr/>
        </p:nvSpPr>
        <p:spPr>
          <a:xfrm>
            <a:off x="4594147" y="4310064"/>
            <a:ext cx="1071351" cy="1"/>
          </a:xfrm>
          <a:prstGeom prst="line">
            <a:avLst/>
          </a:prstGeom>
          <a:ln w="63500">
            <a:solidFill>
              <a:schemeClr val="accent1"/>
            </a:solidFill>
          </a:ln>
        </p:spPr>
        <p:txBody>
          <a:bodyPr lIns="45718" tIns="45718" rIns="45718" bIns="45718"/>
          <a:lstStyle/>
          <a:p>
            <a:pPr>
              <a:defRPr b="0">
                <a:latin typeface="+mn-lt"/>
                <a:ea typeface="+mn-ea"/>
                <a:cs typeface="+mn-cs"/>
                <a:sym typeface="Helvetica Neue Medium"/>
              </a:defRPr>
            </a:pPr>
            <a:endParaRPr/>
          </a:p>
        </p:txBody>
      </p:sp>
      <p:sp>
        <p:nvSpPr>
          <p:cNvPr id="144" name="Line"/>
          <p:cNvSpPr/>
          <p:nvPr/>
        </p:nvSpPr>
        <p:spPr>
          <a:xfrm>
            <a:off x="6651547" y="4549777"/>
            <a:ext cx="1071351" cy="1"/>
          </a:xfrm>
          <a:prstGeom prst="line">
            <a:avLst/>
          </a:prstGeom>
          <a:ln w="63500">
            <a:solidFill>
              <a:schemeClr val="accent1"/>
            </a:solidFill>
          </a:ln>
        </p:spPr>
        <p:txBody>
          <a:bodyPr lIns="45718" tIns="45718" rIns="45718" bIns="45718"/>
          <a:lstStyle/>
          <a:p>
            <a:pPr>
              <a:defRPr b="0">
                <a:latin typeface="+mn-lt"/>
                <a:ea typeface="+mn-ea"/>
                <a:cs typeface="+mn-cs"/>
                <a:sym typeface="Helvetica Neue Medium"/>
              </a:defRPr>
            </a:pPr>
            <a:endParaRPr/>
          </a:p>
        </p:txBody>
      </p:sp>
      <p:sp>
        <p:nvSpPr>
          <p:cNvPr id="145" name="Line"/>
          <p:cNvSpPr/>
          <p:nvPr/>
        </p:nvSpPr>
        <p:spPr>
          <a:xfrm>
            <a:off x="4848147" y="4823074"/>
            <a:ext cx="1071351" cy="1"/>
          </a:xfrm>
          <a:prstGeom prst="line">
            <a:avLst/>
          </a:prstGeom>
          <a:ln w="63500">
            <a:solidFill>
              <a:schemeClr val="accent1"/>
            </a:solidFill>
          </a:ln>
        </p:spPr>
        <p:txBody>
          <a:bodyPr lIns="45718" tIns="45718" rIns="45718" bIns="45718"/>
          <a:lstStyle/>
          <a:p>
            <a:pPr>
              <a:defRPr b="0">
                <a:latin typeface="+mn-lt"/>
                <a:ea typeface="+mn-ea"/>
                <a:cs typeface="+mn-cs"/>
                <a:sym typeface="Helvetica Neue Medium"/>
              </a:defRPr>
            </a:pPr>
            <a:endParaRPr/>
          </a:p>
        </p:txBody>
      </p:sp>
      <p:sp>
        <p:nvSpPr>
          <p:cNvPr id="146" name="Line"/>
          <p:cNvSpPr/>
          <p:nvPr/>
        </p:nvSpPr>
        <p:spPr>
          <a:xfrm>
            <a:off x="5356147" y="4950074"/>
            <a:ext cx="1071351" cy="1"/>
          </a:xfrm>
          <a:prstGeom prst="line">
            <a:avLst/>
          </a:prstGeom>
          <a:ln w="63500">
            <a:solidFill>
              <a:schemeClr val="accent1"/>
            </a:solidFill>
          </a:ln>
        </p:spPr>
        <p:txBody>
          <a:bodyPr lIns="45718" tIns="45718" rIns="45718" bIns="45718"/>
          <a:lstStyle/>
          <a:p>
            <a:pPr>
              <a:defRPr b="0">
                <a:latin typeface="+mn-lt"/>
                <a:ea typeface="+mn-ea"/>
                <a:cs typeface="+mn-cs"/>
                <a:sym typeface="Helvetica Neue Medium"/>
              </a:defRPr>
            </a:pPr>
            <a:endParaRPr/>
          </a:p>
        </p:txBody>
      </p:sp>
      <p:sp>
        <p:nvSpPr>
          <p:cNvPr id="147" name="Line"/>
          <p:cNvSpPr/>
          <p:nvPr/>
        </p:nvSpPr>
        <p:spPr>
          <a:xfrm>
            <a:off x="7223047" y="5095877"/>
            <a:ext cx="1071351" cy="1"/>
          </a:xfrm>
          <a:prstGeom prst="line">
            <a:avLst/>
          </a:prstGeom>
          <a:ln w="63500">
            <a:solidFill>
              <a:schemeClr val="accent1"/>
            </a:solidFill>
          </a:ln>
        </p:spPr>
        <p:txBody>
          <a:bodyPr lIns="45718" tIns="45718" rIns="45718" bIns="45718"/>
          <a:lstStyle/>
          <a:p>
            <a:pPr>
              <a:defRPr b="0">
                <a:latin typeface="+mn-lt"/>
                <a:ea typeface="+mn-ea"/>
                <a:cs typeface="+mn-cs"/>
                <a:sym typeface="Helvetica Neue Medium"/>
              </a:defRPr>
            </a:pPr>
            <a:endParaRPr/>
          </a:p>
        </p:txBody>
      </p:sp>
      <p:sp>
        <p:nvSpPr>
          <p:cNvPr id="148" name="Line"/>
          <p:cNvSpPr/>
          <p:nvPr/>
        </p:nvSpPr>
        <p:spPr>
          <a:xfrm>
            <a:off x="4429047" y="5255420"/>
            <a:ext cx="1071351" cy="1"/>
          </a:xfrm>
          <a:prstGeom prst="line">
            <a:avLst/>
          </a:prstGeom>
          <a:ln w="63500">
            <a:solidFill>
              <a:schemeClr val="accent1"/>
            </a:solidFill>
          </a:ln>
        </p:spPr>
        <p:txBody>
          <a:bodyPr lIns="45718" tIns="45718" rIns="45718" bIns="45718"/>
          <a:lstStyle/>
          <a:p>
            <a:pPr>
              <a:defRPr b="0">
                <a:latin typeface="+mn-lt"/>
                <a:ea typeface="+mn-ea"/>
                <a:cs typeface="+mn-cs"/>
                <a:sym typeface="Helvetica Neue Medium"/>
              </a:defRPr>
            </a:pPr>
            <a:endParaRPr/>
          </a:p>
        </p:txBody>
      </p:sp>
      <p:sp>
        <p:nvSpPr>
          <p:cNvPr id="149" name="Line"/>
          <p:cNvSpPr/>
          <p:nvPr/>
        </p:nvSpPr>
        <p:spPr>
          <a:xfrm>
            <a:off x="5737147" y="5442348"/>
            <a:ext cx="1071351" cy="1"/>
          </a:xfrm>
          <a:prstGeom prst="line">
            <a:avLst/>
          </a:prstGeom>
          <a:ln w="63500">
            <a:solidFill>
              <a:schemeClr val="accent1"/>
            </a:solidFill>
          </a:ln>
        </p:spPr>
        <p:txBody>
          <a:bodyPr lIns="45718" tIns="45718" rIns="45718" bIns="45718"/>
          <a:lstStyle/>
          <a:p>
            <a:pPr>
              <a:defRPr b="0">
                <a:latin typeface="+mn-lt"/>
                <a:ea typeface="+mn-ea"/>
                <a:cs typeface="+mn-cs"/>
                <a:sym typeface="Helvetica Neue Medium"/>
              </a:defRPr>
            </a:pPr>
            <a:endParaRPr/>
          </a:p>
        </p:txBody>
      </p:sp>
      <p:sp>
        <p:nvSpPr>
          <p:cNvPr id="150" name="Line"/>
          <p:cNvSpPr/>
          <p:nvPr/>
        </p:nvSpPr>
        <p:spPr>
          <a:xfrm>
            <a:off x="4314747" y="5654182"/>
            <a:ext cx="1071351" cy="1"/>
          </a:xfrm>
          <a:prstGeom prst="line">
            <a:avLst/>
          </a:prstGeom>
          <a:ln w="63500">
            <a:solidFill>
              <a:schemeClr val="accent1"/>
            </a:solidFill>
          </a:ln>
        </p:spPr>
        <p:txBody>
          <a:bodyPr lIns="45718" tIns="45718" rIns="45718" bIns="45718"/>
          <a:lstStyle/>
          <a:p>
            <a:pPr>
              <a:defRPr b="0">
                <a:latin typeface="+mn-lt"/>
                <a:ea typeface="+mn-ea"/>
                <a:cs typeface="+mn-cs"/>
                <a:sym typeface="Helvetica Neue Medium"/>
              </a:defRPr>
            </a:pPr>
            <a:endParaRPr/>
          </a:p>
        </p:txBody>
      </p:sp>
      <p:sp>
        <p:nvSpPr>
          <p:cNvPr id="151" name="Line"/>
          <p:cNvSpPr/>
          <p:nvPr/>
        </p:nvSpPr>
        <p:spPr>
          <a:xfrm>
            <a:off x="7438359" y="5641977"/>
            <a:ext cx="1071351" cy="1"/>
          </a:xfrm>
          <a:prstGeom prst="line">
            <a:avLst/>
          </a:prstGeom>
          <a:ln w="63500">
            <a:solidFill>
              <a:schemeClr val="accent1"/>
            </a:solidFill>
          </a:ln>
        </p:spPr>
        <p:txBody>
          <a:bodyPr lIns="45718" tIns="45718" rIns="45718" bIns="45718"/>
          <a:lstStyle/>
          <a:p>
            <a:pPr>
              <a:defRPr b="0">
                <a:latin typeface="+mn-lt"/>
                <a:ea typeface="+mn-ea"/>
                <a:cs typeface="+mn-cs"/>
                <a:sym typeface="Helvetica Neue Medium"/>
              </a:defRPr>
            </a:pPr>
            <a:endParaRPr/>
          </a:p>
        </p:txBody>
      </p:sp>
      <p:sp>
        <p:nvSpPr>
          <p:cNvPr id="152" name="Line"/>
          <p:cNvSpPr/>
          <p:nvPr/>
        </p:nvSpPr>
        <p:spPr>
          <a:xfrm>
            <a:off x="5737147" y="5765925"/>
            <a:ext cx="1071351" cy="1"/>
          </a:xfrm>
          <a:prstGeom prst="line">
            <a:avLst/>
          </a:prstGeom>
          <a:ln w="63500">
            <a:solidFill>
              <a:schemeClr val="accent1"/>
            </a:solidFill>
          </a:ln>
        </p:spPr>
        <p:txBody>
          <a:bodyPr lIns="45718" tIns="45718" rIns="45718" bIns="45718"/>
          <a:lstStyle/>
          <a:p>
            <a:pPr>
              <a:defRPr b="0">
                <a:latin typeface="+mn-lt"/>
                <a:ea typeface="+mn-ea"/>
                <a:cs typeface="+mn-cs"/>
                <a:sym typeface="Helvetica Neue Medium"/>
              </a:defRPr>
            </a:pPr>
            <a:endParaRPr/>
          </a:p>
        </p:txBody>
      </p:sp>
      <p:sp>
        <p:nvSpPr>
          <p:cNvPr id="153" name="Line"/>
          <p:cNvSpPr/>
          <p:nvPr/>
        </p:nvSpPr>
        <p:spPr>
          <a:xfrm>
            <a:off x="4594147" y="6073777"/>
            <a:ext cx="1071351" cy="1"/>
          </a:xfrm>
          <a:prstGeom prst="line">
            <a:avLst/>
          </a:prstGeom>
          <a:ln w="63500">
            <a:solidFill>
              <a:schemeClr val="accent1"/>
            </a:solidFill>
          </a:ln>
        </p:spPr>
        <p:txBody>
          <a:bodyPr lIns="45718" tIns="45718" rIns="45718" bIns="45718"/>
          <a:lstStyle/>
          <a:p>
            <a:pPr>
              <a:defRPr b="0">
                <a:latin typeface="+mn-lt"/>
                <a:ea typeface="+mn-ea"/>
                <a:cs typeface="+mn-cs"/>
                <a:sym typeface="Helvetica Neue Medium"/>
              </a:defRPr>
            </a:pPr>
            <a:endParaRPr/>
          </a:p>
        </p:txBody>
      </p:sp>
      <p:sp>
        <p:nvSpPr>
          <p:cNvPr id="154" name="Line"/>
          <p:cNvSpPr/>
          <p:nvPr/>
        </p:nvSpPr>
        <p:spPr>
          <a:xfrm>
            <a:off x="6829347" y="6188077"/>
            <a:ext cx="1071351" cy="1"/>
          </a:xfrm>
          <a:prstGeom prst="line">
            <a:avLst/>
          </a:prstGeom>
          <a:ln w="63500">
            <a:solidFill>
              <a:schemeClr val="accent1"/>
            </a:solidFill>
          </a:ln>
        </p:spPr>
        <p:txBody>
          <a:bodyPr lIns="45718" tIns="45718" rIns="45718" bIns="45718"/>
          <a:lstStyle/>
          <a:p>
            <a:pPr>
              <a:defRPr b="0">
                <a:latin typeface="+mn-lt"/>
                <a:ea typeface="+mn-ea"/>
                <a:cs typeface="+mn-cs"/>
                <a:sym typeface="Helvetica Neue Medium"/>
              </a:defRPr>
            </a:pPr>
            <a:endParaRPr/>
          </a:p>
        </p:txBody>
      </p:sp>
      <p:sp>
        <p:nvSpPr>
          <p:cNvPr id="155" name="Line"/>
          <p:cNvSpPr/>
          <p:nvPr/>
        </p:nvSpPr>
        <p:spPr>
          <a:xfrm>
            <a:off x="5635547" y="6173851"/>
            <a:ext cx="1071351" cy="1"/>
          </a:xfrm>
          <a:prstGeom prst="line">
            <a:avLst/>
          </a:prstGeom>
          <a:ln w="63500">
            <a:solidFill>
              <a:schemeClr val="accent1"/>
            </a:solidFill>
          </a:ln>
        </p:spPr>
        <p:txBody>
          <a:bodyPr lIns="45718" tIns="45718" rIns="45718" bIns="45718"/>
          <a:lstStyle/>
          <a:p>
            <a:pPr>
              <a:defRPr b="0">
                <a:latin typeface="+mn-lt"/>
                <a:ea typeface="+mn-ea"/>
                <a:cs typeface="+mn-cs"/>
                <a:sym typeface="Helvetica Neue Medium"/>
              </a:defRPr>
            </a:pPr>
            <a:endParaRPr/>
          </a:p>
        </p:txBody>
      </p:sp>
      <p:sp>
        <p:nvSpPr>
          <p:cNvPr id="156" name="Line"/>
          <p:cNvSpPr/>
          <p:nvPr/>
        </p:nvSpPr>
        <p:spPr>
          <a:xfrm>
            <a:off x="4848147" y="6493372"/>
            <a:ext cx="1071351" cy="1"/>
          </a:xfrm>
          <a:prstGeom prst="line">
            <a:avLst/>
          </a:prstGeom>
          <a:ln w="63500">
            <a:solidFill>
              <a:schemeClr val="accent1"/>
            </a:solidFill>
          </a:ln>
        </p:spPr>
        <p:txBody>
          <a:bodyPr lIns="45718" tIns="45718" rIns="45718" bIns="45718"/>
          <a:lstStyle/>
          <a:p>
            <a:pPr>
              <a:defRPr b="0">
                <a:latin typeface="+mn-lt"/>
                <a:ea typeface="+mn-ea"/>
                <a:cs typeface="+mn-cs"/>
                <a:sym typeface="Helvetica Neue Medium"/>
              </a:defRPr>
            </a:pPr>
            <a:endParaRPr/>
          </a:p>
        </p:txBody>
      </p:sp>
      <p:sp>
        <p:nvSpPr>
          <p:cNvPr id="157" name="Line"/>
          <p:cNvSpPr/>
          <p:nvPr/>
        </p:nvSpPr>
        <p:spPr>
          <a:xfrm>
            <a:off x="6829347" y="6511927"/>
            <a:ext cx="1071351" cy="1"/>
          </a:xfrm>
          <a:prstGeom prst="line">
            <a:avLst/>
          </a:prstGeom>
          <a:ln w="63500">
            <a:solidFill>
              <a:schemeClr val="accent1"/>
            </a:solidFill>
          </a:ln>
        </p:spPr>
        <p:txBody>
          <a:bodyPr lIns="45718" tIns="45718" rIns="45718" bIns="45718"/>
          <a:lstStyle/>
          <a:p>
            <a:pPr>
              <a:defRPr b="0">
                <a:latin typeface="+mn-lt"/>
                <a:ea typeface="+mn-ea"/>
                <a:cs typeface="+mn-cs"/>
                <a:sym typeface="Helvetica Neue Medium"/>
              </a:defRPr>
            </a:pPr>
            <a:endParaRPr/>
          </a:p>
        </p:txBody>
      </p:sp>
      <p:sp>
        <p:nvSpPr>
          <p:cNvPr id="158" name="Line"/>
          <p:cNvSpPr/>
          <p:nvPr/>
        </p:nvSpPr>
        <p:spPr>
          <a:xfrm>
            <a:off x="5229147" y="7159627"/>
            <a:ext cx="1071351" cy="1"/>
          </a:xfrm>
          <a:prstGeom prst="line">
            <a:avLst/>
          </a:prstGeom>
          <a:ln w="63500">
            <a:solidFill>
              <a:schemeClr val="accent1"/>
            </a:solidFill>
          </a:ln>
        </p:spPr>
        <p:txBody>
          <a:bodyPr lIns="45718" tIns="45718" rIns="45718" bIns="45718"/>
          <a:lstStyle/>
          <a:p>
            <a:pPr>
              <a:defRPr b="0">
                <a:latin typeface="+mn-lt"/>
                <a:ea typeface="+mn-ea"/>
                <a:cs typeface="+mn-cs"/>
                <a:sym typeface="Helvetica Neue Medium"/>
              </a:defRPr>
            </a:pPr>
            <a:endParaRPr/>
          </a:p>
        </p:txBody>
      </p:sp>
      <p:sp>
        <p:nvSpPr>
          <p:cNvPr id="159" name="Line"/>
          <p:cNvSpPr/>
          <p:nvPr/>
        </p:nvSpPr>
        <p:spPr>
          <a:xfrm>
            <a:off x="6118147" y="6835777"/>
            <a:ext cx="1071351" cy="1"/>
          </a:xfrm>
          <a:prstGeom prst="line">
            <a:avLst/>
          </a:prstGeom>
          <a:ln w="63500">
            <a:solidFill>
              <a:schemeClr val="accent1"/>
            </a:solidFill>
          </a:ln>
        </p:spPr>
        <p:txBody>
          <a:bodyPr lIns="45718" tIns="45718" rIns="45718" bIns="45718"/>
          <a:lstStyle/>
          <a:p>
            <a:pPr>
              <a:defRPr b="0">
                <a:latin typeface="+mn-lt"/>
                <a:ea typeface="+mn-ea"/>
                <a:cs typeface="+mn-cs"/>
                <a:sym typeface="Helvetica Neue Medium"/>
              </a:defRPr>
            </a:pPr>
            <a:endParaRPr/>
          </a:p>
        </p:txBody>
      </p:sp>
      <p:sp>
        <p:nvSpPr>
          <p:cNvPr id="160" name="Line"/>
          <p:cNvSpPr/>
          <p:nvPr/>
        </p:nvSpPr>
        <p:spPr>
          <a:xfrm>
            <a:off x="6502400" y="2871293"/>
            <a:ext cx="0" cy="1197966"/>
          </a:xfrm>
          <a:prstGeom prst="line">
            <a:avLst/>
          </a:prstGeom>
          <a:ln w="63500">
            <a:solidFill>
              <a:srgbClr val="000000"/>
            </a:solidFill>
            <a:tailEnd type="triangle"/>
          </a:ln>
        </p:spPr>
        <p:txBody>
          <a:bodyPr lIns="45718" tIns="45718" rIns="45718" bIns="45718"/>
          <a:lstStyle/>
          <a:p>
            <a:pPr>
              <a:defRPr b="0">
                <a:latin typeface="+mn-lt"/>
                <a:ea typeface="+mn-ea"/>
                <a:cs typeface="+mn-cs"/>
                <a:sym typeface="Helvetica Neue Medium"/>
              </a:defRPr>
            </a:pP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Examining sequence data"/>
          <p:cNvSpPr txBox="1"/>
          <p:nvPr/>
        </p:nvSpPr>
        <p:spPr>
          <a:xfrm>
            <a:off x="0" y="-1"/>
            <a:ext cx="8891092" cy="1020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a:defRPr sz="5000" b="0"/>
            </a:lvl1pPr>
          </a:lstStyle>
          <a:p>
            <a:r>
              <a:t>Genomics vs Transcriptomics</a:t>
            </a:r>
          </a:p>
        </p:txBody>
      </p:sp>
      <p:sp>
        <p:nvSpPr>
          <p:cNvPr id="163" name="Transcriptomics is interested in the RNA that is present in a cell AFTER a feature on the genome has been expressed"/>
          <p:cNvSpPr txBox="1"/>
          <p:nvPr/>
        </p:nvSpPr>
        <p:spPr>
          <a:xfrm>
            <a:off x="38963" y="1229817"/>
            <a:ext cx="10953959" cy="1566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b="0"/>
            </a:pPr>
            <a:r>
              <a:t>Transcriptomics is interested in the RNA that is present in a cell AFTER a feature on the genome has been expressed</a:t>
            </a:r>
          </a:p>
          <a:p>
            <a:pPr algn="l">
              <a:defRPr b="0"/>
            </a:pPr>
            <a:endParaRPr/>
          </a:p>
        </p:txBody>
      </p:sp>
      <p:sp>
        <p:nvSpPr>
          <p:cNvPr id="164" name="Line"/>
          <p:cNvSpPr/>
          <p:nvPr/>
        </p:nvSpPr>
        <p:spPr>
          <a:xfrm>
            <a:off x="1170856" y="2649538"/>
            <a:ext cx="10016060" cy="1"/>
          </a:xfrm>
          <a:prstGeom prst="line">
            <a:avLst/>
          </a:prstGeom>
          <a:ln w="63500">
            <a:solidFill>
              <a:schemeClr val="accent1"/>
            </a:solidFill>
          </a:ln>
        </p:spPr>
        <p:txBody>
          <a:bodyPr lIns="45718" tIns="45718" rIns="45718" bIns="45718"/>
          <a:lstStyle/>
          <a:p>
            <a:pPr>
              <a:defRPr b="0">
                <a:latin typeface="+mn-lt"/>
                <a:ea typeface="+mn-ea"/>
                <a:cs typeface="+mn-cs"/>
                <a:sym typeface="Helvetica Neue Medium"/>
              </a:defRPr>
            </a:pPr>
            <a:endParaRPr/>
          </a:p>
        </p:txBody>
      </p:sp>
      <p:sp>
        <p:nvSpPr>
          <p:cNvPr id="165" name="Line"/>
          <p:cNvSpPr/>
          <p:nvPr/>
        </p:nvSpPr>
        <p:spPr>
          <a:xfrm>
            <a:off x="3616247" y="2649538"/>
            <a:ext cx="3027151" cy="1"/>
          </a:xfrm>
          <a:prstGeom prst="line">
            <a:avLst/>
          </a:prstGeom>
          <a:ln w="63500">
            <a:solidFill>
              <a:schemeClr val="accent5"/>
            </a:solidFill>
          </a:ln>
        </p:spPr>
        <p:txBody>
          <a:bodyPr lIns="45718" tIns="45718" rIns="45718" bIns="45718"/>
          <a:lstStyle/>
          <a:p>
            <a:pPr>
              <a:defRPr b="0">
                <a:latin typeface="+mn-lt"/>
                <a:ea typeface="+mn-ea"/>
                <a:cs typeface="+mn-cs"/>
                <a:sym typeface="Helvetica Neue Medium"/>
              </a:defRPr>
            </a:pPr>
            <a:endParaRPr/>
          </a:p>
        </p:txBody>
      </p:sp>
      <p:sp>
        <p:nvSpPr>
          <p:cNvPr id="166" name="Line"/>
          <p:cNvSpPr/>
          <p:nvPr/>
        </p:nvSpPr>
        <p:spPr>
          <a:xfrm>
            <a:off x="3759200" y="2728417"/>
            <a:ext cx="0" cy="783357"/>
          </a:xfrm>
          <a:prstGeom prst="line">
            <a:avLst/>
          </a:prstGeom>
          <a:ln w="63500">
            <a:solidFill>
              <a:srgbClr val="000000"/>
            </a:solidFill>
            <a:tailEnd type="triangle"/>
          </a:ln>
        </p:spPr>
        <p:txBody>
          <a:bodyPr lIns="45718" tIns="45718" rIns="45718" bIns="45718"/>
          <a:lstStyle/>
          <a:p>
            <a:pPr>
              <a:defRPr b="0">
                <a:latin typeface="+mn-lt"/>
                <a:ea typeface="+mn-ea"/>
                <a:cs typeface="+mn-cs"/>
                <a:sym typeface="Helvetica Neue Medium"/>
              </a:defRPr>
            </a:pPr>
            <a:endParaRPr/>
          </a:p>
        </p:txBody>
      </p:sp>
      <p:sp>
        <p:nvSpPr>
          <p:cNvPr id="167" name="Line"/>
          <p:cNvSpPr/>
          <p:nvPr/>
        </p:nvSpPr>
        <p:spPr>
          <a:xfrm>
            <a:off x="3735667" y="3767138"/>
            <a:ext cx="3027151" cy="1"/>
          </a:xfrm>
          <a:prstGeom prst="line">
            <a:avLst/>
          </a:prstGeom>
          <a:ln w="63500">
            <a:solidFill>
              <a:schemeClr val="accent5"/>
            </a:solidFill>
          </a:ln>
        </p:spPr>
        <p:txBody>
          <a:bodyPr lIns="45718" tIns="45718" rIns="45718" bIns="45718"/>
          <a:lstStyle/>
          <a:p>
            <a:pPr>
              <a:defRPr b="0">
                <a:latin typeface="+mn-lt"/>
                <a:ea typeface="+mn-ea"/>
                <a:cs typeface="+mn-cs"/>
                <a:sym typeface="Helvetica Neue Medium"/>
              </a:defRPr>
            </a:pPr>
            <a:endParaRPr/>
          </a:p>
        </p:txBody>
      </p:sp>
      <p:sp>
        <p:nvSpPr>
          <p:cNvPr id="168" name="AAAAAAAAA"/>
          <p:cNvSpPr txBox="1"/>
          <p:nvPr/>
        </p:nvSpPr>
        <p:spPr>
          <a:xfrm>
            <a:off x="6737603" y="3523908"/>
            <a:ext cx="1993393"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chemeClr val="accent5"/>
                </a:solidFill>
              </a:defRPr>
            </a:lvl1pPr>
          </a:lstStyle>
          <a:p>
            <a:r>
              <a:t>AAAAAAAAA</a:t>
            </a:r>
          </a:p>
        </p:txBody>
      </p:sp>
      <p:sp>
        <p:nvSpPr>
          <p:cNvPr id="169" name="Transcripts may originate from genes, tRNA or other non-coding RNA sequences.  To sequence this material we must first isolate the RNA before reverse transcribing it back into DNA. We can then add adaptors and perform our sequencing. Due to the high levels of tRNA in a cell we will usually want to enrich for only the mRNA.  In eukaryotes mRNA are polyadenylated and we can use this to selectively capture mRNA. In bacteria we take the opposite approach and actively remove tRNA fragments."/>
          <p:cNvSpPr txBox="1"/>
          <p:nvPr/>
        </p:nvSpPr>
        <p:spPr>
          <a:xfrm>
            <a:off x="38963" y="4712793"/>
            <a:ext cx="12555300" cy="30394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b="0"/>
            </a:pPr>
            <a:r>
              <a:t>Transcripts may originate from genes, tRNA or other non-coding RNA sequences.</a:t>
            </a:r>
            <a:br/>
            <a:br/>
            <a:r>
              <a:t>To sequence this material we must first isolate the RNA before reverse transcribing it back into DNA. We can then add adaptors and perform our sequencing. Due to the high levels of tRNA in a cell we will usually want to enrich for only the mRNA.</a:t>
            </a:r>
            <a:br/>
            <a:br/>
            <a:r>
              <a:t>In eukaryotes mRNA are polyadenylated and we can use this to selectively capture mRNA.</a:t>
            </a:r>
            <a:br/>
            <a:r>
              <a:t>In bacteria we take the opposite approach and actively remove tRNA fragments.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After sequencing an RNA-Seq library we need to determine how many reads originated from each transcript.…"/>
          <p:cNvSpPr txBox="1"/>
          <p:nvPr/>
        </p:nvSpPr>
        <p:spPr>
          <a:xfrm>
            <a:off x="51663" y="940893"/>
            <a:ext cx="12555300" cy="30394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b="0"/>
            </a:pPr>
            <a:r>
              <a:t>After sequencing an RNA-Seq library we need to determine how many reads originated from each transcript.</a:t>
            </a:r>
          </a:p>
          <a:p>
            <a:pPr algn="l">
              <a:defRPr b="0"/>
            </a:pPr>
            <a:endParaRPr/>
          </a:p>
          <a:p>
            <a:pPr algn="l">
              <a:defRPr b="0"/>
            </a:pPr>
            <a:r>
              <a:t>We can do this using the two methods we have already encountered - mapping and de novo assembly.</a:t>
            </a:r>
          </a:p>
          <a:p>
            <a:pPr algn="l">
              <a:defRPr b="0"/>
            </a:pPr>
            <a:endParaRPr/>
          </a:p>
          <a:p>
            <a:pPr algn="l">
              <a:defRPr b="0"/>
            </a:pPr>
            <a:r>
              <a:t>During this session we will focus on mapping, we will cover the de novo approaches during session 6</a:t>
            </a:r>
          </a:p>
        </p:txBody>
      </p:sp>
      <p:sp>
        <p:nvSpPr>
          <p:cNvPr id="172" name="Examining sequence data"/>
          <p:cNvSpPr txBox="1"/>
          <p:nvPr/>
        </p:nvSpPr>
        <p:spPr>
          <a:xfrm>
            <a:off x="0" y="-1"/>
            <a:ext cx="8891092" cy="1020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a:defRPr sz="5000" b="0"/>
            </a:lvl1pPr>
          </a:lstStyle>
          <a:p>
            <a:r>
              <a:t>Reassembling transcripts</a:t>
            </a:r>
          </a:p>
        </p:txBody>
      </p:sp>
      <p:pic>
        <p:nvPicPr>
          <p:cNvPr id="173" name="preview.jpg" descr="preview.jpg"/>
          <p:cNvPicPr>
            <a:picLocks noChangeAspect="1"/>
          </p:cNvPicPr>
          <p:nvPr/>
        </p:nvPicPr>
        <p:blipFill>
          <a:blip r:embed="rId2"/>
          <a:stretch>
            <a:fillRect/>
          </a:stretch>
        </p:blipFill>
        <p:spPr>
          <a:xfrm>
            <a:off x="2126694" y="3984623"/>
            <a:ext cx="10665838" cy="5631563"/>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Once we have mapped our reads back to our genes we need to determine how many reads have mapped to each gene.…"/>
          <p:cNvSpPr txBox="1"/>
          <p:nvPr/>
        </p:nvSpPr>
        <p:spPr>
          <a:xfrm>
            <a:off x="51663" y="928193"/>
            <a:ext cx="12555300" cy="19345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b="0"/>
            </a:pPr>
            <a:r>
              <a:t>Once we have mapped our reads back to our genes we need to determine how many reads have mapped to each gene.</a:t>
            </a:r>
          </a:p>
          <a:p>
            <a:pPr algn="l">
              <a:defRPr b="0"/>
            </a:pPr>
            <a:endParaRPr/>
          </a:p>
          <a:p>
            <a:pPr algn="l">
              <a:defRPr b="0"/>
            </a:pPr>
            <a:r>
              <a:t>Genes with higher expression levels should be covered by a greater number of reads as there were more copies the transcript in our starting material.</a:t>
            </a:r>
          </a:p>
        </p:txBody>
      </p:sp>
      <p:sp>
        <p:nvSpPr>
          <p:cNvPr id="176" name="Examining sequence data"/>
          <p:cNvSpPr txBox="1"/>
          <p:nvPr/>
        </p:nvSpPr>
        <p:spPr>
          <a:xfrm>
            <a:off x="0" y="-1"/>
            <a:ext cx="8891092" cy="1020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a:defRPr sz="5000" b="0"/>
            </a:lvl1pPr>
          </a:lstStyle>
          <a:p>
            <a:r>
              <a:t>Reassembling transcripts</a:t>
            </a:r>
          </a:p>
        </p:txBody>
      </p:sp>
      <p:pic>
        <p:nvPicPr>
          <p:cNvPr id="177" name="preview.jpg" descr="preview.jpg"/>
          <p:cNvPicPr>
            <a:picLocks noChangeAspect="1"/>
          </p:cNvPicPr>
          <p:nvPr/>
        </p:nvPicPr>
        <p:blipFill>
          <a:blip r:embed="rId2"/>
          <a:stretch>
            <a:fillRect/>
          </a:stretch>
        </p:blipFill>
        <p:spPr>
          <a:xfrm>
            <a:off x="2126694" y="3984623"/>
            <a:ext cx="10665837" cy="5631563"/>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Examining sequence data"/>
          <p:cNvSpPr txBox="1"/>
          <p:nvPr/>
        </p:nvSpPr>
        <p:spPr>
          <a:xfrm>
            <a:off x="0" y="-1"/>
            <a:ext cx="8891092" cy="1020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a:defRPr sz="5000" b="0"/>
            </a:lvl1pPr>
          </a:lstStyle>
          <a:p>
            <a:r>
              <a:t>Normalisation</a:t>
            </a:r>
          </a:p>
        </p:txBody>
      </p:sp>
      <p:sp>
        <p:nvSpPr>
          <p:cNvPr id="180" name="It is common to normalise your data to take into account the read depth in each sample and the size of each gene"/>
          <p:cNvSpPr txBox="1"/>
          <p:nvPr/>
        </p:nvSpPr>
        <p:spPr>
          <a:xfrm>
            <a:off x="51663" y="928193"/>
            <a:ext cx="12555300" cy="829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b="0"/>
            </a:lvl1pPr>
          </a:lstStyle>
          <a:p>
            <a:r>
              <a:t>It is common to normalise your data to take into account the read depth in each sample and the size of each gene</a:t>
            </a:r>
          </a:p>
        </p:txBody>
      </p:sp>
      <p:sp>
        <p:nvSpPr>
          <p:cNvPr id="181" name="Line"/>
          <p:cNvSpPr/>
          <p:nvPr/>
        </p:nvSpPr>
        <p:spPr>
          <a:xfrm>
            <a:off x="1284211" y="3416300"/>
            <a:ext cx="2513089" cy="1"/>
          </a:xfrm>
          <a:prstGeom prst="line">
            <a:avLst/>
          </a:prstGeom>
          <a:ln w="101600">
            <a:solidFill>
              <a:schemeClr val="accent5">
                <a:hueOff val="-82419"/>
                <a:satOff val="-9513"/>
                <a:lumOff val="-16343"/>
              </a:schemeClr>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2" name="Line"/>
          <p:cNvSpPr/>
          <p:nvPr/>
        </p:nvSpPr>
        <p:spPr>
          <a:xfrm>
            <a:off x="6211811" y="3416300"/>
            <a:ext cx="4665302" cy="0"/>
          </a:xfrm>
          <a:prstGeom prst="line">
            <a:avLst/>
          </a:prstGeom>
          <a:ln w="101600">
            <a:solidFill>
              <a:schemeClr val="accent5">
                <a:hueOff val="-82419"/>
                <a:satOff val="-9513"/>
                <a:lumOff val="-16343"/>
              </a:schemeClr>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3" name="Line"/>
          <p:cNvSpPr/>
          <p:nvPr/>
        </p:nvSpPr>
        <p:spPr>
          <a:xfrm>
            <a:off x="1266725" y="3073400"/>
            <a:ext cx="826083" cy="0"/>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4" name="Line"/>
          <p:cNvSpPr/>
          <p:nvPr/>
        </p:nvSpPr>
        <p:spPr>
          <a:xfrm>
            <a:off x="1736625" y="3232150"/>
            <a:ext cx="826083" cy="0"/>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5" name="Line"/>
          <p:cNvSpPr/>
          <p:nvPr/>
        </p:nvSpPr>
        <p:spPr>
          <a:xfrm>
            <a:off x="2295425" y="3073400"/>
            <a:ext cx="826083" cy="0"/>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6" name="Line"/>
          <p:cNvSpPr/>
          <p:nvPr/>
        </p:nvSpPr>
        <p:spPr>
          <a:xfrm>
            <a:off x="2841525" y="3232150"/>
            <a:ext cx="826083" cy="0"/>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7" name="Line"/>
          <p:cNvSpPr/>
          <p:nvPr/>
        </p:nvSpPr>
        <p:spPr>
          <a:xfrm>
            <a:off x="2955825" y="2914650"/>
            <a:ext cx="826083" cy="0"/>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8" name="Line"/>
          <p:cNvSpPr/>
          <p:nvPr/>
        </p:nvSpPr>
        <p:spPr>
          <a:xfrm>
            <a:off x="6156225" y="3232150"/>
            <a:ext cx="826083" cy="0"/>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9" name="Line"/>
          <p:cNvSpPr/>
          <p:nvPr/>
        </p:nvSpPr>
        <p:spPr>
          <a:xfrm>
            <a:off x="6537225" y="3126580"/>
            <a:ext cx="826083"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0" name="Line"/>
          <p:cNvSpPr/>
          <p:nvPr/>
        </p:nvSpPr>
        <p:spPr>
          <a:xfrm>
            <a:off x="7057925" y="3258740"/>
            <a:ext cx="826083"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1" name="Line"/>
          <p:cNvSpPr/>
          <p:nvPr/>
        </p:nvSpPr>
        <p:spPr>
          <a:xfrm>
            <a:off x="8131420" y="3250108"/>
            <a:ext cx="826084"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2" name="Line"/>
          <p:cNvSpPr/>
          <p:nvPr/>
        </p:nvSpPr>
        <p:spPr>
          <a:xfrm>
            <a:off x="9204916" y="3258740"/>
            <a:ext cx="826083"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3" name="Line"/>
          <p:cNvSpPr/>
          <p:nvPr/>
        </p:nvSpPr>
        <p:spPr>
          <a:xfrm>
            <a:off x="8302525" y="3126580"/>
            <a:ext cx="826083"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4" name="Line"/>
          <p:cNvSpPr/>
          <p:nvPr/>
        </p:nvSpPr>
        <p:spPr>
          <a:xfrm>
            <a:off x="10106616" y="3258740"/>
            <a:ext cx="826083"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5" name="Line"/>
          <p:cNvSpPr/>
          <p:nvPr/>
        </p:nvSpPr>
        <p:spPr>
          <a:xfrm>
            <a:off x="7769125" y="2994421"/>
            <a:ext cx="826083"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6" name="Line"/>
          <p:cNvSpPr/>
          <p:nvPr/>
        </p:nvSpPr>
        <p:spPr>
          <a:xfrm>
            <a:off x="9204916" y="3127375"/>
            <a:ext cx="826083" cy="0"/>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7" name="Line"/>
          <p:cNvSpPr/>
          <p:nvPr/>
        </p:nvSpPr>
        <p:spPr>
          <a:xfrm>
            <a:off x="9204916" y="2994421"/>
            <a:ext cx="826083"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8" name="Gene A"/>
          <p:cNvSpPr txBox="1"/>
          <p:nvPr/>
        </p:nvSpPr>
        <p:spPr>
          <a:xfrm>
            <a:off x="1955844" y="2002741"/>
            <a:ext cx="1169823"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Gene A</a:t>
            </a:r>
          </a:p>
        </p:txBody>
      </p:sp>
      <p:sp>
        <p:nvSpPr>
          <p:cNvPr id="199" name="Number of reads = 5"/>
          <p:cNvSpPr txBox="1"/>
          <p:nvPr/>
        </p:nvSpPr>
        <p:spPr>
          <a:xfrm>
            <a:off x="1006392" y="4071441"/>
            <a:ext cx="3068727" cy="8293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l"/>
            <a:endParaRPr/>
          </a:p>
          <a:p>
            <a:pPr algn="l"/>
            <a:r>
              <a:t>Number of reads = 5</a:t>
            </a:r>
          </a:p>
        </p:txBody>
      </p:sp>
      <p:sp>
        <p:nvSpPr>
          <p:cNvPr id="200" name="Number of reads = 10"/>
          <p:cNvSpPr txBox="1"/>
          <p:nvPr/>
        </p:nvSpPr>
        <p:spPr>
          <a:xfrm>
            <a:off x="6162592" y="4071441"/>
            <a:ext cx="3238196" cy="8293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l"/>
            <a:endParaRPr/>
          </a:p>
          <a:p>
            <a:pPr algn="l"/>
            <a:r>
              <a:t>Number of reads = 10</a:t>
            </a:r>
          </a:p>
        </p:txBody>
      </p:sp>
      <p:sp>
        <p:nvSpPr>
          <p:cNvPr id="201" name="Gene B"/>
          <p:cNvSpPr txBox="1"/>
          <p:nvPr/>
        </p:nvSpPr>
        <p:spPr>
          <a:xfrm>
            <a:off x="5981459" y="2002741"/>
            <a:ext cx="1175615"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Gene B</a:t>
            </a:r>
          </a:p>
        </p:txBody>
      </p:sp>
      <p:sp>
        <p:nvSpPr>
          <p:cNvPr id="202" name="Is gene B expressed at a different level to gene A?"/>
          <p:cNvSpPr txBox="1"/>
          <p:nvPr/>
        </p:nvSpPr>
        <p:spPr>
          <a:xfrm>
            <a:off x="1028699" y="5714690"/>
            <a:ext cx="7369456"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Is gene B expressed at a different level to gene A?</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Examining sequence data"/>
          <p:cNvSpPr txBox="1"/>
          <p:nvPr/>
        </p:nvSpPr>
        <p:spPr>
          <a:xfrm>
            <a:off x="0" y="-1"/>
            <a:ext cx="8891092" cy="1020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a:defRPr sz="5000" b="0"/>
            </a:lvl1pPr>
          </a:lstStyle>
          <a:p>
            <a:r>
              <a:t>Normalisation</a:t>
            </a:r>
          </a:p>
        </p:txBody>
      </p:sp>
      <p:sp>
        <p:nvSpPr>
          <p:cNvPr id="205" name="It is common to normalise your data to take into account the read depth in each sample and the size of each gene"/>
          <p:cNvSpPr txBox="1"/>
          <p:nvPr/>
        </p:nvSpPr>
        <p:spPr>
          <a:xfrm>
            <a:off x="51663" y="928193"/>
            <a:ext cx="12555300" cy="829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b="0"/>
            </a:lvl1pPr>
          </a:lstStyle>
          <a:p>
            <a:r>
              <a:t>It is common to normalise your data to take into account the read depth in each sample and the size of each gene</a:t>
            </a:r>
          </a:p>
        </p:txBody>
      </p:sp>
      <p:sp>
        <p:nvSpPr>
          <p:cNvPr id="206" name="Line"/>
          <p:cNvSpPr/>
          <p:nvPr/>
        </p:nvSpPr>
        <p:spPr>
          <a:xfrm>
            <a:off x="1284211" y="3416300"/>
            <a:ext cx="2513090" cy="0"/>
          </a:xfrm>
          <a:prstGeom prst="line">
            <a:avLst/>
          </a:prstGeom>
          <a:ln w="101600">
            <a:solidFill>
              <a:schemeClr val="accent5">
                <a:hueOff val="-82419"/>
                <a:satOff val="-9513"/>
                <a:lumOff val="-16343"/>
              </a:schemeClr>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7" name="Line"/>
          <p:cNvSpPr/>
          <p:nvPr/>
        </p:nvSpPr>
        <p:spPr>
          <a:xfrm>
            <a:off x="6211811" y="3416300"/>
            <a:ext cx="4665302" cy="0"/>
          </a:xfrm>
          <a:prstGeom prst="line">
            <a:avLst/>
          </a:prstGeom>
          <a:ln w="101600">
            <a:solidFill>
              <a:schemeClr val="accent5">
                <a:hueOff val="-82419"/>
                <a:satOff val="-9513"/>
                <a:lumOff val="-16343"/>
              </a:schemeClr>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8" name="Line"/>
          <p:cNvSpPr/>
          <p:nvPr/>
        </p:nvSpPr>
        <p:spPr>
          <a:xfrm>
            <a:off x="1266725" y="3073400"/>
            <a:ext cx="826083" cy="0"/>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9" name="Line"/>
          <p:cNvSpPr/>
          <p:nvPr/>
        </p:nvSpPr>
        <p:spPr>
          <a:xfrm>
            <a:off x="1736625" y="3232150"/>
            <a:ext cx="826083" cy="0"/>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0" name="Line"/>
          <p:cNvSpPr/>
          <p:nvPr/>
        </p:nvSpPr>
        <p:spPr>
          <a:xfrm>
            <a:off x="2295425" y="3073400"/>
            <a:ext cx="826083" cy="0"/>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1" name="Line"/>
          <p:cNvSpPr/>
          <p:nvPr/>
        </p:nvSpPr>
        <p:spPr>
          <a:xfrm>
            <a:off x="2841525" y="3232150"/>
            <a:ext cx="826083" cy="0"/>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2" name="Line"/>
          <p:cNvSpPr/>
          <p:nvPr/>
        </p:nvSpPr>
        <p:spPr>
          <a:xfrm>
            <a:off x="2955825" y="2914650"/>
            <a:ext cx="826083" cy="0"/>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3" name="Line"/>
          <p:cNvSpPr/>
          <p:nvPr/>
        </p:nvSpPr>
        <p:spPr>
          <a:xfrm>
            <a:off x="6156225" y="3232150"/>
            <a:ext cx="826083" cy="0"/>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4" name="Line"/>
          <p:cNvSpPr/>
          <p:nvPr/>
        </p:nvSpPr>
        <p:spPr>
          <a:xfrm>
            <a:off x="6537225" y="3126581"/>
            <a:ext cx="826084"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5" name="Line"/>
          <p:cNvSpPr/>
          <p:nvPr/>
        </p:nvSpPr>
        <p:spPr>
          <a:xfrm>
            <a:off x="7057925" y="3258740"/>
            <a:ext cx="826084"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6" name="Line"/>
          <p:cNvSpPr/>
          <p:nvPr/>
        </p:nvSpPr>
        <p:spPr>
          <a:xfrm>
            <a:off x="8131420" y="3250108"/>
            <a:ext cx="826084"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7" name="Line"/>
          <p:cNvSpPr/>
          <p:nvPr/>
        </p:nvSpPr>
        <p:spPr>
          <a:xfrm>
            <a:off x="9204916" y="3258740"/>
            <a:ext cx="826083"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8" name="Line"/>
          <p:cNvSpPr/>
          <p:nvPr/>
        </p:nvSpPr>
        <p:spPr>
          <a:xfrm>
            <a:off x="8302525" y="3126581"/>
            <a:ext cx="826084"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9" name="Line"/>
          <p:cNvSpPr/>
          <p:nvPr/>
        </p:nvSpPr>
        <p:spPr>
          <a:xfrm>
            <a:off x="10106616" y="3258740"/>
            <a:ext cx="826083"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0" name="Line"/>
          <p:cNvSpPr/>
          <p:nvPr/>
        </p:nvSpPr>
        <p:spPr>
          <a:xfrm>
            <a:off x="7769125" y="2994421"/>
            <a:ext cx="826084"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1" name="Line"/>
          <p:cNvSpPr/>
          <p:nvPr/>
        </p:nvSpPr>
        <p:spPr>
          <a:xfrm>
            <a:off x="9204916" y="3127375"/>
            <a:ext cx="826083" cy="0"/>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2" name="Line"/>
          <p:cNvSpPr/>
          <p:nvPr/>
        </p:nvSpPr>
        <p:spPr>
          <a:xfrm>
            <a:off x="9204916" y="2994421"/>
            <a:ext cx="826083" cy="1"/>
          </a:xfrm>
          <a:prstGeom prst="line">
            <a:avLst/>
          </a:prstGeom>
          <a:ln w="508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3" name="Gene A"/>
          <p:cNvSpPr txBox="1"/>
          <p:nvPr/>
        </p:nvSpPr>
        <p:spPr>
          <a:xfrm>
            <a:off x="1955844" y="2002741"/>
            <a:ext cx="1169823"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Gene A</a:t>
            </a:r>
          </a:p>
        </p:txBody>
      </p:sp>
      <p:sp>
        <p:nvSpPr>
          <p:cNvPr id="224" name="Length = 5kb…"/>
          <p:cNvSpPr txBox="1"/>
          <p:nvPr/>
        </p:nvSpPr>
        <p:spPr>
          <a:xfrm>
            <a:off x="1006392" y="4071441"/>
            <a:ext cx="3068727" cy="8293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l"/>
            <a:r>
              <a:t>Length = 5kb</a:t>
            </a:r>
          </a:p>
          <a:p>
            <a:pPr algn="l"/>
            <a:r>
              <a:t>Number of reads = 5</a:t>
            </a:r>
          </a:p>
        </p:txBody>
      </p:sp>
      <p:sp>
        <p:nvSpPr>
          <p:cNvPr id="225" name="Length = 10kb…"/>
          <p:cNvSpPr txBox="1"/>
          <p:nvPr/>
        </p:nvSpPr>
        <p:spPr>
          <a:xfrm>
            <a:off x="6162592" y="4071441"/>
            <a:ext cx="3238196" cy="8293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l"/>
            <a:r>
              <a:t>Length = 10kb</a:t>
            </a:r>
          </a:p>
          <a:p>
            <a:pPr algn="l"/>
            <a:r>
              <a:t>Number of reads = 10</a:t>
            </a:r>
          </a:p>
        </p:txBody>
      </p:sp>
      <p:sp>
        <p:nvSpPr>
          <p:cNvPr id="226" name="Gene B"/>
          <p:cNvSpPr txBox="1"/>
          <p:nvPr/>
        </p:nvSpPr>
        <p:spPr>
          <a:xfrm>
            <a:off x="5981459" y="2002741"/>
            <a:ext cx="1175615"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Gene B</a:t>
            </a:r>
          </a:p>
        </p:txBody>
      </p:sp>
      <p:sp>
        <p:nvSpPr>
          <p:cNvPr id="227" name="Is gene B expressed at a different level to gene A?"/>
          <p:cNvSpPr txBox="1"/>
          <p:nvPr/>
        </p:nvSpPr>
        <p:spPr>
          <a:xfrm>
            <a:off x="1028700" y="5714690"/>
            <a:ext cx="7369455"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Is gene B expressed at a different level to gene A?</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4258</TotalTime>
  <Words>761</Words>
  <Application>Microsoft Macintosh PowerPoint</Application>
  <PresentationFormat>Custom</PresentationFormat>
  <Paragraphs>86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Helvetica Light</vt:lpstr>
      <vt:lpstr>Helvetica Neue</vt:lpstr>
      <vt:lpstr>Helvetica Neue Light</vt:lpstr>
      <vt:lpstr>Helvetica Neue Medium</vt:lpstr>
      <vt:lpstr>Helvetica Neue Thin</vt:lpstr>
      <vt:lpstr>White</vt:lpstr>
      <vt:lpstr>Introduction to Sequence Informatics</vt:lpstr>
      <vt:lpstr>Course overview</vt:lpstr>
      <vt:lpstr>Transcriptomics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Sequence Informatics</dc:title>
  <cp:lastModifiedBy>Craig Duffy</cp:lastModifiedBy>
  <cp:revision>3</cp:revision>
  <dcterms:modified xsi:type="dcterms:W3CDTF">2020-01-10T09:07:10Z</dcterms:modified>
</cp:coreProperties>
</file>