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8F79-AC04-4A0D-A004-639BCCD7C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98CCE-4DA3-4868-82E6-64175287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9C58-62DF-4A88-87B2-33D8F925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5A6-47CC-4505-8DE1-BD4FFE64C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9FA9-9273-4B54-A735-5402ACEF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EB8E-41C9-47C4-A91C-0D75E0C9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2C19-F1E6-4C13-8027-1B314DCC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BB82-07D1-4A60-AADC-31D848C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493CA-57C2-4B47-8236-0B79C04C9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7492-7E10-46B9-A5B9-4F0561EB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5A6-47CC-4505-8DE1-BD4FFE64C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7EC8-2F3E-4C5E-986C-A65A2DA4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A0BD-5533-40C4-85AB-8D575C3D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2C19-F1E6-4C13-8027-1B314DCC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67584-DB72-4B26-9DA8-11B2AB543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1E142-CB5D-4233-BDCE-803C5346A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339F-61B9-40C8-8C83-F73F6CAE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5A6-47CC-4505-8DE1-BD4FFE64C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5016-AD95-4D97-9AE6-F4EF2502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C43B-C2DA-46BD-BAAD-106B1DE3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2C19-F1E6-4C13-8027-1B314DCC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0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2589-062B-43D3-BA9B-349BAA64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0540-0852-455B-900B-22660489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8B2C-3C4A-4ABE-9611-D12DD326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5A6-47CC-4505-8DE1-BD4FFE64C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9C08-255D-49FD-B4A4-82016249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EF90-DB11-4FF4-8601-3BEAFFE3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2C19-F1E6-4C13-8027-1B314DCC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3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7E47-CB08-46ED-910C-1CF2692F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33C05-C1D3-4747-8F2C-2925FB921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4C8C-9912-44DB-8B49-60B7D369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5A6-47CC-4505-8DE1-BD4FFE64C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D748C-349D-4C3F-91F6-07F65A0B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9F65-1D7F-4822-8EF9-5DAB8CFF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2C19-F1E6-4C13-8027-1B314DCC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887D-B13B-4FE9-A5A1-C2DC8C7A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6D4C-0D45-4150-AE77-4AE9995B2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6B34C-DBE3-4BC8-B839-86D973D90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E67C0-3B4F-4E2C-ACD3-FB62B93A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5A6-47CC-4505-8DE1-BD4FFE64C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711B-605D-41AB-8872-02DD7445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F305-7537-4108-B526-76080FB6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2C19-F1E6-4C13-8027-1B314DCC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8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C7D6-8A02-43C3-A413-9740D6B6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BE9F4-80D7-4328-A0CC-52C893DCA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C6F6C-372E-439A-A4EB-59DA361C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BFCB9-C892-42E2-8F77-4A53D082E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BB8BD-5E82-452F-A9B6-D941E1900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8BCAF-DDB9-478C-A3E0-36424E84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5A6-47CC-4505-8DE1-BD4FFE64C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B7822-AAC8-43BE-8B1A-F91D0F2A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6621D-2E42-4F0C-9610-0BDF9576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2C19-F1E6-4C13-8027-1B314DCC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2E0-7D87-4E8A-9BE8-B355CA37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1A589-2E1E-42EA-86DE-7A40364A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5A6-47CC-4505-8DE1-BD4FFE64C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31711-2E18-47E3-BB6D-8FB5FA96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65DF2-89AB-4682-8902-0F2189CC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2C19-F1E6-4C13-8027-1B314DCC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0A9F3-0023-4C1A-B315-39FD8FC3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5A6-47CC-4505-8DE1-BD4FFE64C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7F409-4F04-4059-8B39-809F16CB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94785-7C1F-48C8-8FD6-FCF88DFC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2C19-F1E6-4C13-8027-1B314DCC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D3D4-53F1-49BC-B55E-8B209BF8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5895-81CC-4C0E-834C-2D9A266A6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F6208-45A7-4E30-A865-ED35F961B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EB0DA-2CDD-43B9-8BAE-EB6FF0F2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5A6-47CC-4505-8DE1-BD4FFE64C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33E9-77A1-47B3-AC5D-DDE7A79C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B4520-1A3B-44DB-8B55-836DD10E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2C19-F1E6-4C13-8027-1B314DCC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589D-C2CD-41FB-95BE-8BD266D3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9551C-F0EE-41CE-B267-A006C4ED0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AB0F4-8114-4FCE-9A91-CEF3FCB7B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C72F1-B3A2-40FB-9380-99621FD0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5A6-47CC-4505-8DE1-BD4FFE64C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51C46-D16F-4522-A0D0-A76F2BFB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1D97-B4B9-432F-ACB2-E1DFAF1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2C19-F1E6-4C13-8027-1B314DCC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0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0630C-5D97-437C-A945-B6622E8D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C89F2-C539-46E4-AF32-548A4500B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9F26D-44C3-463F-BE97-615FC568B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A5A6-47CC-4505-8DE1-BD4FFE64C9B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C593-543B-42F2-A049-E9E1E9253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59CC-99E5-4C63-ACA5-271DB8F2F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2C19-F1E6-4C13-8027-1B314DCC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4F4E-843E-4159-A6D2-44508D3CB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431" y="898753"/>
            <a:ext cx="10587135" cy="1639174"/>
          </a:xfrm>
          <a:solidFill>
            <a:schemeClr val="accent6">
              <a:lumMod val="40000"/>
              <a:lumOff val="60000"/>
              <a:alpha val="62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  <a:cs typeface="Aharoni" panose="02010803020104030203" pitchFamily="2" charset="-79"/>
              </a:rPr>
              <a:t>Capstone Option 2: 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  <a:cs typeface="Aharoni" panose="02010803020104030203" pitchFamily="2" charset="-79"/>
              </a:rPr>
            </a:br>
            <a:r>
              <a:rPr lang="en-US" sz="5300" b="1" dirty="0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  <a:cs typeface="Aharoni" panose="02010803020104030203" pitchFamily="2" charset="-79"/>
              </a:rPr>
              <a:t>Biodiversity for the National Parks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 Narrow" panose="020B0606020202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76C3-4A00-41F0-ACC5-A5F7A8D15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0481" y="3690257"/>
            <a:ext cx="6351037" cy="83509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Narrow" panose="020B0606020202030204" pitchFamily="34" charset="0"/>
                <a:cs typeface="Aharoni" panose="02010803020104030203" pitchFamily="2" charset="-79"/>
              </a:rPr>
              <a:t>Craig Smith – Data Analysis course through </a:t>
            </a:r>
            <a:r>
              <a:rPr lang="en-US" sz="2000" dirty="0" err="1">
                <a:latin typeface="Arial Narrow" panose="020B0606020202030204" pitchFamily="34" charset="0"/>
                <a:cs typeface="Aharoni" panose="02010803020104030203" pitchFamily="2" charset="-79"/>
              </a:rPr>
              <a:t>Codecademy</a:t>
            </a:r>
            <a:endParaRPr lang="en-US" sz="2000" dirty="0">
              <a:latin typeface="Arial Narrow" panose="020B0606020202030204" pitchFamily="34" charset="0"/>
              <a:cs typeface="Aharoni" panose="02010803020104030203" pitchFamily="2" charset="-79"/>
            </a:endParaRPr>
          </a:p>
          <a:p>
            <a:r>
              <a:rPr lang="en-US" sz="2000" dirty="0">
                <a:latin typeface="Arial Narrow" panose="020B0606020202030204" pitchFamily="34" charset="0"/>
                <a:cs typeface="Aharoni" panose="02010803020104030203" pitchFamily="2" charset="-79"/>
              </a:rPr>
              <a:t>October 23/18 to January 22/19</a:t>
            </a:r>
          </a:p>
        </p:txBody>
      </p:sp>
    </p:spTree>
    <p:extLst>
      <p:ext uri="{BB962C8B-B14F-4D97-AF65-F5344CB8AC3E}">
        <p14:creationId xmlns:p14="http://schemas.microsoft.com/office/powerpoint/2010/main" val="90279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C07E-3083-4563-BCE3-1220DB10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11482" cy="1325563"/>
          </a:xfrm>
          <a:gradFill flip="none" rotWithShape="1">
            <a:gsLst>
              <a:gs pos="55000">
                <a:schemeClr val="accent6">
                  <a:lumMod val="5000"/>
                  <a:lumOff val="95000"/>
                </a:schemeClr>
              </a:gs>
              <a:gs pos="77000">
                <a:schemeClr val="accent6">
                  <a:lumMod val="45000"/>
                  <a:lumOff val="55000"/>
                </a:schemeClr>
              </a:gs>
              <a:gs pos="87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  <a:cs typeface="Aharoni" panose="02010803020104030203" pitchFamily="2" charset="-79"/>
              </a:rPr>
              <a:t>my 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764E-13C1-4397-BB95-AC225423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9118"/>
            <a:ext cx="10515600" cy="2559763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Analyze data on endangered species from several different parks, specifically, on the conservation statuses of these species.</a:t>
            </a:r>
          </a:p>
          <a:p>
            <a:r>
              <a:rPr lang="en-US" dirty="0">
                <a:latin typeface="Arial Narrow" panose="020B0606020202030204" pitchFamily="34" charset="0"/>
              </a:rPr>
              <a:t>Investigate if there are any patterns or themes to the types of species that become endangered. </a:t>
            </a:r>
          </a:p>
          <a:p>
            <a:r>
              <a:rPr lang="en-US" dirty="0">
                <a:latin typeface="Arial Narrow" panose="020B0606020202030204" pitchFamily="34" charset="0"/>
              </a:rPr>
              <a:t>Present any findings to the National Park Service</a:t>
            </a:r>
          </a:p>
        </p:txBody>
      </p:sp>
    </p:spTree>
    <p:extLst>
      <p:ext uri="{BB962C8B-B14F-4D97-AF65-F5344CB8AC3E}">
        <p14:creationId xmlns:p14="http://schemas.microsoft.com/office/powerpoint/2010/main" val="17475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C07E-3083-4563-BCE3-1220DB10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11482" cy="1325563"/>
          </a:xfrm>
          <a:gradFill flip="none" rotWithShape="1">
            <a:gsLst>
              <a:gs pos="55000">
                <a:schemeClr val="accent6">
                  <a:lumMod val="5000"/>
                  <a:lumOff val="95000"/>
                </a:schemeClr>
              </a:gs>
              <a:gs pos="77000">
                <a:schemeClr val="accent6">
                  <a:lumMod val="45000"/>
                  <a:lumOff val="55000"/>
                </a:schemeClr>
              </a:gs>
              <a:gs pos="87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  <a:cs typeface="Aharoni" panose="02010803020104030203" pitchFamily="2" charset="-79"/>
              </a:rPr>
              <a:t>Breaking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764E-13C1-4397-BB95-AC225423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811"/>
            <a:ext cx="10515600" cy="36502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In total, 5541 species were recorded, categorized into 7 unique species types:</a:t>
            </a:r>
          </a:p>
          <a:p>
            <a:pPr lvl="1"/>
            <a:r>
              <a:rPr lang="en-US" sz="1600" dirty="0">
                <a:latin typeface="Arial Narrow" panose="020B0606020202030204" pitchFamily="34" charset="0"/>
              </a:rPr>
              <a:t>MAMMAL, BIRD, REPTILE, AMPHIBIAN, FISH, VASCULAR PLANT, NONVASCULAR PLANT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Of these 5541 species, 5 conservation statuses were given:</a:t>
            </a:r>
          </a:p>
          <a:p>
            <a:pPr lvl="1"/>
            <a:r>
              <a:rPr lang="en-US" sz="1600" dirty="0">
                <a:latin typeface="Arial Narrow" panose="020B0606020202030204" pitchFamily="34" charset="0"/>
              </a:rPr>
              <a:t>SPECIES OF CONCERN, ENDANGERED, THREATENED, IN RECOVERY and NO INTERVENTION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Of the 5 conservation statuses:</a:t>
            </a:r>
          </a:p>
          <a:p>
            <a:pPr lvl="1"/>
            <a:r>
              <a:rPr lang="en-US" sz="1600" dirty="0">
                <a:latin typeface="Arial Narrow" panose="020B0606020202030204" pitchFamily="34" charset="0"/>
              </a:rPr>
              <a:t>5341 are listed as “NO INTERVENTION” (~ 96.4%)</a:t>
            </a:r>
          </a:p>
          <a:p>
            <a:pPr lvl="1"/>
            <a:r>
              <a:rPr lang="en-US" sz="1600" dirty="0">
                <a:latin typeface="Arial Narrow" panose="020B0606020202030204" pitchFamily="34" charset="0"/>
              </a:rPr>
              <a:t>4 are listed as “IN RECOVERY” (&lt; 0.1%)</a:t>
            </a:r>
          </a:p>
          <a:p>
            <a:pPr lvl="1"/>
            <a:r>
              <a:rPr lang="en-US" sz="1600" dirty="0">
                <a:latin typeface="Arial Narrow" panose="020B0606020202030204" pitchFamily="34" charset="0"/>
              </a:rPr>
              <a:t>151 are listed as “SPECIES OF CONCERN” (~ 2.7%)</a:t>
            </a:r>
          </a:p>
          <a:p>
            <a:pPr lvl="1"/>
            <a:r>
              <a:rPr lang="en-US" sz="1600" dirty="0">
                <a:latin typeface="Arial Narrow" panose="020B0606020202030204" pitchFamily="34" charset="0"/>
              </a:rPr>
              <a:t>10 are listed as “THREATENED” (~ 0.2%)</a:t>
            </a:r>
          </a:p>
          <a:p>
            <a:pPr lvl="1"/>
            <a:r>
              <a:rPr lang="en-US" sz="1600" dirty="0">
                <a:latin typeface="Arial Narrow" panose="020B0606020202030204" pitchFamily="34" charset="0"/>
              </a:rPr>
              <a:t>15 are listed as “ENDANGERED” (~ 0.27%)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5DBF6-C282-4C0F-A591-D914B7E54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" t="2413" r="3767" b="5670"/>
          <a:stretch/>
        </p:blipFill>
        <p:spPr>
          <a:xfrm>
            <a:off x="5769428" y="3592286"/>
            <a:ext cx="5884506" cy="2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6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C07E-3083-4563-BCE3-1220DB10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734" cy="1325563"/>
          </a:xfrm>
          <a:gradFill flip="none" rotWithShape="1">
            <a:gsLst>
              <a:gs pos="55000">
                <a:schemeClr val="accent6">
                  <a:lumMod val="5000"/>
                  <a:lumOff val="95000"/>
                </a:schemeClr>
              </a:gs>
              <a:gs pos="77000">
                <a:schemeClr val="accent6">
                  <a:lumMod val="45000"/>
                  <a:lumOff val="55000"/>
                </a:schemeClr>
              </a:gs>
              <a:gs pos="87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  <a:cs typeface="Aharoni" panose="02010803020104030203" pitchFamily="2" charset="-79"/>
              </a:rPr>
              <a:t>Are certain types of species more likely to be ENDANGERED?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764E-13C1-4397-BB95-AC225423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6913"/>
            <a:ext cx="10515600" cy="1844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Of the species broken down into category, both birds and mammals had the highest percentage of needing protection (not listed as “No Intervention”), with 17% of mammals under protection and 15% of birds.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07DEE-7842-440F-A900-FD11087C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76" y="3429000"/>
            <a:ext cx="4723809" cy="1400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D124F2-4957-44A2-94EB-4FB4BA102AC9}"/>
              </a:ext>
            </a:extLst>
          </p:cNvPr>
          <p:cNvSpPr txBox="1">
            <a:spLocks/>
          </p:cNvSpPr>
          <p:nvPr/>
        </p:nvSpPr>
        <p:spPr>
          <a:xfrm>
            <a:off x="772886" y="3032869"/>
            <a:ext cx="6325190" cy="2948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latin typeface="Arial Narrow" panose="020B0606020202030204" pitchFamily="34" charset="0"/>
              </a:rPr>
              <a:t>CHI SQUARED TEST (significant difference)</a:t>
            </a:r>
          </a:p>
          <a:p>
            <a:r>
              <a:rPr lang="en-US" dirty="0">
                <a:latin typeface="Arial Narrow" panose="020B0606020202030204" pitchFamily="34" charset="0"/>
              </a:rPr>
              <a:t>The difference in endangered birds and mammals was found to be due to chance.</a:t>
            </a:r>
          </a:p>
          <a:p>
            <a:r>
              <a:rPr lang="en-US" dirty="0">
                <a:latin typeface="Arial Narrow" panose="020B0606020202030204" pitchFamily="34" charset="0"/>
              </a:rPr>
              <a:t>The difference in endangered reptiles and mammals was </a:t>
            </a:r>
            <a:r>
              <a:rPr lang="en-US" u="sng" dirty="0">
                <a:latin typeface="Arial Narrow" panose="020B0606020202030204" pitchFamily="34" charset="0"/>
              </a:rPr>
              <a:t>not</a:t>
            </a:r>
            <a:r>
              <a:rPr lang="en-US" dirty="0">
                <a:latin typeface="Arial Narrow" panose="020B0606020202030204" pitchFamily="34" charset="0"/>
              </a:rPr>
              <a:t> found to be due to chance.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A3E7C-AA0B-4EB4-B89F-91CB2956223B}"/>
              </a:ext>
            </a:extLst>
          </p:cNvPr>
          <p:cNvSpPr txBox="1">
            <a:spLocks/>
          </p:cNvSpPr>
          <p:nvPr/>
        </p:nvSpPr>
        <p:spPr>
          <a:xfrm>
            <a:off x="772885" y="5467739"/>
            <a:ext cx="11048999" cy="120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It would be recommended to conservationists that birds and mammals </a:t>
            </a:r>
            <a:r>
              <a:rPr lang="en-US" u="sng" dirty="0">
                <a:latin typeface="Arial Narrow" panose="020B0606020202030204" pitchFamily="34" charset="0"/>
              </a:rPr>
              <a:t>are</a:t>
            </a:r>
            <a:r>
              <a:rPr lang="en-US" dirty="0">
                <a:latin typeface="Arial Narrow" panose="020B0606020202030204" pitchFamily="34" charset="0"/>
              </a:rPr>
              <a:t> more likely to be endangered than other types of species.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9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C07E-3083-4563-BCE3-1220DB10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734" cy="1325563"/>
          </a:xfrm>
          <a:gradFill flip="none" rotWithShape="1">
            <a:gsLst>
              <a:gs pos="55000">
                <a:schemeClr val="accent6">
                  <a:lumMod val="5000"/>
                  <a:lumOff val="95000"/>
                </a:schemeClr>
              </a:gs>
              <a:gs pos="77000">
                <a:schemeClr val="accent6">
                  <a:lumMod val="45000"/>
                  <a:lumOff val="55000"/>
                </a:schemeClr>
              </a:gs>
              <a:gs pos="87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  <a:cs typeface="Aharoni" panose="02010803020104030203" pitchFamily="2" charset="-79"/>
              </a:rPr>
              <a:t>Conservationists Data: Foot and Mouth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764E-13C1-4397-BB95-AC225423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962150"/>
            <a:ext cx="5711890" cy="17421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Conservationist data (‘observations.csv’) was used in combination with the previous data (‘species.csv’) to show how many sheep sightings there had been at each of four national parks under investigation.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D124F2-4957-44A2-94EB-4FB4BA102AC9}"/>
              </a:ext>
            </a:extLst>
          </p:cNvPr>
          <p:cNvSpPr txBox="1">
            <a:spLocks/>
          </p:cNvSpPr>
          <p:nvPr/>
        </p:nvSpPr>
        <p:spPr>
          <a:xfrm>
            <a:off x="772886" y="3704253"/>
            <a:ext cx="6075783" cy="3041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In an effort to reduce the amount of foot and mouth disease, a sample size calculator was used by scientists to determine that with: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A baseline of 15% of sheep having the disease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A min. detectable effect of 5%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A sample size of 870 sheep needed and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A statistical significant of 90%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It would take nearly 2 weeks (1.7) of observation to observe enough sheep at Yellowstone National Park  and nearly 3.5 weeks (3.47) to observe enough sheep at Bryce National Park.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C63C3-26E0-447F-B73D-967FF838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390" y="1962150"/>
            <a:ext cx="3847619" cy="14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B4432-8C66-4AB4-93E4-3E894BCC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67" y="3770843"/>
            <a:ext cx="5159019" cy="23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0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C07E-3083-4563-BCE3-1220DB10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88216"/>
            <a:ext cx="10815734" cy="1325563"/>
          </a:xfrm>
          <a:gradFill flip="none" rotWithShape="1">
            <a:gsLst>
              <a:gs pos="55000">
                <a:schemeClr val="accent6">
                  <a:lumMod val="5000"/>
                  <a:lumOff val="95000"/>
                </a:schemeClr>
              </a:gs>
              <a:gs pos="77000">
                <a:schemeClr val="accent6">
                  <a:lumMod val="45000"/>
                  <a:lumOff val="55000"/>
                </a:schemeClr>
              </a:gs>
              <a:gs pos="87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  <a:cs typeface="Aharoni" panose="02010803020104030203" pitchFamily="2" charset="-79"/>
              </a:rPr>
              <a:t>Charts and Reports – Protected Species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B0070-B035-411D-82E0-C15C9C71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1" y="4202549"/>
            <a:ext cx="4914286" cy="1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DC5E9D-B1A1-4616-AC7B-4C1E503BE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8" t="2413" r="3767" b="5670"/>
          <a:stretch/>
        </p:blipFill>
        <p:spPr>
          <a:xfrm>
            <a:off x="5774328" y="2414340"/>
            <a:ext cx="6043881" cy="2853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11FDE-F4E2-414E-9646-6DE70CCE8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80" y="2195327"/>
            <a:ext cx="3439002" cy="1233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69FD4C-A4CF-4D2F-970F-B86CEE84C8BD}"/>
              </a:ext>
            </a:extLst>
          </p:cNvPr>
          <p:cNvSpPr txBox="1"/>
          <p:nvPr/>
        </p:nvSpPr>
        <p:spPr>
          <a:xfrm>
            <a:off x="1502453" y="1825995"/>
            <a:ext cx="202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Conservation 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4EBC2-F9CF-49A1-BAC3-6BB971A508DF}"/>
              </a:ext>
            </a:extLst>
          </p:cNvPr>
          <p:cNvSpPr txBox="1"/>
          <p:nvPr/>
        </p:nvSpPr>
        <p:spPr>
          <a:xfrm>
            <a:off x="1316171" y="3841216"/>
            <a:ext cx="302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Protected Species Count</a:t>
            </a:r>
          </a:p>
        </p:txBody>
      </p:sp>
    </p:spTree>
    <p:extLst>
      <p:ext uri="{BB962C8B-B14F-4D97-AF65-F5344CB8AC3E}">
        <p14:creationId xmlns:p14="http://schemas.microsoft.com/office/powerpoint/2010/main" val="240688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C07E-3083-4563-BCE3-1220DB10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88216"/>
            <a:ext cx="10815734" cy="1325563"/>
          </a:xfrm>
          <a:gradFill flip="none" rotWithShape="1">
            <a:gsLst>
              <a:gs pos="55000">
                <a:schemeClr val="accent6">
                  <a:lumMod val="5000"/>
                  <a:lumOff val="95000"/>
                </a:schemeClr>
              </a:gs>
              <a:gs pos="77000">
                <a:schemeClr val="accent6">
                  <a:lumMod val="45000"/>
                  <a:lumOff val="55000"/>
                </a:schemeClr>
              </a:gs>
              <a:gs pos="87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  <a:cs typeface="Aharoni" panose="02010803020104030203" pitchFamily="2" charset="-79"/>
              </a:rPr>
              <a:t>Charts and Reports – Foot and Mouth Disease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6A7B9-96AB-42A9-9DDD-53E456ED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15" y="5606133"/>
            <a:ext cx="3847619" cy="10232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1439DB-51C3-4289-A673-2AD0354A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5033"/>
            <a:ext cx="12192000" cy="149255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20C47A-C278-4B7B-9EE1-79316FD26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79447"/>
              </p:ext>
            </p:extLst>
          </p:nvPr>
        </p:nvGraphicFramePr>
        <p:xfrm>
          <a:off x="204848" y="2668511"/>
          <a:ext cx="11719296" cy="2775710"/>
        </p:xfrm>
        <a:graphic>
          <a:graphicData uri="http://schemas.openxmlformats.org/drawingml/2006/table">
            <a:tbl>
              <a:tblPr/>
              <a:tblGrid>
                <a:gridCol w="1464912">
                  <a:extLst>
                    <a:ext uri="{9D8B030D-6E8A-4147-A177-3AD203B41FA5}">
                      <a16:colId xmlns:a16="http://schemas.microsoft.com/office/drawing/2014/main" val="106991449"/>
                    </a:ext>
                  </a:extLst>
                </a:gridCol>
                <a:gridCol w="1464912">
                  <a:extLst>
                    <a:ext uri="{9D8B030D-6E8A-4147-A177-3AD203B41FA5}">
                      <a16:colId xmlns:a16="http://schemas.microsoft.com/office/drawing/2014/main" val="677983930"/>
                    </a:ext>
                  </a:extLst>
                </a:gridCol>
                <a:gridCol w="1464912">
                  <a:extLst>
                    <a:ext uri="{9D8B030D-6E8A-4147-A177-3AD203B41FA5}">
                      <a16:colId xmlns:a16="http://schemas.microsoft.com/office/drawing/2014/main" val="3711445012"/>
                    </a:ext>
                  </a:extLst>
                </a:gridCol>
                <a:gridCol w="1464912">
                  <a:extLst>
                    <a:ext uri="{9D8B030D-6E8A-4147-A177-3AD203B41FA5}">
                      <a16:colId xmlns:a16="http://schemas.microsoft.com/office/drawing/2014/main" val="3153915396"/>
                    </a:ext>
                  </a:extLst>
                </a:gridCol>
                <a:gridCol w="1464912">
                  <a:extLst>
                    <a:ext uri="{9D8B030D-6E8A-4147-A177-3AD203B41FA5}">
                      <a16:colId xmlns:a16="http://schemas.microsoft.com/office/drawing/2014/main" val="2483754604"/>
                    </a:ext>
                  </a:extLst>
                </a:gridCol>
                <a:gridCol w="1464912">
                  <a:extLst>
                    <a:ext uri="{9D8B030D-6E8A-4147-A177-3AD203B41FA5}">
                      <a16:colId xmlns:a16="http://schemas.microsoft.com/office/drawing/2014/main" val="455262391"/>
                    </a:ext>
                  </a:extLst>
                </a:gridCol>
                <a:gridCol w="1464912">
                  <a:extLst>
                    <a:ext uri="{9D8B030D-6E8A-4147-A177-3AD203B41FA5}">
                      <a16:colId xmlns:a16="http://schemas.microsoft.com/office/drawing/2014/main" val="1181754568"/>
                    </a:ext>
                  </a:extLst>
                </a:gridCol>
                <a:gridCol w="1464912">
                  <a:extLst>
                    <a:ext uri="{9D8B030D-6E8A-4147-A177-3AD203B41FA5}">
                      <a16:colId xmlns:a16="http://schemas.microsoft.com/office/drawing/2014/main" val="936193642"/>
                    </a:ext>
                  </a:extLst>
                </a:gridCol>
              </a:tblGrid>
              <a:tr h="99029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scientific_name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park_name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observations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category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common_names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conservation_status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is_protected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is_sheep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180081"/>
                  </a:ext>
                </a:extLst>
              </a:tr>
              <a:tr h="155245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Ovis canadensis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Yellowstone National Park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219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Mammal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Bighorn Sheep, Bighorn Sheep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Species of Concern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37525"/>
                  </a:ext>
                </a:extLst>
              </a:tr>
              <a:tr h="155245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Ovis canadensis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Bryce National Park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109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Mammal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Bighorn Sheep, Bighorn Sheep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Species of Concern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63374"/>
                  </a:ext>
                </a:extLst>
              </a:tr>
              <a:tr h="155245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Ovis canadensis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Yosemite National Park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117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Mammal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Bighorn Sheep, Bighorn Sheep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Species of Concern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00491"/>
                  </a:ext>
                </a:extLst>
              </a:tr>
              <a:tr h="282604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Ovis canadensis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Great Smoky Mountains National Park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48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Mammal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Bighorn Sheep, Bighorn Sheep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Species of Concern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915816"/>
                  </a:ext>
                </a:extLst>
              </a:tr>
              <a:tr h="155245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Ovis canadensis sierrae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Yellowstone National Park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67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Mammal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Sierra Nevada Bighorn Sheep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Endangered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93143"/>
                  </a:ext>
                </a:extLst>
              </a:tr>
              <a:tr h="155245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Ovis canadensis sierrae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Yosemite National Park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39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Mammal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Sierra Nevada Bighorn Sheep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Endangered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48925"/>
                  </a:ext>
                </a:extLst>
              </a:tr>
              <a:tr h="155245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Ovis canadensis sierrae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Bryce National Park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22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Mammal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Sierra Nevada Bighorn Sheep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Endangered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075183"/>
                  </a:ext>
                </a:extLst>
              </a:tr>
              <a:tr h="282604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Ovis canadensis sierrae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Great Smoky Mountains National Park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25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Mammal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Sierra Nevada Bighorn Sheep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Endangered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93267"/>
                  </a:ext>
                </a:extLst>
              </a:tr>
              <a:tr h="282604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Ovis </a:t>
                      </a:r>
                      <a:r>
                        <a:rPr lang="en-US" sz="800" dirty="0" err="1">
                          <a:effectLst/>
                        </a:rPr>
                        <a:t>aries</a:t>
                      </a:r>
                      <a:endParaRPr lang="en-US" sz="800" dirty="0">
                        <a:effectLst/>
                      </a:endParaRP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Yosemite National Park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126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Mammal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Domestic Sheep, Mouflon, Red Sheep, Sheep (Feral)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No Intervention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33857"/>
                  </a:ext>
                </a:extLst>
              </a:tr>
              <a:tr h="282604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Ovis </a:t>
                      </a:r>
                      <a:r>
                        <a:rPr lang="en-US" sz="800" dirty="0" err="1">
                          <a:effectLst/>
                        </a:rPr>
                        <a:t>aries</a:t>
                      </a:r>
                      <a:endParaRPr lang="en-US" sz="800" dirty="0">
                        <a:effectLst/>
                      </a:endParaRP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Great Smoky Mountains National Park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76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Mammal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Domestic Sheep, Mouflon, Red Sheep, Sheep (Feral)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No Intervention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92948"/>
                  </a:ext>
                </a:extLst>
              </a:tr>
              <a:tr h="282604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Ovis </a:t>
                      </a:r>
                      <a:r>
                        <a:rPr lang="en-US" sz="800" dirty="0" err="1">
                          <a:effectLst/>
                        </a:rPr>
                        <a:t>aries</a:t>
                      </a:r>
                      <a:endParaRPr lang="en-US" sz="800" dirty="0">
                        <a:effectLst/>
                      </a:endParaRP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Bryce National Park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119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Mammal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Domestic Sheep, Mouflon, Red Sheep, Sheep (Feral)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No Intervention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98568"/>
                  </a:ext>
                </a:extLst>
              </a:tr>
              <a:tr h="282604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Ovis </a:t>
                      </a:r>
                      <a:r>
                        <a:rPr lang="en-US" sz="800" dirty="0" err="1">
                          <a:effectLst/>
                        </a:rPr>
                        <a:t>aries</a:t>
                      </a:r>
                      <a:endParaRPr lang="en-US" sz="800" dirty="0">
                        <a:effectLst/>
                      </a:endParaRP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Yellowstone National Park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221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Mammal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Domestic Sheep, Mouflon, Red Sheep, Sheep (Feral)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No Intervention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26695" marR="26695" marT="13348" marB="13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323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8B4432-8C66-4AB4-93E4-3E894BCCF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867" y="4339577"/>
            <a:ext cx="5310907" cy="23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5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690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Narrow</vt:lpstr>
      <vt:lpstr>Calibri</vt:lpstr>
      <vt:lpstr>Calibri Light</vt:lpstr>
      <vt:lpstr>Office Theme</vt:lpstr>
      <vt:lpstr>Capstone Option 2:  Biodiversity for the National Parks</vt:lpstr>
      <vt:lpstr>my TASK:</vt:lpstr>
      <vt:lpstr>Breaking Down the Data</vt:lpstr>
      <vt:lpstr>Are certain types of species more likely to be ENDANGERED?</vt:lpstr>
      <vt:lpstr>Conservationists Data: Foot and Mouth Disease</vt:lpstr>
      <vt:lpstr>Charts and Reports – Protected Species</vt:lpstr>
      <vt:lpstr>Charts and Reports – Foot and Mouth Disease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Option 2: Biodiversity for the National Parks</dc:title>
  <dc:creator>Craig Smith</dc:creator>
  <cp:lastModifiedBy>Craig Smith</cp:lastModifiedBy>
  <cp:revision>21</cp:revision>
  <dcterms:created xsi:type="dcterms:W3CDTF">2019-01-15T17:55:06Z</dcterms:created>
  <dcterms:modified xsi:type="dcterms:W3CDTF">2019-01-15T22:10:17Z</dcterms:modified>
</cp:coreProperties>
</file>