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52" userDrawn="1">
          <p15:clr>
            <a:srgbClr val="A4A3A4"/>
          </p15:clr>
        </p15:guide>
        <p15:guide id="3" pos="5664" userDrawn="1">
          <p15:clr>
            <a:srgbClr val="A4A3A4"/>
          </p15:clr>
        </p15:guide>
        <p15:guide id="4" pos="55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Nolan" initials="JN" lastIdx="7" clrIdx="0">
    <p:extLst>
      <p:ext uri="{19B8F6BF-5375-455C-9EA6-DF929625EA0E}">
        <p15:presenceInfo xmlns:p15="http://schemas.microsoft.com/office/powerpoint/2012/main" userId="Janelle Nolan" providerId="None"/>
      </p:ext>
    </p:extLst>
  </p:cmAuthor>
  <p:cmAuthor id="2" name="Microsoft Office User" initials="MOU" lastIdx="6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FFF"/>
    <a:srgbClr val="B551FF"/>
    <a:srgbClr val="AB4DFA"/>
    <a:srgbClr val="9442D5"/>
    <a:srgbClr val="EAEDED"/>
    <a:srgbClr val="D5DBDB"/>
    <a:srgbClr val="545B64"/>
    <a:srgbClr val="FF9900"/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 autoAdjust="0"/>
    <p:restoredTop sz="94940"/>
  </p:normalViewPr>
  <p:slideViewPr>
    <p:cSldViewPr>
      <p:cViewPr>
        <p:scale>
          <a:sx n="141" d="100"/>
          <a:sy n="141" d="100"/>
        </p:scale>
        <p:origin x="624" y="-184"/>
      </p:cViewPr>
      <p:guideLst>
        <p:guide orient="horz" pos="2160"/>
        <p:guide pos="5952"/>
        <p:guide pos="566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D1AE-04B2-F147-8122-2A32BD7879DD}" type="datetimeFigureOut">
              <a:rPr lang="en-US" smtClean="0"/>
              <a:t>7/24/22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C6CBF-D31D-B841-861D-EC168426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9A5219-DBAC-6346-B88F-4A5085DDFA4E}"/>
              </a:ext>
            </a:extLst>
          </p:cNvPr>
          <p:cNvSpPr/>
          <p:nvPr userDrawn="1"/>
        </p:nvSpPr>
        <p:spPr>
          <a:xfrm>
            <a:off x="990600" y="6248400"/>
            <a:ext cx="3124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2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03908C2-A4D8-0A09-9261-0E358F8F56DF}"/>
              </a:ext>
            </a:extLst>
          </p:cNvPr>
          <p:cNvSpPr/>
          <p:nvPr/>
        </p:nvSpPr>
        <p:spPr>
          <a:xfrm>
            <a:off x="1608755" y="2647326"/>
            <a:ext cx="1215138" cy="726837"/>
          </a:xfrm>
          <a:prstGeom prst="rect">
            <a:avLst/>
          </a:prstGeom>
          <a:solidFill>
            <a:schemeClr val="accent4">
              <a:lumMod val="75000"/>
              <a:alpha val="9804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75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 subnet</a:t>
            </a:r>
          </a:p>
          <a:p>
            <a:pPr algn="l"/>
            <a:r>
              <a:rPr lang="en-US" sz="75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10.0.1.0/28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9C6BA8-6B71-91C4-C244-41AD31F1DC3D}"/>
              </a:ext>
            </a:extLst>
          </p:cNvPr>
          <p:cNvSpPr/>
          <p:nvPr/>
        </p:nvSpPr>
        <p:spPr>
          <a:xfrm>
            <a:off x="8500811" y="2195710"/>
            <a:ext cx="1722942" cy="2810352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5A6B86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46F046-F74C-A890-61FC-1BB958E23335}"/>
              </a:ext>
            </a:extLst>
          </p:cNvPr>
          <p:cNvSpPr/>
          <p:nvPr/>
        </p:nvSpPr>
        <p:spPr>
          <a:xfrm>
            <a:off x="1611364" y="1937557"/>
            <a:ext cx="1215138" cy="680027"/>
          </a:xfrm>
          <a:prstGeom prst="rect">
            <a:avLst/>
          </a:prstGeom>
          <a:solidFill>
            <a:schemeClr val="accent4">
              <a:lumMod val="75000"/>
              <a:alpha val="9804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75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workload subnet</a:t>
            </a:r>
          </a:p>
          <a:p>
            <a:pPr algn="l"/>
            <a:r>
              <a:rPr lang="en-US" sz="75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10.0.0.0/24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220D18-0FAC-08A4-6217-B3C4D37D333E}"/>
              </a:ext>
            </a:extLst>
          </p:cNvPr>
          <p:cNvSpPr/>
          <p:nvPr/>
        </p:nvSpPr>
        <p:spPr>
          <a:xfrm>
            <a:off x="1447800" y="975417"/>
            <a:ext cx="5444448" cy="4907165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Region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6A41F914-44BB-0249-861F-4EF08B01B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3626" y="971988"/>
            <a:ext cx="331200" cy="331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48F16A49-6C64-8141-0EA6-FC8C72C9DCCE}"/>
              </a:ext>
            </a:extLst>
          </p:cNvPr>
          <p:cNvSpPr/>
          <p:nvPr/>
        </p:nvSpPr>
        <p:spPr>
          <a:xfrm>
            <a:off x="3495488" y="2793102"/>
            <a:ext cx="1945857" cy="1544631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ln w="0"/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Transit Gateway</a:t>
            </a:r>
          </a:p>
        </p:txBody>
      </p: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87E7F281-433F-6A8C-8DE4-606F43FD9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57587"/>
              </p:ext>
            </p:extLst>
          </p:nvPr>
        </p:nvGraphicFramePr>
        <p:xfrm>
          <a:off x="3533102" y="3169920"/>
          <a:ext cx="1869604" cy="1082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5050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934554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45688">
                <a:tc gridSpan="2"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Transit Gateway route table</a:t>
                      </a:r>
                      <a:endParaRPr lang="en-ES" sz="9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8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CIDR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8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Attachment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10.0.0.0/24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spoke VPC A</a:t>
                      </a:r>
                      <a:endParaRPr lang="en-E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10.1.0.0/24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spoke VPC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9227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192.168.0.0/16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S2S VPN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866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CBE9E406-53CA-8224-6F8B-3F2685844D77}"/>
              </a:ext>
            </a:extLst>
          </p:cNvPr>
          <p:cNvSpPr/>
          <p:nvPr/>
        </p:nvSpPr>
        <p:spPr>
          <a:xfrm>
            <a:off x="1573543" y="1711099"/>
            <a:ext cx="1316483" cy="170501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F4BD73-8A30-EB6F-61FE-19FF1B754B3B}"/>
              </a:ext>
            </a:extLst>
          </p:cNvPr>
          <p:cNvSpPr/>
          <p:nvPr/>
        </p:nvSpPr>
        <p:spPr>
          <a:xfrm>
            <a:off x="1524985" y="1339169"/>
            <a:ext cx="1458685" cy="2155617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spoke VPC A </a:t>
            </a:r>
          </a:p>
          <a:p>
            <a:pPr algn="l"/>
            <a:r>
              <a:rPr lang="en-US" sz="9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10.0.0.0/24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8D80BF66-A33E-5AD7-0CA5-A04D9F648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6484" y="1347402"/>
            <a:ext cx="243547" cy="243547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3C460764-EDFC-13B5-EB0B-EC39A2FFE0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1363" y="1941915"/>
            <a:ext cx="243547" cy="243547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DA33E225-BAA5-A484-46B9-EF2F03E29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0926" y="2651079"/>
            <a:ext cx="243547" cy="243547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273C977F-4435-1D94-07D0-0CAF471CBD18}"/>
              </a:ext>
            </a:extLst>
          </p:cNvPr>
          <p:cNvSpPr/>
          <p:nvPr/>
        </p:nvSpPr>
        <p:spPr>
          <a:xfrm>
            <a:off x="1608755" y="4903946"/>
            <a:ext cx="1215138" cy="785152"/>
          </a:xfrm>
          <a:prstGeom prst="rect">
            <a:avLst/>
          </a:prstGeom>
          <a:solidFill>
            <a:schemeClr val="accent4">
              <a:lumMod val="75000"/>
              <a:alpha val="9804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75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workload subnet</a:t>
            </a:r>
          </a:p>
          <a:p>
            <a:pPr algn="l"/>
            <a:r>
              <a:rPr lang="en-US" sz="75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10.1.0.0/24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8AFF8D-B9D0-1536-1BBA-0BD16C408844}"/>
              </a:ext>
            </a:extLst>
          </p:cNvPr>
          <p:cNvSpPr/>
          <p:nvPr/>
        </p:nvSpPr>
        <p:spPr>
          <a:xfrm>
            <a:off x="1573543" y="3925370"/>
            <a:ext cx="1316483" cy="179198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C6B466A-A8D7-63CA-A07A-867739DFC1F4}"/>
              </a:ext>
            </a:extLst>
          </p:cNvPr>
          <p:cNvSpPr/>
          <p:nvPr/>
        </p:nvSpPr>
        <p:spPr>
          <a:xfrm>
            <a:off x="1524985" y="3553440"/>
            <a:ext cx="1458685" cy="2239221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spoke VPC B </a:t>
            </a:r>
          </a:p>
          <a:p>
            <a:pPr algn="l"/>
            <a:r>
              <a:rPr lang="en-US" sz="9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10.1.0.0/24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84DB662-973C-1BB2-05C6-79384658E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18747" y="3541882"/>
            <a:ext cx="243547" cy="243547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78BCABA0-FD4C-B151-DF29-AB60DDFF6F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08754" y="4908304"/>
            <a:ext cx="243547" cy="243547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9525B13D-A69C-A262-C3DF-739DC3D04D44}"/>
              </a:ext>
            </a:extLst>
          </p:cNvPr>
          <p:cNvSpPr/>
          <p:nvPr/>
        </p:nvSpPr>
        <p:spPr>
          <a:xfrm>
            <a:off x="1610927" y="4161312"/>
            <a:ext cx="1215138" cy="714380"/>
          </a:xfrm>
          <a:prstGeom prst="rect">
            <a:avLst/>
          </a:prstGeom>
          <a:solidFill>
            <a:schemeClr val="accent4">
              <a:lumMod val="75000"/>
              <a:alpha val="9804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75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 subnet</a:t>
            </a:r>
          </a:p>
          <a:p>
            <a:pPr algn="l"/>
            <a:r>
              <a:rPr lang="en-US" sz="75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10.1.1.0/28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EF1BAA1F-3549-98F4-FB1D-2C2EF6643E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0926" y="4165670"/>
            <a:ext cx="243547" cy="243547"/>
          </a:xfrm>
          <a:prstGeom prst="rect">
            <a:avLst/>
          </a:prstGeom>
        </p:spPr>
      </p:pic>
      <p:cxnSp>
        <p:nvCxnSpPr>
          <p:cNvPr id="77" name="Straight Connector 217">
            <a:extLst>
              <a:ext uri="{FF2B5EF4-FFF2-40B4-BE49-F238E27FC236}">
                <a16:creationId xmlns:a16="http://schemas.microsoft.com/office/drawing/2014/main" id="{8DD76A37-626A-638D-B7DC-6D964C824E97}"/>
              </a:ext>
            </a:extLst>
          </p:cNvPr>
          <p:cNvCxnSpPr>
            <a:cxnSpLocks/>
            <a:stCxn id="119" idx="2"/>
            <a:endCxn id="82" idx="6"/>
          </p:cNvCxnSpPr>
          <p:nvPr/>
        </p:nvCxnSpPr>
        <p:spPr>
          <a:xfrm rot="10800000">
            <a:off x="3023287" y="3318971"/>
            <a:ext cx="491389" cy="608288"/>
          </a:xfrm>
          <a:prstGeom prst="bentConnector3">
            <a:avLst>
              <a:gd name="adj1" fmla="val 5954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26E8BA0F-0032-FEB4-6AB6-ABE795E45512}"/>
              </a:ext>
            </a:extLst>
          </p:cNvPr>
          <p:cNvSpPr/>
          <p:nvPr/>
        </p:nvSpPr>
        <p:spPr>
          <a:xfrm>
            <a:off x="2954049" y="3285825"/>
            <a:ext cx="69237" cy="662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5E82AC0-CE73-052F-8514-E4E9665089B8}"/>
              </a:ext>
            </a:extLst>
          </p:cNvPr>
          <p:cNvSpPr/>
          <p:nvPr/>
        </p:nvSpPr>
        <p:spPr>
          <a:xfrm>
            <a:off x="2948006" y="3892224"/>
            <a:ext cx="69237" cy="662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6" name="Straight Connector 225">
            <a:extLst>
              <a:ext uri="{FF2B5EF4-FFF2-40B4-BE49-F238E27FC236}">
                <a16:creationId xmlns:a16="http://schemas.microsoft.com/office/drawing/2014/main" id="{E836D6D2-7C46-134A-665B-3D35666A2CC3}"/>
              </a:ext>
            </a:extLst>
          </p:cNvPr>
          <p:cNvCxnSpPr>
            <a:cxnSpLocks/>
            <a:stCxn id="83" idx="6"/>
            <a:endCxn id="119" idx="2"/>
          </p:cNvCxnSpPr>
          <p:nvPr/>
        </p:nvCxnSpPr>
        <p:spPr>
          <a:xfrm>
            <a:off x="3017243" y="3925370"/>
            <a:ext cx="497432" cy="18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TextBox 6">
            <a:extLst>
              <a:ext uri="{FF2B5EF4-FFF2-40B4-BE49-F238E27FC236}">
                <a16:creationId xmlns:a16="http://schemas.microsoft.com/office/drawing/2014/main" id="{B219F06E-9C4F-3BAD-0F3E-3B453885F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028" y="3019941"/>
            <a:ext cx="7991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  <a:p>
            <a:pPr algn="ctr" eaLnBrk="1" hangingPunct="1"/>
            <a:r>
              <a:rPr lang="en-US" altLang="en-US" sz="7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association</a:t>
            </a:r>
          </a:p>
        </p:txBody>
      </p:sp>
      <p:sp>
        <p:nvSpPr>
          <p:cNvPr id="89" name="TextBox 6">
            <a:extLst>
              <a:ext uri="{FF2B5EF4-FFF2-40B4-BE49-F238E27FC236}">
                <a16:creationId xmlns:a16="http://schemas.microsoft.com/office/drawing/2014/main" id="{66730BBB-25FD-932D-25E3-3D56773CA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073" y="3959497"/>
            <a:ext cx="744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  <a:p>
            <a:pPr algn="ctr" eaLnBrk="1" hangingPunct="1"/>
            <a:r>
              <a:rPr lang="en-US" altLang="en-US" sz="7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association</a:t>
            </a:r>
          </a:p>
        </p:txBody>
      </p:sp>
      <p:sp>
        <p:nvSpPr>
          <p:cNvPr id="90" name="Direct Access Storage 89">
            <a:extLst>
              <a:ext uri="{FF2B5EF4-FFF2-40B4-BE49-F238E27FC236}">
                <a16:creationId xmlns:a16="http://schemas.microsoft.com/office/drawing/2014/main" id="{7E0DA499-A866-6CB9-6475-373723B8B169}"/>
              </a:ext>
            </a:extLst>
          </p:cNvPr>
          <p:cNvSpPr/>
          <p:nvPr/>
        </p:nvSpPr>
        <p:spPr>
          <a:xfrm>
            <a:off x="8639022" y="1245383"/>
            <a:ext cx="575068" cy="202216"/>
          </a:xfrm>
          <a:prstGeom prst="flowChartMagneticDrum">
            <a:avLst/>
          </a:prstGeom>
          <a:solidFill>
            <a:srgbClr val="ECC8F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91" name="Graphic 7">
            <a:extLst>
              <a:ext uri="{FF2B5EF4-FFF2-40B4-BE49-F238E27FC236}">
                <a16:creationId xmlns:a16="http://schemas.microsoft.com/office/drawing/2014/main" id="{01142C8B-640E-9C76-5427-882D99036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092" y="2782133"/>
            <a:ext cx="278885" cy="282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ED45D0FE-D3AB-74B1-7BE4-D7A75088F2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94159" y="2200562"/>
            <a:ext cx="347954" cy="347954"/>
          </a:xfrm>
          <a:prstGeom prst="rect">
            <a:avLst/>
          </a:prstGeom>
        </p:spPr>
      </p:pic>
      <p:sp>
        <p:nvSpPr>
          <p:cNvPr id="93" name="TextBox 6">
            <a:extLst>
              <a:ext uri="{FF2B5EF4-FFF2-40B4-BE49-F238E27FC236}">
                <a16:creationId xmlns:a16="http://schemas.microsoft.com/office/drawing/2014/main" id="{6484D5A7-4802-E902-987E-6FEA1EB79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061" y="3717870"/>
            <a:ext cx="8033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Direct Connect gateway</a:t>
            </a:r>
          </a:p>
        </p:txBody>
      </p:sp>
      <p:sp>
        <p:nvSpPr>
          <p:cNvPr id="94" name="TextBox 11">
            <a:extLst>
              <a:ext uri="{FF2B5EF4-FFF2-40B4-BE49-F238E27FC236}">
                <a16:creationId xmlns:a16="http://schemas.microsoft.com/office/drawing/2014/main" id="{35787EEF-22F5-D29A-5777-DF1AFBF90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6449" y="3619637"/>
            <a:ext cx="8097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customer </a:t>
            </a:r>
          </a:p>
          <a:p>
            <a:pPr algn="ctr" eaLnBrk="1" hangingPunct="1"/>
            <a:r>
              <a:rPr lang="en-US" altLang="en-US" sz="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gateway</a:t>
            </a:r>
          </a:p>
        </p:txBody>
      </p:sp>
      <p:pic>
        <p:nvPicPr>
          <p:cNvPr id="95" name="Graphic 7">
            <a:extLst>
              <a:ext uri="{FF2B5EF4-FFF2-40B4-BE49-F238E27FC236}">
                <a16:creationId xmlns:a16="http://schemas.microsoft.com/office/drawing/2014/main" id="{80309DD6-F721-3117-B70F-7817306BF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297" y="32401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92CD7F2E-84A7-2C61-D8A5-465A68375CA8}"/>
              </a:ext>
            </a:extLst>
          </p:cNvPr>
          <p:cNvSpPr/>
          <p:nvPr/>
        </p:nvSpPr>
        <p:spPr>
          <a:xfrm>
            <a:off x="6168558" y="3672837"/>
            <a:ext cx="69237" cy="662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98" name="Straight Connector 164">
            <a:extLst>
              <a:ext uri="{FF2B5EF4-FFF2-40B4-BE49-F238E27FC236}">
                <a16:creationId xmlns:a16="http://schemas.microsoft.com/office/drawing/2014/main" id="{731C4E27-7E39-8D98-2AFC-98241D5A88F9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5441345" y="3705983"/>
            <a:ext cx="72721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A17FDED-72A1-7B95-E47E-3BF9EE64E5BF}"/>
              </a:ext>
            </a:extLst>
          </p:cNvPr>
          <p:cNvSpPr/>
          <p:nvPr/>
        </p:nvSpPr>
        <p:spPr>
          <a:xfrm>
            <a:off x="6610244" y="2557158"/>
            <a:ext cx="1399580" cy="1661165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7030A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0" name="TextBox 11">
            <a:extLst>
              <a:ext uri="{FF2B5EF4-FFF2-40B4-BE49-F238E27FC236}">
                <a16:creationId xmlns:a16="http://schemas.microsoft.com/office/drawing/2014/main" id="{F70FE35C-1BE2-FE3E-A1F2-B2C9B64EF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138" y="3687942"/>
            <a:ext cx="9860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Direct Connect router</a:t>
            </a: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0A41676D-A354-AFA1-E856-15B6CB1A682A}"/>
              </a:ext>
            </a:extLst>
          </p:cNvPr>
          <p:cNvSpPr/>
          <p:nvPr/>
        </p:nvSpPr>
        <p:spPr>
          <a:xfrm rot="10800000">
            <a:off x="5426142" y="3395704"/>
            <a:ext cx="2881986" cy="187156"/>
          </a:xfrm>
          <a:custGeom>
            <a:avLst/>
            <a:gdLst>
              <a:gd name="connsiteX0" fmla="*/ 1222703 w 2051000"/>
              <a:gd name="connsiteY0" fmla="*/ 199036 h 199036"/>
              <a:gd name="connsiteX1" fmla="*/ 845731 w 2051000"/>
              <a:gd name="connsiteY1" fmla="*/ 199036 h 199036"/>
              <a:gd name="connsiteX2" fmla="*/ 844961 w 2051000"/>
              <a:gd name="connsiteY2" fmla="*/ 199036 h 199036"/>
              <a:gd name="connsiteX3" fmla="*/ 467989 w 2051000"/>
              <a:gd name="connsiteY3" fmla="*/ 199036 h 199036"/>
              <a:gd name="connsiteX4" fmla="*/ 465259 w 2051000"/>
              <a:gd name="connsiteY4" fmla="*/ 198457 h 199036"/>
              <a:gd name="connsiteX5" fmla="*/ 94464 w 2051000"/>
              <a:gd name="connsiteY5" fmla="*/ 198457 h 199036"/>
              <a:gd name="connsiteX6" fmla="*/ 0 w 2051000"/>
              <a:gd name="connsiteY6" fmla="*/ 99229 h 199036"/>
              <a:gd name="connsiteX7" fmla="*/ 94464 w 2051000"/>
              <a:gd name="connsiteY7" fmla="*/ 0 h 199036"/>
              <a:gd name="connsiteX8" fmla="*/ 472206 w 2051000"/>
              <a:gd name="connsiteY8" fmla="*/ 0 h 199036"/>
              <a:gd name="connsiteX9" fmla="*/ 474937 w 2051000"/>
              <a:gd name="connsiteY9" fmla="*/ 579 h 199036"/>
              <a:gd name="connsiteX10" fmla="*/ 844961 w 2051000"/>
              <a:gd name="connsiteY10" fmla="*/ 579 h 199036"/>
              <a:gd name="connsiteX11" fmla="*/ 845731 w 2051000"/>
              <a:gd name="connsiteY11" fmla="*/ 579 h 199036"/>
              <a:gd name="connsiteX12" fmla="*/ 1219760 w 2051000"/>
              <a:gd name="connsiteY12" fmla="*/ 579 h 199036"/>
              <a:gd name="connsiteX13" fmla="*/ 1222490 w 2051000"/>
              <a:gd name="connsiteY13" fmla="*/ 0 h 199036"/>
              <a:gd name="connsiteX14" fmla="*/ 1600232 w 2051000"/>
              <a:gd name="connsiteY14" fmla="*/ 0 h 199036"/>
              <a:gd name="connsiteX15" fmla="*/ 1602151 w 2051000"/>
              <a:gd name="connsiteY15" fmla="*/ 407 h 199036"/>
              <a:gd name="connsiteX16" fmla="*/ 1956536 w 2051000"/>
              <a:gd name="connsiteY16" fmla="*/ 407 h 199036"/>
              <a:gd name="connsiteX17" fmla="*/ 2051000 w 2051000"/>
              <a:gd name="connsiteY17" fmla="*/ 99636 h 199036"/>
              <a:gd name="connsiteX18" fmla="*/ 1956536 w 2051000"/>
              <a:gd name="connsiteY18" fmla="*/ 198864 h 199036"/>
              <a:gd name="connsiteX19" fmla="*/ 1578794 w 2051000"/>
              <a:gd name="connsiteY19" fmla="*/ 198864 h 199036"/>
              <a:gd name="connsiteX20" fmla="*/ 1576875 w 2051000"/>
              <a:gd name="connsiteY20" fmla="*/ 198457 h 199036"/>
              <a:gd name="connsiteX21" fmla="*/ 1225434 w 2051000"/>
              <a:gd name="connsiteY21" fmla="*/ 198457 h 19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51000" h="199036">
                <a:moveTo>
                  <a:pt x="1222703" y="199036"/>
                </a:moveTo>
                <a:lnTo>
                  <a:pt x="845731" y="199036"/>
                </a:lnTo>
                <a:lnTo>
                  <a:pt x="844961" y="199036"/>
                </a:lnTo>
                <a:lnTo>
                  <a:pt x="467989" y="199036"/>
                </a:lnTo>
                <a:lnTo>
                  <a:pt x="465259" y="198457"/>
                </a:lnTo>
                <a:lnTo>
                  <a:pt x="94464" y="198457"/>
                </a:lnTo>
                <a:cubicBezTo>
                  <a:pt x="42274" y="198457"/>
                  <a:pt x="0" y="154023"/>
                  <a:pt x="0" y="99229"/>
                </a:cubicBezTo>
                <a:cubicBezTo>
                  <a:pt x="0" y="44435"/>
                  <a:pt x="42274" y="0"/>
                  <a:pt x="94464" y="0"/>
                </a:cubicBezTo>
                <a:lnTo>
                  <a:pt x="472206" y="0"/>
                </a:lnTo>
                <a:lnTo>
                  <a:pt x="474937" y="579"/>
                </a:lnTo>
                <a:lnTo>
                  <a:pt x="844961" y="579"/>
                </a:lnTo>
                <a:lnTo>
                  <a:pt x="845731" y="579"/>
                </a:lnTo>
                <a:lnTo>
                  <a:pt x="1219760" y="579"/>
                </a:lnTo>
                <a:lnTo>
                  <a:pt x="1222490" y="0"/>
                </a:lnTo>
                <a:lnTo>
                  <a:pt x="1600232" y="0"/>
                </a:lnTo>
                <a:lnTo>
                  <a:pt x="1602151" y="407"/>
                </a:lnTo>
                <a:lnTo>
                  <a:pt x="1956536" y="407"/>
                </a:lnTo>
                <a:cubicBezTo>
                  <a:pt x="2008727" y="407"/>
                  <a:pt x="2051000" y="44842"/>
                  <a:pt x="2051000" y="99636"/>
                </a:cubicBezTo>
                <a:cubicBezTo>
                  <a:pt x="2051000" y="154430"/>
                  <a:pt x="2008727" y="198864"/>
                  <a:pt x="1956536" y="198864"/>
                </a:cubicBezTo>
                <a:lnTo>
                  <a:pt x="1578794" y="198864"/>
                </a:lnTo>
                <a:lnTo>
                  <a:pt x="1576875" y="198457"/>
                </a:lnTo>
                <a:lnTo>
                  <a:pt x="1225434" y="198457"/>
                </a:lnTo>
                <a:close/>
              </a:path>
            </a:pathLst>
          </a:custGeom>
          <a:solidFill>
            <a:srgbClr val="ECC8F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ES"/>
          </a:p>
        </p:txBody>
      </p:sp>
      <p:pic>
        <p:nvPicPr>
          <p:cNvPr id="103" name="Graphic 7">
            <a:extLst>
              <a:ext uri="{FF2B5EF4-FFF2-40B4-BE49-F238E27FC236}">
                <a16:creationId xmlns:a16="http://schemas.microsoft.com/office/drawing/2014/main" id="{97EC324B-2DA1-8165-B86D-866411FF0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332" y="32542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Graphic 7">
            <a:extLst>
              <a:ext uri="{FF2B5EF4-FFF2-40B4-BE49-F238E27FC236}">
                <a16:creationId xmlns:a16="http://schemas.microsoft.com/office/drawing/2014/main" id="{E21FB15C-A5A8-CA1F-6CA8-B6CA23834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28" y="32503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A76AB60-289B-6D9F-2292-CDE184F0CA34}"/>
              </a:ext>
            </a:extLst>
          </p:cNvPr>
          <p:cNvCxnSpPr>
            <a:cxnSpLocks/>
            <a:stCxn id="95" idx="2"/>
            <a:endCxn id="96" idx="6"/>
          </p:cNvCxnSpPr>
          <p:nvPr/>
        </p:nvCxnSpPr>
        <p:spPr>
          <a:xfrm flipH="1">
            <a:off x="6237795" y="3697343"/>
            <a:ext cx="2257102" cy="86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6" name="TextBox 6">
            <a:extLst>
              <a:ext uri="{FF2B5EF4-FFF2-40B4-BE49-F238E27FC236}">
                <a16:creationId xmlns:a16="http://schemas.microsoft.com/office/drawing/2014/main" id="{97FEF2B6-DC3B-1731-EF63-DA0F3B60B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8949" y="3697343"/>
            <a:ext cx="47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transit  </a:t>
            </a:r>
          </a:p>
          <a:p>
            <a:pPr algn="ctr" eaLnBrk="1" hangingPunct="1"/>
            <a:r>
              <a:rPr lang="en-US" altLang="en-US" sz="7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VIF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A4CB19D-5890-3F46-D31B-9F2E4A1F15A0}"/>
              </a:ext>
            </a:extLst>
          </p:cNvPr>
          <p:cNvCxnSpPr>
            <a:cxnSpLocks/>
            <a:stCxn id="110" idx="2"/>
            <a:endCxn id="113" idx="6"/>
          </p:cNvCxnSpPr>
          <p:nvPr/>
        </p:nvCxnSpPr>
        <p:spPr>
          <a:xfrm flipH="1">
            <a:off x="5414423" y="3478989"/>
            <a:ext cx="2839105" cy="20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ABD120C5-5435-2777-D55F-73AAD4C53E85}"/>
              </a:ext>
            </a:extLst>
          </p:cNvPr>
          <p:cNvSpPr/>
          <p:nvPr/>
        </p:nvSpPr>
        <p:spPr>
          <a:xfrm>
            <a:off x="8253528" y="3445843"/>
            <a:ext cx="69237" cy="662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10B34C9-4F2A-A972-0721-6A0B86143231}"/>
              </a:ext>
            </a:extLst>
          </p:cNvPr>
          <p:cNvSpPr/>
          <p:nvPr/>
        </p:nvSpPr>
        <p:spPr>
          <a:xfrm>
            <a:off x="5345186" y="3447862"/>
            <a:ext cx="69237" cy="662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7" name="TextBox 6">
            <a:extLst>
              <a:ext uri="{FF2B5EF4-FFF2-40B4-BE49-F238E27FC236}">
                <a16:creationId xmlns:a16="http://schemas.microsoft.com/office/drawing/2014/main" id="{AED7D97B-76D8-8876-CD70-9857C1192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5271" y="3105630"/>
            <a:ext cx="8181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VPN attachment</a:t>
            </a:r>
          </a:p>
        </p:txBody>
      </p:sp>
      <p:pic>
        <p:nvPicPr>
          <p:cNvPr id="118" name="Graphic 18">
            <a:extLst>
              <a:ext uri="{FF2B5EF4-FFF2-40B4-BE49-F238E27FC236}">
                <a16:creationId xmlns:a16="http://schemas.microsoft.com/office/drawing/2014/main" id="{D7FCBB0D-99CC-BD93-12A4-7FF4637B7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429" y="2558553"/>
            <a:ext cx="313689" cy="31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Oval 118">
            <a:extLst>
              <a:ext uri="{FF2B5EF4-FFF2-40B4-BE49-F238E27FC236}">
                <a16:creationId xmlns:a16="http://schemas.microsoft.com/office/drawing/2014/main" id="{F558FFC7-C9EA-3ABB-E3CF-2876DA94B431}"/>
              </a:ext>
            </a:extLst>
          </p:cNvPr>
          <p:cNvSpPr/>
          <p:nvPr/>
        </p:nvSpPr>
        <p:spPr>
          <a:xfrm>
            <a:off x="3514675" y="3894113"/>
            <a:ext cx="69237" cy="662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0" name="TextBox 6">
            <a:extLst>
              <a:ext uri="{FF2B5EF4-FFF2-40B4-BE49-F238E27FC236}">
                <a16:creationId xmlns:a16="http://schemas.microsoft.com/office/drawing/2014/main" id="{C3D08E2C-823A-8CD0-FD11-E3BEC2B62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591" y="2551731"/>
            <a:ext cx="129151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8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Direct Connect location</a:t>
            </a:r>
          </a:p>
        </p:txBody>
      </p:sp>
      <p:sp>
        <p:nvSpPr>
          <p:cNvPr id="121" name="TextBox 11">
            <a:extLst>
              <a:ext uri="{FF2B5EF4-FFF2-40B4-BE49-F238E27FC236}">
                <a16:creationId xmlns:a16="http://schemas.microsoft.com/office/drawing/2014/main" id="{054EA790-EE81-E7D7-BED1-363F6C458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405" y="2228687"/>
            <a:ext cx="13833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corporate data center</a:t>
            </a:r>
          </a:p>
          <a:p>
            <a:pPr>
              <a:defRPr/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192.168.0.0/16</a:t>
            </a:r>
          </a:p>
        </p:txBody>
      </p:sp>
      <p:pic>
        <p:nvPicPr>
          <p:cNvPr id="122" name="Graphic 20">
            <a:extLst>
              <a:ext uri="{FF2B5EF4-FFF2-40B4-BE49-F238E27FC236}">
                <a16:creationId xmlns:a16="http://schemas.microsoft.com/office/drawing/2014/main" id="{8E56D93A-AF2E-7E28-4042-38DBC4F7D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/>
          <a:srcRect/>
          <a:stretch/>
        </p:blipFill>
        <p:spPr bwMode="auto">
          <a:xfrm>
            <a:off x="9407833" y="1142694"/>
            <a:ext cx="387333" cy="38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6">
            <a:extLst>
              <a:ext uri="{FF2B5EF4-FFF2-40B4-BE49-F238E27FC236}">
                <a16:creationId xmlns:a16="http://schemas.microsoft.com/office/drawing/2014/main" id="{C8FCD65F-CE9A-D27C-4AE9-69541A08B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3152" y="1558627"/>
            <a:ext cx="1089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Site-to-Site VPN</a:t>
            </a:r>
          </a:p>
        </p:txBody>
      </p:sp>
      <p:sp>
        <p:nvSpPr>
          <p:cNvPr id="124" name="TextBox 6">
            <a:extLst>
              <a:ext uri="{FF2B5EF4-FFF2-40B4-BE49-F238E27FC236}">
                <a16:creationId xmlns:a16="http://schemas.microsoft.com/office/drawing/2014/main" id="{1C03DD68-1672-0466-B62B-F5B5517FD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793" y="3714024"/>
            <a:ext cx="7301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7030A0"/>
                </a:solidFill>
                <a:effectLst>
                  <a:glow rad="263659">
                    <a:schemeClr val="bg1"/>
                  </a:glow>
                </a:effectLs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DX gateway</a:t>
            </a:r>
          </a:p>
          <a:p>
            <a:pPr algn="ctr" eaLnBrk="1" hangingPunct="1"/>
            <a:r>
              <a:rPr lang="en-US" altLang="en-US" sz="700" dirty="0">
                <a:solidFill>
                  <a:srgbClr val="7030A0"/>
                </a:solidFill>
                <a:effectLst>
                  <a:glow rad="263659">
                    <a:schemeClr val="bg1"/>
                  </a:glow>
                </a:effectLs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association</a:t>
            </a:r>
          </a:p>
        </p:txBody>
      </p:sp>
      <p:pic>
        <p:nvPicPr>
          <p:cNvPr id="125" name="Graphic 24">
            <a:extLst>
              <a:ext uri="{FF2B5EF4-FFF2-40B4-BE49-F238E27FC236}">
                <a16:creationId xmlns:a16="http://schemas.microsoft.com/office/drawing/2014/main" id="{C1679A6E-4E1E-4C69-025C-64889E4C3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066" y="407461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Graphic 21">
            <a:extLst>
              <a:ext uri="{FF2B5EF4-FFF2-40B4-BE49-F238E27FC236}">
                <a16:creationId xmlns:a16="http://schemas.microsoft.com/office/drawing/2014/main" id="{848438A0-3F07-548E-DDD2-6EB01377A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85" y="2950946"/>
            <a:ext cx="813262" cy="8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7ED0CB2D-2C67-55F0-E545-8B24CE0026A1}"/>
              </a:ext>
            </a:extLst>
          </p:cNvPr>
          <p:cNvSpPr txBox="1"/>
          <p:nvPr/>
        </p:nvSpPr>
        <p:spPr>
          <a:xfrm>
            <a:off x="1648258" y="2480806"/>
            <a:ext cx="1098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mazon Ember" panose="020B0603020204020204"/>
              </a:rPr>
              <a:t>EC2 instance</a:t>
            </a:r>
          </a:p>
        </p:txBody>
      </p:sp>
      <p:pic>
        <p:nvPicPr>
          <p:cNvPr id="128" name="Graphic 60">
            <a:extLst>
              <a:ext uri="{FF2B5EF4-FFF2-40B4-BE49-F238E27FC236}">
                <a16:creationId xmlns:a16="http://schemas.microsoft.com/office/drawing/2014/main" id="{3773CE51-1DB0-39BA-2F2C-5E32A0426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46" y="2200562"/>
            <a:ext cx="344123" cy="3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37">
            <a:extLst>
              <a:ext uri="{FF2B5EF4-FFF2-40B4-BE49-F238E27FC236}">
                <a16:creationId xmlns:a16="http://schemas.microsoft.com/office/drawing/2014/main" id="{DEE0E024-76AB-F8B0-CFF7-34D2D0847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70" y="2951213"/>
            <a:ext cx="320597" cy="32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TextBox 6">
            <a:extLst>
              <a:ext uri="{FF2B5EF4-FFF2-40B4-BE49-F238E27FC236}">
                <a16:creationId xmlns:a16="http://schemas.microsoft.com/office/drawing/2014/main" id="{7F3DA09C-1981-C602-921F-EEE8B0DB9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102" y="3220976"/>
            <a:ext cx="101757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mazon Ember" panose="020B0603020204020204"/>
                <a:ea typeface="Amazon Ember" panose="020B0603020204020204" pitchFamily="34" charset="0"/>
                <a:cs typeface="Arial" panose="020B0604020202020204" pitchFamily="34" charset="0"/>
              </a:rPr>
              <a:t>TGW ENI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31EB7CC-FAFC-9DB8-917E-A63D4500E114}"/>
              </a:ext>
            </a:extLst>
          </p:cNvPr>
          <p:cNvSpPr txBox="1"/>
          <p:nvPr/>
        </p:nvSpPr>
        <p:spPr>
          <a:xfrm>
            <a:off x="1660102" y="5473654"/>
            <a:ext cx="1098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mazon Ember" panose="020B0603020204020204"/>
              </a:rPr>
              <a:t>EC2 instance</a:t>
            </a:r>
          </a:p>
        </p:txBody>
      </p:sp>
      <p:pic>
        <p:nvPicPr>
          <p:cNvPr id="132" name="Graphic 60">
            <a:extLst>
              <a:ext uri="{FF2B5EF4-FFF2-40B4-BE49-F238E27FC236}">
                <a16:creationId xmlns:a16="http://schemas.microsoft.com/office/drawing/2014/main" id="{ADA431AD-97DF-0F19-300F-D1EC865AD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390" y="5193410"/>
            <a:ext cx="344123" cy="3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Graphic 37">
            <a:extLst>
              <a:ext uri="{FF2B5EF4-FFF2-40B4-BE49-F238E27FC236}">
                <a16:creationId xmlns:a16="http://schemas.microsoft.com/office/drawing/2014/main" id="{789B91BC-8644-7951-4B31-AB247D44A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599" y="4432695"/>
            <a:ext cx="320597" cy="32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6">
            <a:extLst>
              <a:ext uri="{FF2B5EF4-FFF2-40B4-BE49-F238E27FC236}">
                <a16:creationId xmlns:a16="http://schemas.microsoft.com/office/drawing/2014/main" id="{2C6A3AF0-BC6D-6B42-549E-E7887E3D3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4431" y="4702458"/>
            <a:ext cx="101757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mazon Ember" panose="020B0603020204020204"/>
                <a:ea typeface="Amazon Ember" panose="020B0603020204020204" pitchFamily="34" charset="0"/>
                <a:cs typeface="Arial" panose="020B0604020202020204" pitchFamily="34" charset="0"/>
              </a:rPr>
              <a:t>TGW ENI</a:t>
            </a:r>
          </a:p>
        </p:txBody>
      </p:sp>
      <p:graphicFrame>
        <p:nvGraphicFramePr>
          <p:cNvPr id="143" name="Table 4">
            <a:extLst>
              <a:ext uri="{FF2B5EF4-FFF2-40B4-BE49-F238E27FC236}">
                <a16:creationId xmlns:a16="http://schemas.microsoft.com/office/drawing/2014/main" id="{BA86892D-A483-F2FD-CFF9-E509D3089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63757"/>
              </p:ext>
            </p:extLst>
          </p:nvPr>
        </p:nvGraphicFramePr>
        <p:xfrm>
          <a:off x="3025009" y="1137588"/>
          <a:ext cx="1437344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8415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578929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900" dirty="0"/>
                        <a:t>Spoke VPC </a:t>
                      </a:r>
                      <a:r>
                        <a:rPr lang="en-ES" sz="900"/>
                        <a:t>A </a:t>
                      </a:r>
                      <a:r>
                        <a:rPr lang="en-US" sz="900" dirty="0"/>
                        <a:t>r</a:t>
                      </a:r>
                      <a:r>
                        <a:rPr lang="en-ES" sz="900"/>
                        <a:t>oute </a:t>
                      </a:r>
                      <a:r>
                        <a:rPr lang="en-US" sz="900" dirty="0"/>
                        <a:t>t</a:t>
                      </a:r>
                      <a:r>
                        <a:rPr lang="en-ES" sz="900"/>
                        <a:t>able</a:t>
                      </a:r>
                      <a:endParaRPr lang="en-E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9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9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ES" sz="9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10.0.0.0/24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local</a:t>
                      </a:r>
                      <a:endParaRPr lang="en-ES" sz="9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9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</a:t>
                      </a:r>
                      <a:r>
                        <a:rPr lang="en-ES" sz="9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gw-id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88998"/>
                  </a:ext>
                </a:extLst>
              </a:tr>
            </a:tbl>
          </a:graphicData>
        </a:graphic>
      </p:graphicFrame>
      <p:graphicFrame>
        <p:nvGraphicFramePr>
          <p:cNvPr id="144" name="Table 4">
            <a:extLst>
              <a:ext uri="{FF2B5EF4-FFF2-40B4-BE49-F238E27FC236}">
                <a16:creationId xmlns:a16="http://schemas.microsoft.com/office/drawing/2014/main" id="{1DFBC260-BA09-2405-0163-23B62B1A2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18514"/>
              </p:ext>
            </p:extLst>
          </p:nvPr>
        </p:nvGraphicFramePr>
        <p:xfrm>
          <a:off x="3048208" y="4878261"/>
          <a:ext cx="1511155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2497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608658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9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Spoke VPC </a:t>
                      </a:r>
                      <a:r>
                        <a:rPr lang="en-ES" sz="9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B </a:t>
                      </a:r>
                      <a:r>
                        <a:rPr lang="en-US" sz="9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  <a:r>
                        <a:rPr lang="en-ES" sz="9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oute </a:t>
                      </a:r>
                      <a:r>
                        <a:rPr lang="en-US" sz="9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</a:t>
                      </a:r>
                      <a:r>
                        <a:rPr lang="en-ES" sz="9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able</a:t>
                      </a:r>
                      <a:endParaRPr lang="en-ES" sz="9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9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9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ES" sz="9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10.1.0.0/24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local</a:t>
                      </a:r>
                      <a:endParaRPr lang="en-ES" sz="9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9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</a:t>
                      </a:r>
                      <a:r>
                        <a:rPr lang="en-ES" sz="9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gw-id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88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89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10400</TotalTime>
  <Words>115</Words>
  <Application>Microsoft Macintosh PowerPoint</Application>
  <PresentationFormat>Widescreen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Office Theme</vt:lpstr>
      <vt:lpstr>PowerPoint Presentation</vt:lpstr>
    </vt:vector>
  </TitlesOfParts>
  <Manager/>
  <Company>Amazon.com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Architecture Title</dc:title>
  <dc:subject/>
  <dc:creator>Amazon Web Services</dc:creator>
  <cp:keywords/>
  <dc:description/>
  <cp:lastModifiedBy>Microsoft Office User</cp:lastModifiedBy>
  <cp:revision>171</cp:revision>
  <dcterms:created xsi:type="dcterms:W3CDTF">2018-02-11T04:20:17Z</dcterms:created>
  <dcterms:modified xsi:type="dcterms:W3CDTF">2022-07-24T20:16:16Z</dcterms:modified>
  <cp:category/>
</cp:coreProperties>
</file>