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611560" y="908720"/>
            <a:ext cx="7704855" cy="4752528"/>
            <a:chOff x="611560" y="908720"/>
            <a:chExt cx="7704855" cy="4752528"/>
          </a:xfrm>
        </p:grpSpPr>
        <p:grpSp>
          <p:nvGrpSpPr>
            <p:cNvPr id="85" name="Shape 85"/>
            <p:cNvGrpSpPr/>
            <p:nvPr/>
          </p:nvGrpSpPr>
          <p:grpSpPr>
            <a:xfrm>
              <a:off x="611560" y="908720"/>
              <a:ext cx="7704855" cy="4752528"/>
              <a:chOff x="611560" y="908720"/>
              <a:chExt cx="7704855" cy="4752528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611560" y="908720"/>
                <a:ext cx="7704855" cy="4752527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i="0" lang="en-GB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611560" y="1484783"/>
                <a:ext cx="3960440" cy="1368151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0" i="0" lang="en-GB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/>
                  <a:t> </a:t>
                </a: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provides information of the </a:t>
                </a:r>
                <a:r>
                  <a:rPr lang="en-GB" sz="1800">
                    <a:solidFill>
                      <a:schemeClr val="dk1"/>
                    </a:solidFill>
                  </a:rPr>
                  <a:t>route/departure or if a day pass ticket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611560" y="2852935"/>
                <a:ext cx="3960440" cy="2808311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Passes information from the ticket to the scanner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</a:t>
                </a: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rinted by the </a:t>
                </a:r>
                <a:r>
                  <a:rPr lang="en-GB" sz="1800">
                    <a:solidFill>
                      <a:schemeClr val="dk1"/>
                    </a:solidFill>
                  </a:rPr>
                  <a:t>token </a:t>
                </a: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machine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572000" y="1484783"/>
                <a:ext cx="3744415" cy="4176464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r>
                  <a:rPr lang="en-GB" sz="1800">
                    <a:solidFill>
                      <a:schemeClr val="dk1"/>
                    </a:solidFill>
                  </a:rPr>
                  <a:t>okenMachine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Shape 90"/>
            <p:cNvSpPr/>
            <p:nvPr/>
          </p:nvSpPr>
          <p:spPr>
            <a:xfrm>
              <a:off x="611560" y="908720"/>
              <a:ext cx="7704855" cy="5760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Ticket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Shape 183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184" name="Shape 184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 hold inf</a:t>
                </a:r>
                <a:r>
                  <a:rPr lang="en-GB" sz="1800">
                    <a:solidFill>
                      <a:schemeClr val="dk1"/>
                    </a:solidFill>
                  </a:rPr>
                  <a:t>ormation about the different departure times of all stations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Added to the list of departures 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It is contained on the ticket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GB" sz="1800">
                    <a:solidFill>
                      <a:schemeClr val="dk1"/>
                    </a:solidFill>
                  </a:rPr>
                  <a:t> 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DepartureList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Station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89" name="Shape 189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</a:t>
              </a: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-GB" sz="1800">
                  <a:solidFill>
                    <a:schemeClr val="dk1"/>
                  </a:solidFill>
                </a:rPr>
                <a:t>Departure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195" name="Shape 195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 </a:t>
                </a:r>
                <a:r>
                  <a:rPr lang="en-GB" sz="1800">
                    <a:solidFill>
                      <a:schemeClr val="dk1"/>
                    </a:solidFill>
                  </a:rPr>
                  <a:t>a list of departures of a certain route 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It allows one station to have a number of departures 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Check if the departure is at a peak time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It allows the admin to look at the departure by station and time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45718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Departure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AdminAccount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Station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00" name="Shape 200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DepatureList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206" name="Shape 206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Shows all system details such as routes, departures, accounts scanned tokens, etc.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Shows a user interface for the admin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Allow login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View routes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View departures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View accounts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View reports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Add routes/departures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AdminAccount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rPr lang="en-GB" sz="1800">
                    <a:solidFill>
                      <a:schemeClr val="dk1"/>
                    </a:solidFill>
                  </a:rPr>
                  <a:t> 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1" name="Shape 211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AdminGUI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217" name="Shape 217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218" name="Shape 218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Accesses all the information of the system such as accounts, routes, departures, journeys, etc.</a:t>
                </a: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Pass information back to the AdminGUI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Retrieve details of routes, departures, journeys and purchased tickets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DepartureList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RouteList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Account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PurchasedTicketsList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JourneyList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2" name="Shape 222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AdminAccount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228" name="Shape 228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229" name="Shape 229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Allows customers to purchase a ticket or smart card and dispenses the token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Payments can be made for tickets 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Account information and manipulation can be done through this system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CardReader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TokenMachineGUI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CustomerAccount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AccountList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Route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RouteList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SmartCard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Payment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3" name="Shape 233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TokenMachine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Shape 238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239" name="Shape 239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Displays all the data for the token machine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Display all the data given to it by the back end token machine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TokenMachine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Language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LaunugageList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44" name="Shape 244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TokenMachineGUI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Shape 249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250" name="Shape 250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This allows people to make access to their account online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Allows people to make payments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Allows people to access their account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CustomerAccount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AccountList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Payment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55" name="Shape 255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MobileApp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Shape 260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261" name="Shape 261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This gives a front end to all the data for the Moblie app 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Display all the data given to it by the back end Mobile app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MobileApp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66" name="Shape 266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MobileApp</a:t>
              </a:r>
              <a:r>
                <a:rPr lang="en-GB" sz="1800">
                  <a:solidFill>
                    <a:schemeClr val="dk1"/>
                  </a:solidFill>
                </a:rPr>
                <a:t>GUI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272" name="Shape 272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273" name="Shape 273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Reads credit/debit card to take payment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Verifies the card details are correct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TokenMachine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Payment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7" name="Shape 277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CardReader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Shape 282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283" name="Shape 283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Show feedback for scanner when card is scanned. 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Show feedback depending on the validity of the scanned token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8" name="Shape 288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ScannerFeedback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611560" y="908720"/>
            <a:ext cx="7704855" cy="4752528"/>
            <a:chOff x="611560" y="908720"/>
            <a:chExt cx="7704855" cy="4752528"/>
          </a:xfrm>
        </p:grpSpPr>
        <p:grpSp>
          <p:nvGrpSpPr>
            <p:cNvPr id="96" name="Shape 96"/>
            <p:cNvGrpSpPr/>
            <p:nvPr/>
          </p:nvGrpSpPr>
          <p:grpSpPr>
            <a:xfrm>
              <a:off x="611560" y="908720"/>
              <a:ext cx="7704855" cy="4752528"/>
              <a:chOff x="611560" y="908720"/>
              <a:chExt cx="7704855" cy="475252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611560" y="908720"/>
                <a:ext cx="7704855" cy="4752527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611560" y="1484783"/>
                <a:ext cx="3960440" cy="1152128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/>
                  <a:t> </a:t>
                </a:r>
                <a:r>
                  <a:rPr lang="en-GB" sz="1800">
                    <a:solidFill>
                      <a:schemeClr val="dk1"/>
                    </a:solidFill>
                  </a:rPr>
                  <a:t>Holds a unique identifier associated with the account which can be used to identify the account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611560" y="2636911"/>
                <a:ext cx="3960440" cy="302433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</a:t>
                </a: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llows access to the accounts linked to the card </a:t>
                </a:r>
                <a:r>
                  <a:rPr lang="en-GB" sz="1800">
                    <a:solidFill>
                      <a:schemeClr val="dk1"/>
                    </a:solidFill>
                  </a:rPr>
                  <a:t>through the scanner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Printed by the ticket machine and linked to an account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572000" y="1484783"/>
                <a:ext cx="3744415" cy="4176464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r>
                  <a:rPr lang="en-GB" sz="1800">
                    <a:solidFill>
                      <a:schemeClr val="dk1"/>
                    </a:solidFill>
                  </a:rPr>
                  <a:t>okenM</a:t>
                </a: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achine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Shape 101"/>
            <p:cNvSpPr/>
            <p:nvPr/>
          </p:nvSpPr>
          <p:spPr>
            <a:xfrm>
              <a:off x="611560" y="908720"/>
              <a:ext cx="7704855" cy="5760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SmartCard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294" name="Shape 294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Holds information such as cardId and the journeys the account has taken and basic customer data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Identify a customer by their SmartCard identification number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Return all journeys the account has been on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Update balance from payment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Identify current journey by setting start/end points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Account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JourneyList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TokenMachine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MobileApp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Payment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99" name="Shape 299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CustomerAccount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305" name="Shape 305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Take a payment and add or subtract from account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Add to balance of customer account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Subtract from balance of customer account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Take a cash payment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Associate a customer account to payment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CustomerAccount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CardReader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MobileApp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PaymentList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10" name="Shape 310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Payment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316" name="Shape 316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317" name="Shape 317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Hold a list of payment objects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Find a payment object by CustomerAccount and date/time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Add new objects to the list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Payment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21" name="Shape 321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PaymentList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Shape 326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327" name="Shape 327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Contains a list of all purchased tickets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Add a ticket to the list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Get ticket(s) by ID, departure or route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Ticket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AdminAccount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32" name="Shape 332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PurchasedTicketsList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Shape 337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338" name="Shape 338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Contains a route, date/time, and customer account to show when and who completed the journey</a:t>
                </a: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Create a object consisting of a route, date/time and customer account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Used by admin to view journey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Users can view all their journeys through their account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JourneyList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3" name="Shape 343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Journey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Shape 348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349" name="Shape 349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Stores all of the journey objects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Find a set of journeys via input of a route, and two datetimes to find all journeys between those times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User can view all journeys that they have associated with their account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Journey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CustomerAccount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54" name="Shape 354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Journey</a:t>
              </a:r>
              <a:r>
                <a:rPr lang="en-GB" sz="1800">
                  <a:solidFill>
                    <a:schemeClr val="dk1"/>
                  </a:solidFill>
                </a:rPr>
                <a:t>List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Shape 359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360" name="Shape 360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Holds the details of different language options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Return strings of different components of the GUI based on the selected language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LanguageList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TokenMachineGUI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65" name="Shape 365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Language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Shape 370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371" name="Shape 371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Holds a list of the languages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Find a language based on user’s choice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Language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TokenMachineGUI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76" name="Shape 376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Language</a:t>
              </a:r>
              <a:r>
                <a:rPr lang="en-GB" sz="1800">
                  <a:solidFill>
                    <a:schemeClr val="dk1"/>
                  </a:solidFill>
                </a:rPr>
                <a:t>List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Shape 381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382" name="Shape 382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383" name="Shape 383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384" name="Shape 384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Hold a location which will be used in routes and departures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Shape 385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Return the location of the station for the route and scanner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DepartureList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7" name="Shape 387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Station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107" name="Shape 107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108" name="Shape 108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 sz="1800">
                    <a:solidFill>
                      <a:schemeClr val="dk1"/>
                    </a:solidFill>
                  </a:rPr>
                  <a:t> Provides a ticket/card to the system which can be checked through the account or validator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 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Add a ticket or card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Send ticket to validator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Set account to station location start/end of journey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Inititate payment if at end of journey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Open/close barriers and show feedback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45721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Barrier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ScannerFeedback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SmartCard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Ticket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TokenValidator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Payment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PaymentList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Journey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JourneyList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Station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AccountList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RouteList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2" name="Shape 112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Scanner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>
            <a:off x="624135" y="892420"/>
            <a:ext cx="7704855" cy="4752528"/>
            <a:chOff x="611560" y="908720"/>
            <a:chExt cx="7704855" cy="4752528"/>
          </a:xfrm>
        </p:grpSpPr>
        <p:grpSp>
          <p:nvGrpSpPr>
            <p:cNvPr id="118" name="Shape 118"/>
            <p:cNvGrpSpPr/>
            <p:nvPr/>
          </p:nvGrpSpPr>
          <p:grpSpPr>
            <a:xfrm>
              <a:off x="611560" y="908720"/>
              <a:ext cx="7704855" cy="4752528"/>
              <a:chOff x="611560" y="908720"/>
              <a:chExt cx="7704855" cy="4752528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611560" y="908720"/>
                <a:ext cx="7704855" cy="4752527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611560" y="1484783"/>
                <a:ext cx="3960440" cy="1152128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/>
                  <a:t> 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Allows entry and exit for customers with a valid ticket or smart card.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611560" y="2636911"/>
                <a:ext cx="3960440" cy="302433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Opens once the ticket has been validated by the scanner class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Closes after a person has passed through an open barrier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572000" y="1484783"/>
                <a:ext cx="3744415" cy="4176464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Shape 123"/>
            <p:cNvSpPr/>
            <p:nvPr/>
          </p:nvSpPr>
          <p:spPr>
            <a:xfrm>
              <a:off x="611560" y="908720"/>
              <a:ext cx="7704855" cy="5760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Barrier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51710" y="908745"/>
            <a:ext cx="7704900" cy="4752663"/>
            <a:chOff x="611560" y="908720"/>
            <a:chExt cx="7704900" cy="4752663"/>
          </a:xfrm>
        </p:grpSpPr>
        <p:grpSp>
          <p:nvGrpSpPr>
            <p:cNvPr id="129" name="Shape 129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  <a:r>
                  <a:rPr lang="en-GB"/>
                  <a:t> 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</a:rPr>
                  <a:t>Checks the details of the physical ticket/ smart card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Validates ticket by checking expiry date, journey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4" name="Shape 134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TokenValidator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140" name="Shape 140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</a:rPr>
                  <a:t>Links the details of the account to the account object 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Find account via </a:t>
                </a:r>
                <a:r>
                  <a:rPr lang="en-GB" sz="1800">
                    <a:solidFill>
                      <a:schemeClr val="dk1"/>
                    </a:solidFill>
                  </a:rPr>
                  <a:t>ticket validator to find the relevant account with the smart card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Find account via mobile app for top up, viewing routes, etc.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Find account via token </a:t>
                </a:r>
                <a:r>
                  <a:rPr lang="en-GB" sz="1800">
                    <a:solidFill>
                      <a:schemeClr val="dk1"/>
                    </a:solidFill>
                  </a:rPr>
                  <a:t>machine to access an account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Account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5" name="Shape 145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AccountList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151" name="Shape 151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</a:rPr>
                  <a:t>Contains information for the account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Admin and customer accounts inherit common classes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AdminAccount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CustomerAccount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6" name="Shape 156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Account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hape 161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162" name="Shape 162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 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</a:rPr>
                  <a:t>H</a:t>
                </a: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old inf</a:t>
                </a:r>
                <a:r>
                  <a:rPr lang="en-GB" sz="1800">
                    <a:solidFill>
                      <a:schemeClr val="dk1"/>
                    </a:solidFill>
                  </a:rPr>
                  <a:t>ormation of travel locations 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Holds a list of related departures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Update price for the route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Applied to a ticket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457200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Station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7" name="Shape 167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Route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611560" y="908720"/>
            <a:ext cx="7704900" cy="4752663"/>
            <a:chOff x="611560" y="908720"/>
            <a:chExt cx="7704900" cy="4752663"/>
          </a:xfrm>
        </p:grpSpPr>
        <p:grpSp>
          <p:nvGrpSpPr>
            <p:cNvPr id="173" name="Shape 173"/>
            <p:cNvGrpSpPr/>
            <p:nvPr/>
          </p:nvGrpSpPr>
          <p:grpSpPr>
            <a:xfrm>
              <a:off x="611560" y="908720"/>
              <a:ext cx="7704900" cy="4752663"/>
              <a:chOff x="611560" y="908720"/>
              <a:chExt cx="7704900" cy="4752663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611560" y="908720"/>
                <a:ext cx="7704900" cy="4752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fgfg</a:t>
                </a: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11560" y="1484783"/>
                <a:ext cx="3960300" cy="11520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Purpose: Holds a list of routes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11560" y="2636911"/>
                <a:ext cx="3960300" cy="30243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Responsibilities: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Find a single route by station start/ end etc.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Add a new route to list</a:t>
                </a:r>
              </a:p>
              <a:p>
                <a:pPr indent="-285750" lvl="0" marL="285750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Find a route for smart card user’s journey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4571850" y="1484783"/>
                <a:ext cx="3744300" cy="417660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Collaborators: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Route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AdminAccount</a:t>
                </a:r>
              </a:p>
              <a:p>
                <a:pPr indent="-285750" lvl="0" marL="285750" marR="0" rtl="0" algn="l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/>
                  <a:buChar char="•"/>
                </a:pPr>
                <a:r>
                  <a:rPr lang="en-GB" sz="1800">
                    <a:solidFill>
                      <a:schemeClr val="dk1"/>
                    </a:solidFill>
                  </a:rPr>
                  <a:t>Scanner</a:t>
                </a: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  <a:p>
                <a:pPr lv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78" name="Shape 178"/>
            <p:cNvSpPr/>
            <p:nvPr/>
          </p:nvSpPr>
          <p:spPr>
            <a:xfrm>
              <a:off x="611560" y="908720"/>
              <a:ext cx="7704900" cy="57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Name: </a:t>
              </a:r>
              <a:r>
                <a:rPr lang="en-GB" sz="1800">
                  <a:solidFill>
                    <a:schemeClr val="dk1"/>
                  </a:solidFill>
                </a:rPr>
                <a:t>Route</a:t>
              </a:r>
              <a:r>
                <a:rPr lang="en-GB" sz="1800">
                  <a:solidFill>
                    <a:schemeClr val="dk1"/>
                  </a:solidFill>
                </a:rPr>
                <a:t>List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