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346" r:id="rId3"/>
    <p:sldId id="271" r:id="rId4"/>
    <p:sldId id="28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4" r:id="rId15"/>
    <p:sldId id="287" r:id="rId16"/>
    <p:sldId id="285" r:id="rId17"/>
    <p:sldId id="286" r:id="rId18"/>
    <p:sldId id="288" r:id="rId19"/>
    <p:sldId id="289" r:id="rId20"/>
    <p:sldId id="290" r:id="rId21"/>
    <p:sldId id="355" r:id="rId22"/>
    <p:sldId id="347" r:id="rId23"/>
    <p:sldId id="348" r:id="rId24"/>
    <p:sldId id="440" r:id="rId25"/>
    <p:sldId id="441" r:id="rId26"/>
    <p:sldId id="443" r:id="rId27"/>
    <p:sldId id="430" r:id="rId28"/>
    <p:sldId id="352" r:id="rId29"/>
    <p:sldId id="353" r:id="rId30"/>
    <p:sldId id="356" r:id="rId31"/>
    <p:sldId id="357" r:id="rId32"/>
    <p:sldId id="360" r:id="rId33"/>
    <p:sldId id="358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A1871-5BCB-4C80-A6E7-4A90642D81EC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EE684-267B-40C3-BF03-9E019121A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79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E620DD-A097-4773-B33B-095A6D5658EC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84FD68-58DD-43C5-A45D-8D1ADAFA43A4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3649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D27D-4EFE-4D38-8F93-43CBCBC49F6D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E053-54FF-436A-906F-73A29EDF3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2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D27D-4EFE-4D38-8F93-43CBCBC49F6D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E053-54FF-436A-906F-73A29EDF3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426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D27D-4EFE-4D38-8F93-43CBCBC49F6D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E053-54FF-436A-906F-73A29EDF3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08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D27D-4EFE-4D38-8F93-43CBCBC49F6D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E053-54FF-436A-906F-73A29EDF3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2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D27D-4EFE-4D38-8F93-43CBCBC49F6D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E053-54FF-436A-906F-73A29EDF3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33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D27D-4EFE-4D38-8F93-43CBCBC49F6D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E053-54FF-436A-906F-73A29EDF3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145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D27D-4EFE-4D38-8F93-43CBCBC49F6D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E053-54FF-436A-906F-73A29EDF3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62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D27D-4EFE-4D38-8F93-43CBCBC49F6D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E053-54FF-436A-906F-73A29EDF3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31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D27D-4EFE-4D38-8F93-43CBCBC49F6D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E053-54FF-436A-906F-73A29EDF3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62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D27D-4EFE-4D38-8F93-43CBCBC49F6D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E053-54FF-436A-906F-73A29EDF3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47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D27D-4EFE-4D38-8F93-43CBCBC49F6D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E053-54FF-436A-906F-73A29EDF3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7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D27D-4EFE-4D38-8F93-43CBCBC49F6D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E053-54FF-436A-906F-73A29EDF3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25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 dirty="0"/>
              <a:t>VBA in BFC3540</a:t>
            </a:r>
          </a:p>
        </p:txBody>
      </p:sp>
      <p:sp>
        <p:nvSpPr>
          <p:cNvPr id="5120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altLang="en-US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64DB8-12BE-4664-A6F2-C0FF036BCE06}" type="slidenum">
              <a:rPr lang="en-GB" altLang="en-US" sz="1400" smtClean="0"/>
              <a:pPr/>
              <a:t>1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8326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Toggling a breakpoint</a:t>
            </a: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362200"/>
            <a:ext cx="7772400" cy="4114800"/>
          </a:xfrm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 red line appears across the edit window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34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a macro from the editor</a:t>
            </a:r>
          </a:p>
        </p:txBody>
      </p:sp>
      <p:pic>
        <p:nvPicPr>
          <p:cNvPr id="18435" name="Picture 102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558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Adding a watch</a:t>
            </a:r>
          </a:p>
        </p:txBody>
      </p:sp>
      <p:pic>
        <p:nvPicPr>
          <p:cNvPr id="19459" name="Picture 102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362200"/>
            <a:ext cx="7772400" cy="4114800"/>
          </a:xfrm>
        </p:spPr>
      </p:pic>
      <p:sp>
        <p:nvSpPr>
          <p:cNvPr id="19460" name="Text Box 1029"/>
          <p:cNvSpPr txBox="1">
            <a:spLocks noChangeArrowheads="1"/>
          </p:cNvSpPr>
          <p:nvPr/>
        </p:nvSpPr>
        <p:spPr bwMode="auto">
          <a:xfrm>
            <a:off x="914400" y="11430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If you want to see a variable value whilst the macro is running.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7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the value of x(1)?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24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Output using Range().Value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5"/>
            <a:ext cx="6363544" cy="49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50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Week 1 Output Solution using VBA Range().Value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37643"/>
            <a:ext cx="6827912" cy="524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29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Week 1 Basic Input using Range().Value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520644" cy="501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23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Week 1 Output Solution using VBA Range().Value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467872" cy="4972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14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Week 1 Performing Calculations using Variables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323856" cy="486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30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Week 1 Performing Calculations using Variables VBA solution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641482" cy="510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45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What is VBA?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VBA stands for Visual Basic for Applications. It is the programming language for Excel, Word, etc.</a:t>
            </a:r>
          </a:p>
          <a:p>
            <a:r>
              <a:rPr lang="en-AU" altLang="en-US"/>
              <a:t>Learning VBA is extremely useful for Spread Sheet tasks that require a lot of data or laborious repetition. It is very widely used in corporate.</a:t>
            </a:r>
          </a:p>
          <a:p>
            <a:endParaRPr lang="en-AU" altLang="en-US"/>
          </a:p>
          <a:p>
            <a:pPr>
              <a:buFontTx/>
              <a:buNone/>
            </a:pPr>
            <a:endParaRPr lang="en-AU" altLang="en-US"/>
          </a:p>
          <a:p>
            <a:endParaRPr lang="en-AU" altLang="en-US"/>
          </a:p>
          <a:p>
            <a:endParaRPr lang="en-AU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1D210A-9051-4683-8572-5A222D7E111F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Week 1 Performing Calculations using Variables VBA solution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142006" cy="472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73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FF6B-A0BE-472F-A124-5E5122E8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Dim,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A9EA-1269-4092-BB5B-380FD505C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a variable in VBA?</a:t>
            </a:r>
          </a:p>
          <a:p>
            <a:r>
              <a:rPr lang="en-AU" dirty="0"/>
              <a:t>What are Data Types?</a:t>
            </a:r>
          </a:p>
          <a:p>
            <a:pPr lvl="1"/>
            <a:r>
              <a:rPr lang="en-AU" dirty="0"/>
              <a:t>Integer</a:t>
            </a:r>
          </a:p>
          <a:p>
            <a:pPr lvl="1"/>
            <a:r>
              <a:rPr lang="en-AU" dirty="0"/>
              <a:t>String</a:t>
            </a:r>
          </a:p>
          <a:p>
            <a:pPr lvl="1"/>
            <a:r>
              <a:rPr lang="en-AU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83412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822-4CBF-4943-A779-51EDF31A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Arrays in VBA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356F-AEC0-4BA5-BD00-38901B7F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364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822-4CBF-4943-A779-51EDF31A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Arrays in VBA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356F-AEC0-4BA5-BD00-38901B7F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86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FLUX POLLS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Lecturer will now provide additional slides on FLUX polls.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3EC18-F924-5248-85BB-AD1E0FEF58B2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471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7EE8-D90B-4193-9537-D673534A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Login to FLUX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254DC-1197-42FA-BD4F-B392EF05A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6090"/>
            <a:ext cx="2148334" cy="4941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40E75-CF15-4B9A-9EE3-263702901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689" y="1677949"/>
            <a:ext cx="2028007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1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23CC-B6A9-489F-8FC3-51348BDA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55" y="190500"/>
            <a:ext cx="7772400" cy="1143000"/>
          </a:xfrm>
        </p:spPr>
        <p:txBody>
          <a:bodyPr/>
          <a:lstStyle/>
          <a:p>
            <a:r>
              <a:rPr lang="en-AU" dirty="0"/>
              <a:t>Flux Class Code for BFC3540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14B85-29A0-447C-B990-34E33B4E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404" y="1857155"/>
            <a:ext cx="3397703" cy="40921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84ED40-7201-4B6F-963E-2880CCA1A53C}"/>
              </a:ext>
            </a:extLst>
          </p:cNvPr>
          <p:cNvSpPr/>
          <p:nvPr/>
        </p:nvSpPr>
        <p:spPr>
          <a:xfrm>
            <a:off x="2365411" y="4888759"/>
            <a:ext cx="4392488" cy="1584176"/>
          </a:xfrm>
          <a:prstGeom prst="ellipse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57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Download</a:t>
            </a:r>
            <a:r>
              <a:rPr lang="en-AU" altLang="en-US" dirty="0">
                <a:latin typeface="Arial" charset="0"/>
              </a:rPr>
              <a:t> Week 1 VBA (in Week 1 Tab on Moodle for BFC3540)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Go to Moodle and download the homework spreadsheet now, if you haven’t already.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3EC18-F924-5248-85BB-AD1E0FEF58B2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714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C836-E014-4404-9174-68C5B505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Question 1</a:t>
            </a:r>
            <a:br>
              <a:rPr lang="en-AU" dirty="0"/>
            </a:br>
            <a:r>
              <a:rPr lang="en-AU" dirty="0"/>
              <a:t>Spreadsheet  VBA 1: 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7476-C7E2-4C50-BE38-5D41320A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98959-6725-44FC-B0ED-05F599DBE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626" t="-13990" r="64563" b="52400"/>
          <a:stretch/>
        </p:blipFill>
        <p:spPr>
          <a:xfrm>
            <a:off x="0" y="943805"/>
            <a:ext cx="7236296" cy="52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52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417DF5-E911-4F12-9F9D-59AE267A2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812" b="68889"/>
          <a:stretch/>
        </p:blipFill>
        <p:spPr>
          <a:xfrm>
            <a:off x="787502" y="2276872"/>
            <a:ext cx="7568995" cy="33419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60F1FD-F040-441B-9B4B-E20124A1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Q1: What’s causing the error?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B0326E-195E-4B94-B5AE-9CEEDB5C3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65" y="3356992"/>
            <a:ext cx="4003856" cy="25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Introduction to VBA in Excel:</a:t>
            </a:r>
            <a:br>
              <a:rPr lang="en-US" altLang="en-US" sz="3200" dirty="0"/>
            </a:br>
            <a:endParaRPr lang="en-US" altLang="en-US" sz="3200" dirty="0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/>
              <a:t>Introduction to VBA in Excel:</a:t>
            </a:r>
          </a:p>
          <a:p>
            <a:pPr lvl="1" eaLnBrk="1" hangingPunct="1"/>
            <a:r>
              <a:rPr lang="en-US" altLang="en-US" dirty="0"/>
              <a:t>Defining names in Excel</a:t>
            </a:r>
          </a:p>
          <a:p>
            <a:pPr lvl="1" eaLnBrk="1" hangingPunct="1"/>
            <a:r>
              <a:rPr lang="en-US" altLang="en-US" dirty="0"/>
              <a:t>Basic programming constructs</a:t>
            </a:r>
          </a:p>
          <a:p>
            <a:pPr lvl="1" eaLnBrk="1" hangingPunct="1"/>
            <a:r>
              <a:rPr lang="en-US" altLang="en-US" dirty="0"/>
              <a:t>VBA Excel specific commands</a:t>
            </a:r>
          </a:p>
          <a:p>
            <a:pPr lvl="1" eaLnBrk="1" hangingPunct="1"/>
            <a:r>
              <a:rPr lang="en-US" altLang="en-US" dirty="0"/>
              <a:t>The VBA debugger</a:t>
            </a:r>
          </a:p>
          <a:p>
            <a:r>
              <a:rPr lang="en-US" altLang="en-US" dirty="0"/>
              <a:t>Calculating the covariance matrix in Excel using VBA</a:t>
            </a:r>
          </a:p>
          <a:p>
            <a:r>
              <a:rPr lang="en-US" altLang="en-US" dirty="0"/>
              <a:t>The parts of the VBA program:</a:t>
            </a:r>
          </a:p>
          <a:p>
            <a:pPr lvl="1" eaLnBrk="1" hangingPunct="1"/>
            <a:r>
              <a:rPr lang="en-US" altLang="en-US" dirty="0"/>
              <a:t>Average Return</a:t>
            </a:r>
          </a:p>
          <a:p>
            <a:pPr lvl="1" eaLnBrk="1" hangingPunct="1"/>
            <a:r>
              <a:rPr lang="en-US" altLang="en-US" dirty="0"/>
              <a:t>Calculation of Excess Return Matrix</a:t>
            </a:r>
          </a:p>
          <a:p>
            <a:pPr lvl="1" eaLnBrk="1" hangingPunct="1"/>
            <a:r>
              <a:rPr lang="en-US" altLang="en-US" dirty="0"/>
              <a:t>Transpose of Excess Return Matrix</a:t>
            </a:r>
          </a:p>
          <a:p>
            <a:pPr lvl="1" eaLnBrk="1" hangingPunct="1"/>
            <a:r>
              <a:rPr lang="en-US" altLang="en-US" dirty="0"/>
              <a:t>Calculation of Variance Covariance</a:t>
            </a:r>
          </a:p>
        </p:txBody>
      </p:sp>
    </p:spTree>
    <p:extLst>
      <p:ext uri="{BB962C8B-B14F-4D97-AF65-F5344CB8AC3E}">
        <p14:creationId xmlns:p14="http://schemas.microsoft.com/office/powerpoint/2010/main" val="2107789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B469-86A3-4A1F-BCBF-997512D2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Submit your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F47C-2B3A-4ADF-8C35-F0E579BD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did everyone think is the correct answers. Lets have a look at the Flux histogram of responses.</a:t>
            </a:r>
          </a:p>
          <a:p>
            <a:r>
              <a:rPr lang="en-AU" dirty="0"/>
              <a:t>You will have 5 min to discuss your initial response with the people around you in the lecture.</a:t>
            </a:r>
          </a:p>
          <a:p>
            <a:r>
              <a:rPr lang="en-AU" dirty="0"/>
              <a:t>You will have an opportunity to resubmit your initial response now.</a:t>
            </a:r>
          </a:p>
        </p:txBody>
      </p:sp>
    </p:spTree>
    <p:extLst>
      <p:ext uri="{BB962C8B-B14F-4D97-AF65-F5344CB8AC3E}">
        <p14:creationId xmlns:p14="http://schemas.microsoft.com/office/powerpoint/2010/main" val="3277253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0E15-7D53-4B55-B4E5-D9A78B09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Q2: What’s causing the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A31C-020C-4DB7-930F-BE47F2A8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A23CE-430B-4089-9297-931B43DEC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37" b="74701"/>
          <a:stretch/>
        </p:blipFill>
        <p:spPr>
          <a:xfrm>
            <a:off x="611560" y="2060848"/>
            <a:ext cx="7603513" cy="2621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3D6E39-A02D-4BAE-B243-7418FC372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4" y="3063049"/>
            <a:ext cx="3652017" cy="23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2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DAAE-E2B6-417A-9378-21B07070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Question 2</a:t>
            </a:r>
            <a:br>
              <a:rPr lang="en-AU" dirty="0"/>
            </a:br>
            <a:r>
              <a:rPr lang="en-AU" dirty="0"/>
              <a:t>Spreadsheet  VBA 1: 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0CCD-175F-44C5-B8A2-40700F25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CC1D4-B7C1-4384-B427-0E318DF3F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75" b="60141"/>
          <a:stretch/>
        </p:blipFill>
        <p:spPr>
          <a:xfrm>
            <a:off x="425638" y="1700808"/>
            <a:ext cx="7912060" cy="406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57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B469-86A3-4A1F-BCBF-997512D2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Submit your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F47C-2B3A-4ADF-8C35-F0E579BD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did everyone think is the correct answers. Lets have a look at the Flux histogram of responses.</a:t>
            </a:r>
          </a:p>
          <a:p>
            <a:r>
              <a:rPr lang="en-AU" dirty="0"/>
              <a:t>You will have 5 min to discuss your initial response with the people around you in the lecture.</a:t>
            </a:r>
          </a:p>
          <a:p>
            <a:r>
              <a:rPr lang="en-AU" dirty="0"/>
              <a:t>You will have an opportunity to resubmit your initial response now.</a:t>
            </a:r>
          </a:p>
        </p:txBody>
      </p:sp>
    </p:spTree>
    <p:extLst>
      <p:ext uri="{BB962C8B-B14F-4D97-AF65-F5344CB8AC3E}">
        <p14:creationId xmlns:p14="http://schemas.microsoft.com/office/powerpoint/2010/main" val="1021259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Open and get used to the </a:t>
            </a:r>
            <a:r>
              <a:rPr lang="en-AU" dirty="0">
                <a:solidFill>
                  <a:srgbClr val="FF0000"/>
                </a:solidFill>
              </a:rPr>
              <a:t>VBA environment</a:t>
            </a:r>
            <a:r>
              <a:rPr lang="en-AU" dirty="0"/>
              <a:t>.</a:t>
            </a:r>
          </a:p>
          <a:p>
            <a:r>
              <a:rPr lang="en-AU" dirty="0"/>
              <a:t>Understand how to use the </a:t>
            </a:r>
            <a:r>
              <a:rPr lang="en-AU" dirty="0">
                <a:solidFill>
                  <a:srgbClr val="FF0000"/>
                </a:solidFill>
              </a:rPr>
              <a:t>VBA debugger</a:t>
            </a:r>
            <a:r>
              <a:rPr lang="en-AU" dirty="0"/>
              <a:t>. </a:t>
            </a:r>
          </a:p>
          <a:p>
            <a:r>
              <a:rPr lang="en-AU" dirty="0"/>
              <a:t>Start Looking at the </a:t>
            </a:r>
            <a:r>
              <a:rPr lang="en-AU" dirty="0">
                <a:solidFill>
                  <a:srgbClr val="FF0000"/>
                </a:solidFill>
              </a:rPr>
              <a:t>VBA movies </a:t>
            </a:r>
            <a:r>
              <a:rPr lang="en-AU" dirty="0"/>
              <a:t>in the first tute, but complete the exercises at home.</a:t>
            </a:r>
          </a:p>
          <a:p>
            <a:r>
              <a:rPr lang="en-AU" dirty="0"/>
              <a:t>Use your </a:t>
            </a:r>
            <a:r>
              <a:rPr lang="en-AU" dirty="0">
                <a:solidFill>
                  <a:srgbClr val="FF0000"/>
                </a:solidFill>
              </a:rPr>
              <a:t>VBA group leader </a:t>
            </a:r>
            <a:r>
              <a:rPr lang="en-AU" dirty="0"/>
              <a:t>for help, support and direction. Communicate with them often.</a:t>
            </a:r>
          </a:p>
          <a:p>
            <a:r>
              <a:rPr lang="en-AU" dirty="0"/>
              <a:t>Submit the </a:t>
            </a:r>
            <a:r>
              <a:rPr lang="en-AU" dirty="0">
                <a:solidFill>
                  <a:srgbClr val="FF0000"/>
                </a:solidFill>
              </a:rPr>
              <a:t>VBA spreadsheet </a:t>
            </a:r>
            <a:r>
              <a:rPr lang="en-AU" dirty="0"/>
              <a:t>each week (unless you are a group leader).</a:t>
            </a:r>
          </a:p>
        </p:txBody>
      </p:sp>
    </p:spTree>
    <p:extLst>
      <p:ext uri="{BB962C8B-B14F-4D97-AF65-F5344CB8AC3E}">
        <p14:creationId xmlns:p14="http://schemas.microsoft.com/office/powerpoint/2010/main" val="11805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Overview</a:t>
            </a:r>
          </a:p>
          <a:p>
            <a:r>
              <a:rPr lang="en-AU" dirty="0"/>
              <a:t>VBA Debugger</a:t>
            </a:r>
          </a:p>
          <a:p>
            <a:r>
              <a:rPr lang="en-AU" dirty="0"/>
              <a:t>Message Boxes in VBA</a:t>
            </a:r>
          </a:p>
          <a:p>
            <a:r>
              <a:rPr lang="en-AU" dirty="0"/>
              <a:t>Output in VBA</a:t>
            </a:r>
          </a:p>
          <a:p>
            <a:r>
              <a:rPr lang="en-AU" dirty="0"/>
              <a:t>Input in VBA</a:t>
            </a:r>
          </a:p>
          <a:p>
            <a:r>
              <a:rPr lang="en-AU" dirty="0"/>
              <a:t>Variables in VBA</a:t>
            </a:r>
          </a:p>
          <a:p>
            <a:r>
              <a:rPr lang="en-AU" dirty="0"/>
              <a:t>Calculations in VBA</a:t>
            </a:r>
          </a:p>
          <a:p>
            <a:r>
              <a:rPr lang="en-AU" dirty="0"/>
              <a:t>Arrays (1d and 2d arrays)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244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Defining names in Excel</a:t>
            </a:r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438400"/>
            <a:ext cx="7391400" cy="3911600"/>
          </a:xfrm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Excel has the ability to call a group of cells a name.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79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names in Excel </a:t>
            </a:r>
            <a:r>
              <a:rPr lang="en-US" altLang="en-US" sz="2400"/>
              <a:t>cont’d</a:t>
            </a:r>
            <a:endParaRPr lang="en-US" altLang="en-US"/>
          </a:p>
        </p:txBody>
      </p:sp>
      <p:pic>
        <p:nvPicPr>
          <p:cNvPr id="13315" name="Picture 102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207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VBA constructs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/>
              <a:t>This should be revision for most of you.</a:t>
            </a:r>
          </a:p>
          <a:p>
            <a:pPr eaLnBrk="1" hangingPunct="1"/>
            <a:r>
              <a:rPr lang="en-US" altLang="en-US"/>
              <a:t>The readings at the end of the chapter have more details about basic VBA constructs and syntax.</a:t>
            </a:r>
          </a:p>
          <a:p>
            <a:pPr eaLnBrk="1" hangingPunct="1"/>
            <a:r>
              <a:rPr lang="en-US" altLang="en-US"/>
              <a:t>For the code introduced in this section, the basic constructs that must be understood are:</a:t>
            </a:r>
          </a:p>
          <a:p>
            <a:pPr lvl="1" eaLnBrk="1" hangingPunct="1"/>
            <a:r>
              <a:rPr lang="en-US" altLang="en-US"/>
              <a:t>For …. Next Loops</a:t>
            </a:r>
          </a:p>
          <a:p>
            <a:pPr lvl="1" eaLnBrk="1" hangingPunct="1"/>
            <a:r>
              <a:rPr lang="en-US" altLang="en-US"/>
              <a:t>Arrays (e.g. z(row,column))</a:t>
            </a:r>
          </a:p>
        </p:txBody>
      </p:sp>
    </p:spTree>
    <p:extLst>
      <p:ext uri="{BB962C8B-B14F-4D97-AF65-F5344CB8AC3E}">
        <p14:creationId xmlns:p14="http://schemas.microsoft.com/office/powerpoint/2010/main" val="411493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VBA Excel specific commands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41148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z="2800"/>
              <a:t>There are a number of VBA commands that are specific to Excel that are required in the VBA code of this section.</a:t>
            </a:r>
            <a:endParaRPr lang="en-US" altLang="en-US"/>
          </a:p>
          <a:p>
            <a:pPr eaLnBrk="1" hangingPunct="1"/>
            <a:r>
              <a:rPr lang="en-US" altLang="en-US" sz="2800"/>
              <a:t>These commands count the #rows and columns</a:t>
            </a:r>
          </a:p>
          <a:p>
            <a:pPr lvl="1" eaLnBrk="1" hangingPunct="1"/>
            <a:r>
              <a:rPr lang="en-US" altLang="en-US" sz="2400"/>
              <a:t>noCol = Range("returns").Columns.Count</a:t>
            </a:r>
          </a:p>
          <a:p>
            <a:pPr lvl="1" eaLnBrk="1" hangingPunct="1"/>
            <a:r>
              <a:rPr lang="en-US" altLang="en-US" sz="2400"/>
              <a:t>noRow = Range("returns").Rows.Count</a:t>
            </a:r>
          </a:p>
          <a:p>
            <a:pPr eaLnBrk="1" hangingPunct="1"/>
            <a:r>
              <a:rPr lang="en-US" altLang="en-US" sz="2800"/>
              <a:t>This command finds the average of each the columns of the defined name “returns”</a:t>
            </a:r>
            <a:endParaRPr lang="en-US" altLang="en-US"/>
          </a:p>
          <a:p>
            <a:pPr lvl="1" eaLnBrk="1" hangingPunct="1"/>
            <a:r>
              <a:rPr lang="en-US" altLang="en-US" sz="2400"/>
              <a:t>application.Average(Range(“returns”).Columns(i))</a:t>
            </a:r>
          </a:p>
          <a:p>
            <a:pPr eaLnBrk="1" hangingPunct="1"/>
            <a:r>
              <a:rPr lang="en-US" altLang="en-US" sz="2800"/>
              <a:t>This command points to a particular column and row of the defined name “returns”</a:t>
            </a:r>
          </a:p>
          <a:p>
            <a:pPr lvl="1" eaLnBrk="1" hangingPunct="1"/>
            <a:r>
              <a:rPr lang="en-US" altLang="en-US" sz="2400"/>
              <a:t>Range(“returns”).Cells(row,column)</a:t>
            </a:r>
          </a:p>
        </p:txBody>
      </p:sp>
    </p:spTree>
    <p:extLst>
      <p:ext uri="{BB962C8B-B14F-4D97-AF65-F5344CB8AC3E}">
        <p14:creationId xmlns:p14="http://schemas.microsoft.com/office/powerpoint/2010/main" val="236027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VBA Excel debugger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362200"/>
            <a:ext cx="7772400" cy="4114800"/>
          </a:xfrm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/>
              <a:t>Tools&gt;Macro&gt;Visual Basic Editor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78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8875</TotalTime>
  <Words>729</Words>
  <Application>Microsoft Office PowerPoint</Application>
  <PresentationFormat>On-screen Show (4:3)</PresentationFormat>
  <Paragraphs>98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Office Theme</vt:lpstr>
      <vt:lpstr>VBA in BFC3540</vt:lpstr>
      <vt:lpstr>What is VBA?</vt:lpstr>
      <vt:lpstr>Introduction to VBA in Excel: </vt:lpstr>
      <vt:lpstr>Week 1 Coverage</vt:lpstr>
      <vt:lpstr>Defining names in Excel</vt:lpstr>
      <vt:lpstr>Defining names in Excel cont’d</vt:lpstr>
      <vt:lpstr>Basic VBA constructs</vt:lpstr>
      <vt:lpstr>VBA Excel specific commands</vt:lpstr>
      <vt:lpstr>VBA Excel debugger</vt:lpstr>
      <vt:lpstr>Toggling a breakpoint</vt:lpstr>
      <vt:lpstr>Running a macro from the editor</vt:lpstr>
      <vt:lpstr>Adding a watch</vt:lpstr>
      <vt:lpstr>What is the value of x(1)?</vt:lpstr>
      <vt:lpstr>Week 1 Output using Range().Value</vt:lpstr>
      <vt:lpstr>Week 1 Output Solution using VBA Range().Value</vt:lpstr>
      <vt:lpstr>Week 1 Basic Input using Range().Value </vt:lpstr>
      <vt:lpstr>Week 1 Output Solution using VBA Range().Value</vt:lpstr>
      <vt:lpstr>Week 1 Performing Calculations using Variables</vt:lpstr>
      <vt:lpstr>Week 1 Performing Calculations using Variables VBA solution</vt:lpstr>
      <vt:lpstr>Week 1 Performing Calculations using Variables VBA solution</vt:lpstr>
      <vt:lpstr>Dim, Data Types</vt:lpstr>
      <vt:lpstr>Arrays in VBA</vt:lpstr>
      <vt:lpstr>Arrays in VBA</vt:lpstr>
      <vt:lpstr>FLUX POLLS</vt:lpstr>
      <vt:lpstr>How to Login to FLUX</vt:lpstr>
      <vt:lpstr>Flux Class Code for BFC3540 </vt:lpstr>
      <vt:lpstr>Download Week 1 VBA (in Week 1 Tab on Moodle for BFC3540)</vt:lpstr>
      <vt:lpstr>Question 1 Spreadsheet  VBA 1: Flux</vt:lpstr>
      <vt:lpstr>Q1: What’s causing the error?</vt:lpstr>
      <vt:lpstr>Submit your response</vt:lpstr>
      <vt:lpstr>Q2: What’s causing the error?</vt:lpstr>
      <vt:lpstr>Question 2 Spreadsheet  VBA 1: Flux</vt:lpstr>
      <vt:lpstr>Submit your response</vt:lpstr>
      <vt:lpstr>Conclusions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VBA</dc:title>
  <dc:creator>Paul Lajbcygier</dc:creator>
  <cp:lastModifiedBy>Paul Lajbcygier</cp:lastModifiedBy>
  <cp:revision>39</cp:revision>
  <dcterms:created xsi:type="dcterms:W3CDTF">2014-01-23T04:38:39Z</dcterms:created>
  <dcterms:modified xsi:type="dcterms:W3CDTF">2021-02-23T07:35:12Z</dcterms:modified>
</cp:coreProperties>
</file>