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315" r:id="rId3"/>
    <p:sldId id="312" r:id="rId4"/>
    <p:sldId id="314" r:id="rId5"/>
    <p:sldId id="316" r:id="rId6"/>
  </p:sldIdLst>
  <p:sldSz cx="9144000" cy="6858000" type="screen4x3"/>
  <p:notesSz cx="6805613" cy="9944100"/>
  <p:custDataLst>
    <p:tags r:id="rId8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609">
          <p15:clr>
            <a:srgbClr val="A4A3A4"/>
          </p15:clr>
        </p15:guide>
        <p15:guide id="4" orient="horz" pos="20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CC99"/>
    <a:srgbClr val="0066FF"/>
    <a:srgbClr val="FFC000"/>
    <a:srgbClr val="0E1D3F"/>
    <a:srgbClr val="C84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3" autoAdjust="0"/>
    <p:restoredTop sz="99737" autoAdjust="0"/>
  </p:normalViewPr>
  <p:slideViewPr>
    <p:cSldViewPr snapToGrid="0" snapToObjects="1" showGuides="1">
      <p:cViewPr>
        <p:scale>
          <a:sx n="90" d="100"/>
          <a:sy n="90" d="100"/>
        </p:scale>
        <p:origin x="-1428" y="-150"/>
      </p:cViewPr>
      <p:guideLst>
        <p:guide orient="horz" pos="2160"/>
        <p:guide orient="horz" pos="812"/>
        <p:guide orient="horz" pos="27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74" y="-8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38114-DCBC-4614-BBDE-2A14CADB8958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540D-0467-4453-8A6B-9F8C6B681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99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342954"/>
            <a:ext cx="4918023" cy="4254383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4179768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931315"/>
            <a:ext cx="386164" cy="525284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 smtClean="0">
                <a:solidFill>
                  <a:schemeClr val="tx1"/>
                </a:solidFill>
                <a:latin typeface="Century Gothic" pitchFamily="34" charset="0"/>
              </a:rPr>
              <a:t>www.thalesgroup.com/mis</a:t>
            </a:r>
            <a:endParaRPr lang="en-AU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3422154" y="6355894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pic>
        <p:nvPicPr>
          <p:cNvPr id="16" name="Espace réservé pour une image  5" descr="couv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" r="44026"/>
          <a:stretch/>
        </p:blipFill>
        <p:spPr>
          <a:xfrm>
            <a:off x="5501951" y="-12699"/>
            <a:ext cx="3647433" cy="6904567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grpSp>
        <p:nvGrpSpPr>
          <p:cNvPr id="17" name="Grouper 17"/>
          <p:cNvGrpSpPr/>
          <p:nvPr userDrawn="1"/>
        </p:nvGrpSpPr>
        <p:grpSpPr>
          <a:xfrm>
            <a:off x="5766334" y="4457137"/>
            <a:ext cx="3113416" cy="753281"/>
            <a:chOff x="5766334" y="3342852"/>
            <a:chExt cx="3113416" cy="564961"/>
          </a:xfrm>
        </p:grpSpPr>
        <p:pic>
          <p:nvPicPr>
            <p:cNvPr id="18" name="Image 17" descr="wc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30365" y="3342852"/>
              <a:ext cx="299890" cy="564961"/>
            </a:xfrm>
            <a:prstGeom prst="rect">
              <a:avLst/>
            </a:prstGeom>
          </p:spPr>
        </p:pic>
        <p:sp>
          <p:nvSpPr>
            <p:cNvPr id="19" name="Ellipse 18"/>
            <p:cNvSpPr/>
            <p:nvPr/>
          </p:nvSpPr>
          <p:spPr bwMode="auto">
            <a:xfrm>
              <a:off x="5766334" y="3456532"/>
              <a:ext cx="458725" cy="324594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323265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6828210" y="3454860"/>
              <a:ext cx="458725" cy="324594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323265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21" name="Image 20" descr="img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20738" y="3395100"/>
              <a:ext cx="273669" cy="445261"/>
            </a:xfrm>
            <a:prstGeom prst="rect">
              <a:avLst/>
            </a:prstGeom>
          </p:spPr>
        </p:pic>
        <p:sp>
          <p:nvSpPr>
            <p:cNvPr id="22" name="Ellipse 21"/>
            <p:cNvSpPr/>
            <p:nvPr/>
          </p:nvSpPr>
          <p:spPr bwMode="auto">
            <a:xfrm>
              <a:off x="7359148" y="3454860"/>
              <a:ext cx="458725" cy="324594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323265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Ellipse 22"/>
            <p:cNvSpPr/>
            <p:nvPr/>
          </p:nvSpPr>
          <p:spPr bwMode="auto">
            <a:xfrm>
              <a:off x="8421025" y="3454860"/>
              <a:ext cx="458725" cy="324594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323265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25" name="Image 24" descr="picto6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00" y="3472674"/>
              <a:ext cx="305318" cy="305317"/>
            </a:xfrm>
            <a:prstGeom prst="rect">
              <a:avLst/>
            </a:prstGeom>
          </p:spPr>
        </p:pic>
        <p:sp>
          <p:nvSpPr>
            <p:cNvPr id="26" name="Ellipse 25"/>
            <p:cNvSpPr/>
            <p:nvPr/>
          </p:nvSpPr>
          <p:spPr bwMode="auto">
            <a:xfrm>
              <a:off x="7890086" y="3454860"/>
              <a:ext cx="458725" cy="324594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323265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27" name="Image 26" descr="Sans-titre--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67789" y="3445054"/>
              <a:ext cx="337460" cy="363008"/>
            </a:xfrm>
            <a:prstGeom prst="rect">
              <a:avLst/>
            </a:prstGeom>
          </p:spPr>
        </p:pic>
        <p:sp>
          <p:nvSpPr>
            <p:cNvPr id="28" name="Ellipse 27"/>
            <p:cNvSpPr/>
            <p:nvPr/>
          </p:nvSpPr>
          <p:spPr bwMode="auto">
            <a:xfrm>
              <a:off x="6297272" y="3454860"/>
              <a:ext cx="458725" cy="324594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323265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29" name="Image 28" descr="pict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24002" y="3502798"/>
              <a:ext cx="420769" cy="263360"/>
            </a:xfrm>
            <a:prstGeom prst="rect">
              <a:avLst/>
            </a:prstGeom>
          </p:spPr>
        </p:pic>
        <p:pic>
          <p:nvPicPr>
            <p:cNvPr id="30" name="Image 29" descr="machune.png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79964" y="3446542"/>
              <a:ext cx="441977" cy="291970"/>
            </a:xfrm>
            <a:prstGeom prst="rect">
              <a:avLst/>
            </a:prstGeom>
          </p:spPr>
        </p:pic>
      </p:grpSp>
      <p:sp>
        <p:nvSpPr>
          <p:cNvPr id="31" name="Rectangle 36"/>
          <p:cNvSpPr>
            <a:spLocks noChangeArrowheads="1"/>
          </p:cNvSpPr>
          <p:nvPr userDrawn="1"/>
        </p:nvSpPr>
        <p:spPr bwMode="auto">
          <a:xfrm>
            <a:off x="331879" y="6621084"/>
            <a:ext cx="54750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 dirty="0" smtClean="0">
                <a:solidFill>
                  <a:srgbClr val="0E1D3F"/>
                </a:solidFill>
              </a:rPr>
              <a:t>RAD15_2M142 </a:t>
            </a:r>
          </a:p>
        </p:txBody>
      </p:sp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61237"/>
            <a:ext cx="4038600" cy="522328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61237"/>
            <a:ext cx="4038600" cy="522328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342954"/>
            <a:ext cx="4918023" cy="4254383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 smtClean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  <a:endParaRPr lang="en-AU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4179768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931315"/>
            <a:ext cx="386164" cy="525284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7904" y="6355892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1" y="-12699"/>
            <a:ext cx="3647433" cy="6904567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95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792738"/>
            <a:ext cx="4918023" cy="1155863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 smtClean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  <a:endParaRPr lang="en-AU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692867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3337278"/>
            <a:ext cx="4918022" cy="2335389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1" y="-12699"/>
            <a:ext cx="3647433" cy="6904567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2232652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smtClean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1" name="ZoneTexte 10"/>
          <p:cNvSpPr txBox="1">
            <a:spLocks noChangeArrowheads="1"/>
          </p:cNvSpPr>
          <p:nvPr userDrawn="1"/>
        </p:nvSpPr>
        <p:spPr bwMode="auto">
          <a:xfrm>
            <a:off x="3441204" y="6217395"/>
            <a:ext cx="1728192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baseline="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baseline="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en-US" sz="600" b="0" dirty="0" smtClean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3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559413"/>
            <a:ext cx="3993826" cy="375690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6" y="928723"/>
            <a:ext cx="4450659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32395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638909"/>
            <a:ext cx="2916868" cy="274383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4528041"/>
            <a:ext cx="2916868" cy="164662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</a:t>
            </a:r>
            <a:br>
              <a:rPr lang="fr-FR" dirty="0" smtClean="0"/>
            </a:br>
            <a:r>
              <a:rPr lang="fr-FR" dirty="0" smtClean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6" y="928723"/>
            <a:ext cx="5578623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97206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1" y="4528041"/>
            <a:ext cx="3313517" cy="1646623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1153507"/>
            <a:ext cx="1913083" cy="179959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2552897"/>
            <a:ext cx="1913083" cy="179959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928723"/>
            <a:ext cx="4639968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85545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7" y="1123725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7" y="2832877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7" y="4542029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9" y="2618958"/>
            <a:ext cx="1502469" cy="3555705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5599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928724"/>
            <a:ext cx="3431610" cy="5245939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6978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0" y="6505771"/>
            <a:ext cx="1692409" cy="204592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1" y="-12699"/>
            <a:ext cx="3647433" cy="6904567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653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749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6" y="928723"/>
            <a:ext cx="8761933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6403771"/>
            <a:ext cx="786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751217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212003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smtClean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6456764"/>
            <a:ext cx="208368" cy="291115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6" name="Image 15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6324035"/>
            <a:ext cx="1728000" cy="443079"/>
          </a:xfrm>
          <a:prstGeom prst="rect">
            <a:avLst/>
          </a:prstGeom>
        </p:spPr>
      </p:pic>
      <p:sp>
        <p:nvSpPr>
          <p:cNvPr id="11" name="Rectangle 36"/>
          <p:cNvSpPr>
            <a:spLocks noChangeArrowheads="1"/>
          </p:cNvSpPr>
          <p:nvPr/>
        </p:nvSpPr>
        <p:spPr bwMode="auto">
          <a:xfrm rot="16200000">
            <a:off x="-2564420" y="3534046"/>
            <a:ext cx="539531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> </a:t>
            </a:r>
            <a:r>
              <a:rPr lang="fr-FR" sz="600" noProof="0" dirty="0" smtClean="0">
                <a:solidFill>
                  <a:srgbClr val="969696"/>
                </a:solidFill>
              </a:rPr>
              <a:t>ni divulgué à un tiers sans l'accord préalable et écrit de Thales  -  ©Thales 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> </a:t>
            </a:r>
            <a:r>
              <a:rPr lang="fr-FR" sz="600" noProof="0" dirty="0" smtClean="0">
                <a:solidFill>
                  <a:srgbClr val="969696"/>
                </a:solidFill>
              </a:rPr>
              <a:t>2015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> </a:t>
            </a:r>
            <a:r>
              <a:rPr lang="fr-FR" sz="600" noProof="0" dirty="0" smtClean="0">
                <a:solidFill>
                  <a:srgbClr val="969696"/>
                </a:solidFill>
              </a:rPr>
              <a:t>Tous Droits réservés.</a:t>
            </a:r>
            <a:endParaRPr lang="fr-FR" sz="700" noProof="0" dirty="0">
              <a:solidFill>
                <a:srgbClr val="606060"/>
              </a:solidFill>
            </a:endParaRPr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3705676" y="6355894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3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724" r:id="rId9"/>
    <p:sldLayoutId id="2147483652" r:id="rId10"/>
    <p:sldLayoutId id="2147483667" r:id="rId11"/>
    <p:sldLayoutId id="2147483736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tx1"/>
                </a:solidFill>
              </a:rPr>
              <a:t>MAILS </a:t>
            </a:r>
            <a:r>
              <a:rPr lang="fr-FR" sz="3200" dirty="0" smtClean="0">
                <a:solidFill>
                  <a:schemeClr val="tx1"/>
                </a:solidFill>
              </a:rPr>
              <a:t>: </a:t>
            </a:r>
            <a:br>
              <a:rPr lang="fr-FR" sz="3200" dirty="0" smtClean="0">
                <a:solidFill>
                  <a:schemeClr val="tx1"/>
                </a:solidFill>
              </a:rPr>
            </a:br>
            <a:r>
              <a:rPr lang="fr-FR" sz="3200" dirty="0" smtClean="0">
                <a:solidFill>
                  <a:schemeClr val="tx1"/>
                </a:solidFill>
              </a:rPr>
              <a:t>GUIDE </a:t>
            </a:r>
            <a:r>
              <a:rPr lang="fr-FR" sz="3200" dirty="0">
                <a:solidFill>
                  <a:schemeClr val="tx1"/>
                </a:solidFill>
              </a:rPr>
              <a:t>DES BONNES PRATIQUES</a:t>
            </a:r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GUIDE DES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sz="2400" dirty="0"/>
              <a:t>Un e-mail appelle une réponse différée. </a:t>
            </a:r>
            <a:r>
              <a:rPr lang="fr-FR" sz="2400" dirty="0" smtClean="0"/>
              <a:t>Ce n’est pas un moyen de communication adaptée aux urgences.</a:t>
            </a:r>
            <a:endParaRPr lang="fr-FR" sz="2400" dirty="0"/>
          </a:p>
          <a:p>
            <a:r>
              <a:rPr lang="fr-FR" sz="2400" dirty="0" smtClean="0"/>
              <a:t>Avant </a:t>
            </a:r>
            <a:r>
              <a:rPr lang="fr-FR" sz="2400" dirty="0"/>
              <a:t>d’envoyer un e-mail, </a:t>
            </a:r>
            <a:r>
              <a:rPr lang="fr-FR" sz="2400" dirty="0" smtClean="0"/>
              <a:t>interrogez-vous </a:t>
            </a:r>
            <a:r>
              <a:rPr lang="fr-FR" sz="2400" dirty="0"/>
              <a:t>sur la charge qu’il va générer et la capacité de </a:t>
            </a:r>
            <a:r>
              <a:rPr lang="fr-FR" sz="2400" dirty="0" smtClean="0"/>
              <a:t>réponse</a:t>
            </a:r>
            <a:r>
              <a:rPr lang="fr-FR" sz="2400" dirty="0"/>
              <a:t> </a:t>
            </a:r>
            <a:r>
              <a:rPr lang="fr-FR" sz="2400" dirty="0" smtClean="0"/>
              <a:t>du destinataire.</a:t>
            </a:r>
          </a:p>
          <a:p>
            <a:r>
              <a:rPr lang="fr-FR" sz="2400" dirty="0" smtClean="0"/>
              <a:t>En </a:t>
            </a:r>
            <a:r>
              <a:rPr lang="fr-FR" sz="2400" dirty="0"/>
              <a:t>fonction, favoriser l’échange direct dans un premier </a:t>
            </a:r>
            <a:r>
              <a:rPr lang="fr-FR" sz="2400" dirty="0" smtClean="0"/>
              <a:t>temps.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26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402" y="13649"/>
            <a:ext cx="8674683" cy="749115"/>
          </a:xfrm>
        </p:spPr>
        <p:txBody>
          <a:bodyPr/>
          <a:lstStyle/>
          <a:p>
            <a:r>
              <a:rPr lang="fr-FR" dirty="0" smtClean="0"/>
              <a:t>GUIDE DES BONNES PRATIQUES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46241" y="785091"/>
            <a:ext cx="8497759" cy="3969874"/>
          </a:xfrm>
        </p:spPr>
        <p:txBody>
          <a:bodyPr/>
          <a:lstStyle/>
          <a:p>
            <a:pPr marL="1790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sz="2200" dirty="0" smtClean="0"/>
              <a:t>Soigner </a:t>
            </a:r>
            <a:r>
              <a:rPr lang="fr-FR" sz="2200" dirty="0" smtClean="0"/>
              <a:t>l’objet</a:t>
            </a:r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 smtClean="0"/>
              <a:t>Préférez </a:t>
            </a:r>
            <a:r>
              <a:rPr lang="fr-FR" sz="2000" dirty="0" smtClean="0"/>
              <a:t>un objet court et précis. Il est lu en </a:t>
            </a:r>
            <a:r>
              <a:rPr lang="fr-FR" sz="2000" dirty="0" smtClean="0"/>
              <a:t>premier.</a:t>
            </a:r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 smtClean="0"/>
              <a:t>Indiquez </a:t>
            </a:r>
            <a:r>
              <a:rPr lang="fr-FR" sz="2000" dirty="0"/>
              <a:t>si vous attendez une action ou si vous </a:t>
            </a:r>
            <a:r>
              <a:rPr lang="fr-FR" sz="2000" dirty="0" smtClean="0"/>
              <a:t>informez.</a:t>
            </a:r>
            <a:endParaRPr lang="fr-FR" sz="2000" dirty="0"/>
          </a:p>
          <a:p>
            <a:pPr marL="179025" lvl="1" indent="0"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90000"/>
              <a:buNone/>
              <a:tabLst>
                <a:tab pos="985838" algn="l"/>
              </a:tabLst>
            </a:pPr>
            <a:r>
              <a:rPr lang="fr-FR" sz="2200" b="1" dirty="0">
                <a:solidFill>
                  <a:schemeClr val="bg2"/>
                </a:solidFill>
              </a:rPr>
              <a:t>Aller à l’essentiel</a:t>
            </a:r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 smtClean="0"/>
              <a:t>Soyez </a:t>
            </a:r>
            <a:r>
              <a:rPr lang="fr-FR" sz="2000" dirty="0" smtClean="0"/>
              <a:t>factuel et précis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N’écrivez rien </a:t>
            </a:r>
            <a:r>
              <a:rPr lang="fr-FR" sz="2000" dirty="0" smtClean="0"/>
              <a:t>que vous ne diriez pas : si les paroles s’envolent, </a:t>
            </a:r>
            <a:br>
              <a:rPr lang="fr-FR" sz="2000" dirty="0" smtClean="0"/>
            </a:br>
            <a:r>
              <a:rPr lang="fr-FR" sz="2000" dirty="0" smtClean="0"/>
              <a:t>les écrits restent… et les e-mails se transmettent…</a:t>
            </a:r>
          </a:p>
          <a:p>
            <a:pPr marL="1790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sz="2200" dirty="0" smtClean="0"/>
              <a:t>Soigner son image</a:t>
            </a:r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 smtClean="0"/>
              <a:t>Avant envoi : corrigez-vous et mettez-vous dans la peau de </a:t>
            </a:r>
            <a:br>
              <a:rPr lang="fr-FR" sz="2000" dirty="0" smtClean="0"/>
            </a:br>
            <a:r>
              <a:rPr lang="fr-FR" sz="2000" dirty="0" smtClean="0"/>
              <a:t>votre destinataire. </a:t>
            </a:r>
            <a:r>
              <a:rPr lang="fr-FR" sz="2000" dirty="0" smtClean="0"/>
              <a:t>Préférez </a:t>
            </a:r>
            <a:r>
              <a:rPr lang="fr-FR" sz="2000" dirty="0" smtClean="0"/>
              <a:t>un texte bref et aéré et indiquez </a:t>
            </a:r>
            <a:br>
              <a:rPr lang="fr-FR" sz="2000" dirty="0" smtClean="0"/>
            </a:br>
            <a:r>
              <a:rPr lang="fr-FR" sz="2000" dirty="0" smtClean="0"/>
              <a:t>les mots clés en gras.</a:t>
            </a:r>
          </a:p>
          <a:p>
            <a:pPr marL="1790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sz="2200" dirty="0"/>
              <a:t>Bien viser sa cible</a:t>
            </a:r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/>
              <a:t>Utilisez à bon escient </a:t>
            </a:r>
            <a:br>
              <a:rPr lang="fr-FR" sz="2000" dirty="0"/>
            </a:br>
            <a:r>
              <a:rPr lang="fr-FR" sz="2000" dirty="0"/>
              <a:t>le champ « à » pour les destinataires directement </a:t>
            </a:r>
            <a:r>
              <a:rPr lang="fr-FR" sz="2000" dirty="0" smtClean="0"/>
              <a:t>concernés,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le </a:t>
            </a:r>
            <a:r>
              <a:rPr lang="fr-FR" sz="2000" dirty="0"/>
              <a:t>champ « Cc » pour ceux indirectement </a:t>
            </a:r>
            <a:r>
              <a:rPr lang="fr-FR" sz="2000" dirty="0" smtClean="0"/>
              <a:t>concernés,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et </a:t>
            </a:r>
            <a:r>
              <a:rPr lang="fr-FR" sz="2000" dirty="0"/>
              <a:t>limitez l’utilisation du </a:t>
            </a:r>
            <a:r>
              <a:rPr lang="fr-FR" sz="2200" dirty="0"/>
              <a:t>« Cci ».</a:t>
            </a:r>
          </a:p>
          <a:p>
            <a:pPr marL="180975" lvl="1" indent="0">
              <a:buNone/>
            </a:pPr>
            <a:endParaRPr lang="fr-FR" sz="2000" dirty="0" smtClean="0"/>
          </a:p>
        </p:txBody>
      </p:sp>
      <p:sp>
        <p:nvSpPr>
          <p:cNvPr id="4" name="Octogone 3"/>
          <p:cNvSpPr/>
          <p:nvPr/>
        </p:nvSpPr>
        <p:spPr>
          <a:xfrm>
            <a:off x="331916" y="2000250"/>
            <a:ext cx="361950" cy="361950"/>
          </a:xfrm>
          <a:prstGeom prst="oc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ctogone 5"/>
          <p:cNvSpPr/>
          <p:nvPr/>
        </p:nvSpPr>
        <p:spPr>
          <a:xfrm>
            <a:off x="360491" y="847725"/>
            <a:ext cx="361950" cy="361950"/>
          </a:xfrm>
          <a:prstGeom prst="oc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1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7" name="Octogone 6"/>
          <p:cNvSpPr/>
          <p:nvPr/>
        </p:nvSpPr>
        <p:spPr>
          <a:xfrm>
            <a:off x="350966" y="3390900"/>
            <a:ext cx="361950" cy="361950"/>
          </a:xfrm>
          <a:prstGeom prst="oc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3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8" name="Octogone 7"/>
          <p:cNvSpPr/>
          <p:nvPr/>
        </p:nvSpPr>
        <p:spPr>
          <a:xfrm>
            <a:off x="350966" y="4791075"/>
            <a:ext cx="361950" cy="361950"/>
          </a:xfrm>
          <a:prstGeom prst="oc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4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12891" y="785091"/>
            <a:ext cx="8761933" cy="3969874"/>
          </a:xfrm>
        </p:spPr>
        <p:txBody>
          <a:bodyPr/>
          <a:lstStyle/>
          <a:p>
            <a:pPr marL="1790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sz="2200" dirty="0" smtClean="0"/>
              <a:t>Envoyer </a:t>
            </a:r>
            <a:r>
              <a:rPr lang="fr-FR" sz="2200" dirty="0"/>
              <a:t>sans </a:t>
            </a:r>
            <a:r>
              <a:rPr lang="fr-FR" sz="2200" dirty="0" smtClean="0"/>
              <a:t>envahir</a:t>
            </a:r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 smtClean="0"/>
              <a:t>Définissez les types d’e-mails dont votre manager veut être en </a:t>
            </a:r>
            <a:r>
              <a:rPr lang="fr-FR" sz="2000" dirty="0" smtClean="0"/>
              <a:t>copie.</a:t>
            </a:r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 smtClean="0"/>
              <a:t>N’utilisez </a:t>
            </a:r>
            <a:r>
              <a:rPr lang="fr-FR" sz="2000" dirty="0" smtClean="0"/>
              <a:t>pas l’option « répondre à tous » si vos remarques </a:t>
            </a:r>
            <a:br>
              <a:rPr lang="fr-FR" sz="2000" dirty="0" smtClean="0"/>
            </a:br>
            <a:r>
              <a:rPr lang="fr-FR" sz="2000" dirty="0" smtClean="0"/>
              <a:t>ne s’adressent qu’à l’émetteur.</a:t>
            </a:r>
            <a:br>
              <a:rPr lang="fr-FR" sz="2000" dirty="0" smtClean="0"/>
            </a:br>
            <a:r>
              <a:rPr lang="fr-FR" sz="2000" dirty="0" smtClean="0"/>
              <a:t>Si possible, plutôt que de joindre un fichier lourd, indiquez le chemin d’accès sur le réseau pour éviter de saturer les messageries.</a:t>
            </a:r>
            <a:endParaRPr lang="fr-FR" sz="2200" dirty="0" smtClean="0"/>
          </a:p>
          <a:p>
            <a:pPr marL="1790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sz="2200" dirty="0" smtClean="0"/>
              <a:t>Eviter </a:t>
            </a:r>
            <a:r>
              <a:rPr lang="fr-FR" sz="2200" dirty="0"/>
              <a:t>que le chaud ne jette un froid</a:t>
            </a:r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 smtClean="0"/>
              <a:t>Ne répondez pas tout de suite à un e-mail si vous sentez « attaqué(e) ». Préférez toujours les échanges oraux pour les sujets sensibles.</a:t>
            </a:r>
          </a:p>
          <a:p>
            <a:pPr marL="1790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sz="2200" dirty="0" smtClean="0"/>
              <a:t>Sortir du virtuel</a:t>
            </a:r>
            <a:endParaRPr lang="fr-FR" sz="2200" dirty="0"/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 smtClean="0"/>
              <a:t>Pour les conversations simples, urgentes ou avec une personne placée près de vous, préférez les échanges directs.</a:t>
            </a:r>
          </a:p>
          <a:p>
            <a:pPr marL="180975" lvl="1" indent="0">
              <a:spcAft>
                <a:spcPts val="500"/>
              </a:spcAft>
              <a:buNone/>
            </a:pPr>
            <a:r>
              <a:rPr lang="fr-FR" sz="2000" dirty="0" smtClean="0"/>
              <a:t>Pour partager sur un document, un problème, il est souvent préférable de se rencontrer.</a:t>
            </a:r>
          </a:p>
        </p:txBody>
      </p:sp>
      <p:sp>
        <p:nvSpPr>
          <p:cNvPr id="4" name="Octogone 3"/>
          <p:cNvSpPr/>
          <p:nvPr/>
        </p:nvSpPr>
        <p:spPr>
          <a:xfrm>
            <a:off x="303341" y="838200"/>
            <a:ext cx="361950" cy="361950"/>
          </a:xfrm>
          <a:prstGeom prst="oc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5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7" name="Octogone 6"/>
          <p:cNvSpPr/>
          <p:nvPr/>
        </p:nvSpPr>
        <p:spPr>
          <a:xfrm>
            <a:off x="331916" y="3225457"/>
            <a:ext cx="361950" cy="361950"/>
          </a:xfrm>
          <a:prstGeom prst="oc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6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8" name="Octogone 7"/>
          <p:cNvSpPr/>
          <p:nvPr/>
        </p:nvSpPr>
        <p:spPr>
          <a:xfrm>
            <a:off x="322391" y="4614998"/>
            <a:ext cx="361950" cy="361950"/>
          </a:xfrm>
          <a:prstGeom prst="oc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7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224402" y="13649"/>
            <a:ext cx="8674683" cy="749115"/>
          </a:xfrm>
        </p:spPr>
        <p:txBody>
          <a:bodyPr/>
          <a:lstStyle/>
          <a:p>
            <a:r>
              <a:rPr lang="fr-FR" dirty="0" smtClean="0"/>
              <a:t>GUIDE DES BONNES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1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GUIDE DES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2881" y="928723"/>
            <a:ext cx="8568567" cy="5245940"/>
          </a:xfrm>
        </p:spPr>
        <p:txBody>
          <a:bodyPr/>
          <a:lstStyle/>
          <a:p>
            <a:pPr marL="1790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sz="2200" dirty="0" smtClean="0"/>
              <a:t>  Relire </a:t>
            </a:r>
            <a:r>
              <a:rPr lang="fr-FR" sz="2200" dirty="0"/>
              <a:t>votre e-mail avant </a:t>
            </a:r>
            <a:r>
              <a:rPr lang="fr-FR" sz="2200" dirty="0" smtClean="0"/>
              <a:t>envoi</a:t>
            </a:r>
          </a:p>
          <a:p>
            <a:pPr marL="357187" lvl="1" indent="0">
              <a:buNone/>
            </a:pPr>
            <a:r>
              <a:rPr lang="fr-FR" sz="2000" dirty="0" smtClean="0"/>
              <a:t>Evitez l’envoi précipité.</a:t>
            </a:r>
          </a:p>
          <a:p>
            <a:pPr marL="357187" lvl="1" indent="0">
              <a:buNone/>
            </a:pPr>
            <a:r>
              <a:rPr lang="fr-FR" sz="2000" dirty="0" smtClean="0"/>
              <a:t>Vérifiez la </a:t>
            </a:r>
            <a:r>
              <a:rPr lang="fr-FR" sz="2000" dirty="0"/>
              <a:t>liste des destinataires, le titre, le contenu et les pièces jointes.</a:t>
            </a:r>
          </a:p>
          <a:p>
            <a:pPr marL="1790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sz="2200" dirty="0" smtClean="0"/>
              <a:t>  Eviter </a:t>
            </a:r>
            <a:r>
              <a:rPr lang="fr-FR" sz="2200" dirty="0"/>
              <a:t>les e-mails « ping-pong »</a:t>
            </a:r>
          </a:p>
          <a:p>
            <a:pPr marL="357187" lvl="1" indent="0">
              <a:buNone/>
            </a:pPr>
            <a:r>
              <a:rPr lang="fr-FR" sz="2000" dirty="0"/>
              <a:t>Pas plus de 2 </a:t>
            </a:r>
            <a:r>
              <a:rPr lang="fr-FR" sz="2000" dirty="0" err="1" smtClean="0"/>
              <a:t>allers-retours</a:t>
            </a:r>
            <a:r>
              <a:rPr lang="fr-FR" sz="2000" dirty="0" smtClean="0"/>
              <a:t> </a:t>
            </a:r>
            <a:r>
              <a:rPr lang="fr-FR" sz="2000" dirty="0"/>
              <a:t>à partir du même e-mail de départ</a:t>
            </a:r>
            <a:endParaRPr lang="fr-FR" sz="2000" dirty="0"/>
          </a:p>
        </p:txBody>
      </p:sp>
      <p:sp>
        <p:nvSpPr>
          <p:cNvPr id="4" name="Octogone 3"/>
          <p:cNvSpPr/>
          <p:nvPr/>
        </p:nvSpPr>
        <p:spPr>
          <a:xfrm>
            <a:off x="372882" y="992521"/>
            <a:ext cx="361950" cy="361950"/>
          </a:xfrm>
          <a:prstGeom prst="oc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8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Octogone 4"/>
          <p:cNvSpPr/>
          <p:nvPr/>
        </p:nvSpPr>
        <p:spPr>
          <a:xfrm>
            <a:off x="372882" y="2480042"/>
            <a:ext cx="361950" cy="361950"/>
          </a:xfrm>
          <a:prstGeom prst="oc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9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66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b8fc685e9bc1f1278821dfa40917f93f38cf23"/>
  <p:tag name="ISPRING_RESOURCE_PATHS_HASH_2" val="90a25d5572ed2bd1e0198f556a72c82c1c4a3446"/>
</p:tagLst>
</file>

<file path=ppt/theme/theme1.xml><?xml version="1.0" encoding="utf-8"?>
<a:theme xmlns:a="http://schemas.openxmlformats.org/drawingml/2006/main" name="Thales_global_16.9_VF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ales_global_16.9" id="{57EC4307-02B2-445B-A16B-A471B147CAB7}" vid="{9E2F0CC4-F971-462A-A96A-E20870F2D7F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Thales_global_16.9_VF.potx</Template>
  <TotalTime>1372</TotalTime>
  <Words>159</Words>
  <Application>Microsoft Office PowerPoint</Application>
  <PresentationFormat>Affichage à l'écran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Thales_global_16.9_VF</vt:lpstr>
      <vt:lpstr>MAILS :  GUIDE DES BONNES PRATIQUES</vt:lpstr>
      <vt:lpstr>GUIDE DES BONNES PRATIQUES</vt:lpstr>
      <vt:lpstr>GUIDE DES BONNES PRATIQUES</vt:lpstr>
      <vt:lpstr>GUIDE DES BONNES PRATIQUES</vt:lpstr>
      <vt:lpstr>GUIDE DES BONNES PRATIQUES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LittlePlus</dc:creator>
  <cp:lastModifiedBy>Segolene ARLOTTO</cp:lastModifiedBy>
  <cp:revision>247</cp:revision>
  <cp:lastPrinted>2015-09-23T13:13:36Z</cp:lastPrinted>
  <dcterms:created xsi:type="dcterms:W3CDTF">2015-02-04T13:08:29Z</dcterms:created>
  <dcterms:modified xsi:type="dcterms:W3CDTF">2017-10-10T10:00:56Z</dcterms:modified>
</cp:coreProperties>
</file>