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7" r:id="rId2"/>
    <p:sldMasterId id="2147483750" r:id="rId3"/>
    <p:sldMasterId id="2147483763" r:id="rId4"/>
    <p:sldMasterId id="2147483776" r:id="rId5"/>
    <p:sldMasterId id="2147483789" r:id="rId6"/>
    <p:sldMasterId id="2147483802" r:id="rId7"/>
    <p:sldMasterId id="2147483815" r:id="rId8"/>
    <p:sldMasterId id="2147483828" r:id="rId9"/>
    <p:sldMasterId id="2147483841" r:id="rId10"/>
  </p:sldMasterIdLst>
  <p:notesMasterIdLst>
    <p:notesMasterId r:id="rId25"/>
  </p:notesMasterIdLst>
  <p:sldIdLst>
    <p:sldId id="415" r:id="rId11"/>
    <p:sldId id="481" r:id="rId12"/>
    <p:sldId id="381" r:id="rId13"/>
    <p:sldId id="399" r:id="rId14"/>
    <p:sldId id="400" r:id="rId15"/>
    <p:sldId id="401" r:id="rId16"/>
    <p:sldId id="281" r:id="rId17"/>
    <p:sldId id="436" r:id="rId18"/>
    <p:sldId id="433" r:id="rId19"/>
    <p:sldId id="479" r:id="rId20"/>
    <p:sldId id="476" r:id="rId21"/>
    <p:sldId id="477" r:id="rId22"/>
    <p:sldId id="480" r:id="rId23"/>
    <p:sldId id="483" r:id="rId24"/>
  </p:sldIdLst>
  <p:sldSz cx="9144000" cy="5143500" type="screen16x9"/>
  <p:notesSz cx="6805613" cy="9944100"/>
  <p:custDataLst>
    <p:tags r:id="rId26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9" userDrawn="1">
          <p15:clr>
            <a:srgbClr val="A4A3A4"/>
          </p15:clr>
        </p15:guide>
        <p15:guide id="2" pos="1474" userDrawn="1">
          <p15:clr>
            <a:srgbClr val="A4A3A4"/>
          </p15:clr>
        </p15:guide>
        <p15:guide id="3" orient="horz" pos="2822" userDrawn="1">
          <p15:clr>
            <a:srgbClr val="A4A3A4"/>
          </p15:clr>
        </p15:guide>
        <p15:guide id="4" orient="horz" pos="3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EAB66"/>
    <a:srgbClr val="66FFCC"/>
    <a:srgbClr val="FD7403"/>
    <a:srgbClr val="00CC66"/>
    <a:srgbClr val="C7C7E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2" autoAdjust="0"/>
    <p:restoredTop sz="90053" autoAdjust="0"/>
  </p:normalViewPr>
  <p:slideViewPr>
    <p:cSldViewPr snapToGrid="0" snapToObjects="1" showGuides="1">
      <p:cViewPr>
        <p:scale>
          <a:sx n="90" d="100"/>
          <a:sy n="90" d="100"/>
        </p:scale>
        <p:origin x="-822" y="-66"/>
      </p:cViewPr>
      <p:guideLst>
        <p:guide orient="horz" pos="169"/>
        <p:guide orient="horz" pos="2822"/>
        <p:guide orient="horz" pos="350"/>
        <p:guide pos="1474"/>
      </p:guideLst>
    </p:cSldViewPr>
  </p:slideViewPr>
  <p:outlineViewPr>
    <p:cViewPr>
      <p:scale>
        <a:sx n="33" d="100"/>
        <a:sy n="33" d="100"/>
      </p:scale>
      <p:origin x="24" y="75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-2946" y="-108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ln>
              <a:noFill/>
            </a:ln>
          </c:spPr>
          <c:cat>
            <c:strRef>
              <c:f>Feuil1!$A$2:$A$4</c:f>
              <c:strCache>
                <c:ptCount val="3"/>
                <c:pt idx="0">
                  <c:v>1er trim.</c:v>
                </c:pt>
                <c:pt idx="1">
                  <c:v>2nd trim.</c:v>
                </c:pt>
                <c:pt idx="2">
                  <c:v>3e trim.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8"/>
      </c:doughnutChart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2D641-66B0-4562-8418-B1C1A56395B8}" type="doc">
      <dgm:prSet loTypeId="urn:microsoft.com/office/officeart/2005/8/layout/h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66872F25-B9BA-4AE0-8663-3CEB59CCECFB}">
      <dgm:prSet phldrT="[Texte]" custT="1"/>
      <dgm:spPr/>
      <dgm:t>
        <a:bodyPr/>
        <a:lstStyle/>
        <a:p>
          <a:r>
            <a:rPr lang="fr-FR" sz="1050" b="1" dirty="0" smtClean="0"/>
            <a:t>MAITRISER NOS OFFRES ET PROJETS</a:t>
          </a:r>
          <a:endParaRPr lang="fr-FR" sz="1050" b="1" dirty="0"/>
        </a:p>
      </dgm:t>
    </dgm:pt>
    <dgm:pt modelId="{322CEA96-AAB4-43D4-96DB-E2375C3ACFDC}" type="parTrans" cxnId="{BE4F09EF-6E7C-47FF-A8D5-EFEC6EBD409A}">
      <dgm:prSet/>
      <dgm:spPr/>
      <dgm:t>
        <a:bodyPr/>
        <a:lstStyle/>
        <a:p>
          <a:endParaRPr lang="fr-FR" sz="2000"/>
        </a:p>
      </dgm:t>
    </dgm:pt>
    <dgm:pt modelId="{5781E8D5-774D-47BB-8B20-5AD711220ABD}" type="sibTrans" cxnId="{BE4F09EF-6E7C-47FF-A8D5-EFEC6EBD409A}">
      <dgm:prSet/>
      <dgm:spPr/>
      <dgm:t>
        <a:bodyPr/>
        <a:lstStyle/>
        <a:p>
          <a:endParaRPr lang="fr-FR" sz="2000"/>
        </a:p>
      </dgm:t>
    </dgm:pt>
    <dgm:pt modelId="{E31553C5-5917-4EFD-96E3-708EC28BAE35}">
      <dgm:prSet phldrT="[Texte]" custT="1"/>
      <dgm:spPr>
        <a:solidFill>
          <a:schemeClr val="bg1">
            <a:lumMod val="75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900" dirty="0" smtClean="0"/>
            <a:t>Poursuivre la </a:t>
          </a:r>
          <a:r>
            <a:rPr lang="fr-FR" sz="900" b="1" dirty="0" smtClean="0"/>
            <a:t>professionnalisation des chefs de projet </a:t>
          </a:r>
          <a:r>
            <a:rPr lang="fr-FR" sz="900" dirty="0" smtClean="0"/>
            <a:t>(PM) et des </a:t>
          </a:r>
          <a:r>
            <a:rPr lang="fr-FR" sz="900" b="1" dirty="0" smtClean="0"/>
            <a:t>Project Management </a:t>
          </a:r>
          <a:r>
            <a:rPr lang="fr-FR" sz="900" b="1" dirty="0" err="1" smtClean="0"/>
            <a:t>Officers</a:t>
          </a:r>
          <a:r>
            <a:rPr lang="fr-FR" sz="900" b="1" dirty="0" smtClean="0"/>
            <a:t> </a:t>
          </a:r>
          <a:r>
            <a:rPr lang="fr-FR" sz="900" dirty="0" smtClean="0"/>
            <a:t>(PMO)</a:t>
          </a:r>
        </a:p>
      </dgm:t>
    </dgm:pt>
    <dgm:pt modelId="{1E0BD671-1CD2-44F5-A3B2-05FD1828FECB}" type="parTrans" cxnId="{7948728D-3678-4096-9A63-2CE34C52481F}">
      <dgm:prSet/>
      <dgm:spPr/>
      <dgm:t>
        <a:bodyPr/>
        <a:lstStyle/>
        <a:p>
          <a:endParaRPr lang="fr-FR" sz="2000"/>
        </a:p>
      </dgm:t>
    </dgm:pt>
    <dgm:pt modelId="{677FC612-7C06-4FA8-993A-517A9401E472}" type="sibTrans" cxnId="{7948728D-3678-4096-9A63-2CE34C52481F}">
      <dgm:prSet/>
      <dgm:spPr/>
      <dgm:t>
        <a:bodyPr/>
        <a:lstStyle/>
        <a:p>
          <a:endParaRPr lang="fr-FR" sz="2000"/>
        </a:p>
      </dgm:t>
    </dgm:pt>
    <dgm:pt modelId="{6D4D8C42-4DFA-4BA6-8CCF-248E81F21B5A}">
      <dgm:prSet phldrT="[Texte]" custT="1"/>
      <dgm:spPr/>
      <dgm:t>
        <a:bodyPr/>
        <a:lstStyle/>
        <a:p>
          <a:r>
            <a:rPr lang="fr-FR" sz="1050" b="1" dirty="0" smtClean="0"/>
            <a:t>CONSOLIDER ET RENFORCER NOS COMPÉTENCES TECHNIQUES ET INDUSTRIELLES</a:t>
          </a:r>
          <a:endParaRPr lang="fr-FR" sz="1050" b="1" dirty="0"/>
        </a:p>
      </dgm:t>
    </dgm:pt>
    <dgm:pt modelId="{3A1312A3-DCAF-4A1B-9C51-87C1809C327A}" type="parTrans" cxnId="{D3E831BB-74C1-456F-94C9-F0B1600BBAC6}">
      <dgm:prSet/>
      <dgm:spPr/>
      <dgm:t>
        <a:bodyPr/>
        <a:lstStyle/>
        <a:p>
          <a:endParaRPr lang="fr-FR" sz="2000"/>
        </a:p>
      </dgm:t>
    </dgm:pt>
    <dgm:pt modelId="{5B0E4C8B-45EC-4C58-88DF-DECBE00A24C8}" type="sibTrans" cxnId="{D3E831BB-74C1-456F-94C9-F0B1600BBAC6}">
      <dgm:prSet/>
      <dgm:spPr/>
      <dgm:t>
        <a:bodyPr/>
        <a:lstStyle/>
        <a:p>
          <a:endParaRPr lang="fr-FR" sz="2000"/>
        </a:p>
      </dgm:t>
    </dgm:pt>
    <dgm:pt modelId="{FBF40EB6-E8CC-4973-847C-0B2064852C40}">
      <dgm:prSet phldrT="[Texte]" custT="1"/>
      <dgm:spPr/>
      <dgm:t>
        <a:bodyPr/>
        <a:lstStyle/>
        <a:p>
          <a:r>
            <a:rPr lang="fr-FR" sz="1050" b="1" dirty="0" smtClean="0"/>
            <a:t>ACCOMPAGNER L’ÉVOLUTION DES FONCTIONS SUPPORT</a:t>
          </a:r>
          <a:endParaRPr lang="fr-FR" sz="1050" b="1" dirty="0"/>
        </a:p>
      </dgm:t>
    </dgm:pt>
    <dgm:pt modelId="{61FEFBB3-851B-447F-B4DD-582F0B356D62}" type="parTrans" cxnId="{EF96FA81-FC76-44AB-894A-19A5A6779992}">
      <dgm:prSet/>
      <dgm:spPr/>
      <dgm:t>
        <a:bodyPr/>
        <a:lstStyle/>
        <a:p>
          <a:endParaRPr lang="fr-FR" sz="2000"/>
        </a:p>
      </dgm:t>
    </dgm:pt>
    <dgm:pt modelId="{96BB3F3C-B2EE-45EE-A40D-8B0C428B4018}" type="sibTrans" cxnId="{EF96FA81-FC76-44AB-894A-19A5A6779992}">
      <dgm:prSet/>
      <dgm:spPr/>
      <dgm:t>
        <a:bodyPr/>
        <a:lstStyle/>
        <a:p>
          <a:endParaRPr lang="fr-FR" sz="2000"/>
        </a:p>
      </dgm:t>
    </dgm:pt>
    <dgm:pt modelId="{7A7CEDA7-B018-4E47-839F-B360A1D8EE7A}">
      <dgm:prSet phldrT="[Texte]" custT="1"/>
      <dgm:spPr/>
      <dgm:t>
        <a:bodyPr/>
        <a:lstStyle/>
        <a:p>
          <a:r>
            <a:rPr lang="fr-FR" sz="1050" b="1" dirty="0" smtClean="0"/>
            <a:t>ADOPTER DE NOUVELLES FAÇONS DE TRAVAILLER</a:t>
          </a:r>
          <a:endParaRPr lang="fr-FR" sz="1050" b="1" dirty="0"/>
        </a:p>
      </dgm:t>
    </dgm:pt>
    <dgm:pt modelId="{34FCB9D9-60F3-415E-A18E-B8F51306358D}" type="parTrans" cxnId="{46F6C7B1-C208-45DF-90FA-29CEAE8B58AC}">
      <dgm:prSet/>
      <dgm:spPr/>
      <dgm:t>
        <a:bodyPr/>
        <a:lstStyle/>
        <a:p>
          <a:endParaRPr lang="fr-FR" sz="2000"/>
        </a:p>
      </dgm:t>
    </dgm:pt>
    <dgm:pt modelId="{F35B0326-13A6-4874-899F-18F8722F5302}" type="sibTrans" cxnId="{46F6C7B1-C208-45DF-90FA-29CEAE8B58AC}">
      <dgm:prSet/>
      <dgm:spPr/>
      <dgm:t>
        <a:bodyPr/>
        <a:lstStyle/>
        <a:p>
          <a:endParaRPr lang="fr-FR" sz="2000"/>
        </a:p>
      </dgm:t>
    </dgm:pt>
    <dgm:pt modelId="{86281F7D-BE94-407B-80E4-30F2AB132FFB}">
      <dgm:prSet phldrT="[Texte]" custT="1"/>
      <dgm:spPr/>
      <dgm:t>
        <a:bodyPr/>
        <a:lstStyle/>
        <a:p>
          <a:r>
            <a:rPr lang="fr-FR" sz="900" dirty="0" smtClean="0"/>
            <a:t>1) </a:t>
          </a:r>
          <a:r>
            <a:rPr lang="fr-FR" sz="900" b="0" u="sng" dirty="0" smtClean="0"/>
            <a:t>Maintenir et développer nos compétences</a:t>
          </a:r>
          <a:r>
            <a:rPr lang="fr-FR" sz="900" b="0" u="none" dirty="0" smtClean="0"/>
            <a:t> </a:t>
          </a:r>
          <a:r>
            <a:rPr lang="fr-FR" sz="900" dirty="0" smtClean="0"/>
            <a:t>dans </a:t>
          </a:r>
          <a:r>
            <a:rPr lang="fr-FR" sz="900" b="1" dirty="0" smtClean="0"/>
            <a:t>l’avionique de vol</a:t>
          </a:r>
          <a:r>
            <a:rPr lang="fr-FR" sz="900" dirty="0" smtClean="0"/>
            <a:t>, </a:t>
          </a:r>
          <a:r>
            <a:rPr lang="fr-FR" sz="900" b="1" dirty="0" smtClean="0"/>
            <a:t>l’architecture système</a:t>
          </a:r>
          <a:r>
            <a:rPr lang="fr-FR" sz="900" dirty="0" smtClean="0"/>
            <a:t>, les technologies en radiologie et tubes de puissance, etc… notamment grâce à </a:t>
          </a:r>
          <a:r>
            <a:rPr lang="fr-FR" sz="900" b="0" dirty="0" smtClean="0"/>
            <a:t>l’Académie du tube et l’</a:t>
          </a:r>
          <a:r>
            <a:rPr lang="fr-FR" sz="900" b="0" dirty="0" err="1" smtClean="0"/>
            <a:t>Aéro</a:t>
          </a:r>
          <a:r>
            <a:rPr lang="fr-FR" sz="900" b="0" dirty="0" smtClean="0"/>
            <a:t> </a:t>
          </a:r>
          <a:r>
            <a:rPr lang="fr-FR" sz="900" b="0" dirty="0" err="1" smtClean="0"/>
            <a:t>Academy</a:t>
          </a:r>
          <a:r>
            <a:rPr lang="fr-FR" sz="900" b="0" dirty="0" smtClean="0"/>
            <a:t> et aux  transferts de savoir </a:t>
          </a:r>
          <a:endParaRPr lang="fr-FR" sz="900" b="0" dirty="0"/>
        </a:p>
      </dgm:t>
    </dgm:pt>
    <dgm:pt modelId="{5677F834-8798-479C-A42F-F2E3ABDC2F2A}" type="parTrans" cxnId="{02875D14-BA63-4C91-ADF1-E6689AE3F604}">
      <dgm:prSet/>
      <dgm:spPr/>
      <dgm:t>
        <a:bodyPr/>
        <a:lstStyle/>
        <a:p>
          <a:endParaRPr lang="fr-FR" sz="2000"/>
        </a:p>
      </dgm:t>
    </dgm:pt>
    <dgm:pt modelId="{6A9BEF9B-E742-4426-BD94-CD5C39FE5E45}" type="sibTrans" cxnId="{02875D14-BA63-4C91-ADF1-E6689AE3F604}">
      <dgm:prSet/>
      <dgm:spPr/>
      <dgm:t>
        <a:bodyPr/>
        <a:lstStyle/>
        <a:p>
          <a:endParaRPr lang="fr-FR" sz="2000"/>
        </a:p>
      </dgm:t>
    </dgm:pt>
    <dgm:pt modelId="{A33EFB5D-1A18-431B-850C-D5684A4828B1}">
      <dgm:prSet custT="1"/>
      <dgm:spPr/>
      <dgm:t>
        <a:bodyPr/>
        <a:lstStyle/>
        <a:p>
          <a:r>
            <a:rPr lang="fr-FR" sz="900" dirty="0" smtClean="0"/>
            <a:t>2) </a:t>
          </a:r>
          <a:r>
            <a:rPr lang="fr-FR" sz="900" u="sng" dirty="0" smtClean="0"/>
            <a:t>Enrichir nos compétences</a:t>
          </a:r>
        </a:p>
      </dgm:t>
    </dgm:pt>
    <dgm:pt modelId="{531D3AFB-A3B9-4FA5-BE0C-CBF9B7EF308E}" type="parTrans" cxnId="{FBAB5A14-E736-47BA-A731-6827C975CD95}">
      <dgm:prSet/>
      <dgm:spPr/>
      <dgm:t>
        <a:bodyPr/>
        <a:lstStyle/>
        <a:p>
          <a:endParaRPr lang="fr-FR" sz="2000"/>
        </a:p>
      </dgm:t>
    </dgm:pt>
    <dgm:pt modelId="{906E8C82-CFE6-4C74-A10C-8BE6424D639F}" type="sibTrans" cxnId="{FBAB5A14-E736-47BA-A731-6827C975CD95}">
      <dgm:prSet/>
      <dgm:spPr/>
      <dgm:t>
        <a:bodyPr/>
        <a:lstStyle/>
        <a:p>
          <a:endParaRPr lang="fr-FR" sz="2000"/>
        </a:p>
      </dgm:t>
    </dgm:pt>
    <dgm:pt modelId="{47C33CFC-16B4-4643-A50B-82EB6E6D1B0C}">
      <dgm:prSet custT="1"/>
      <dgm:spPr/>
      <dgm:t>
        <a:bodyPr/>
        <a:lstStyle/>
        <a:p>
          <a:r>
            <a:rPr lang="fr-FR" sz="900" dirty="0" smtClean="0"/>
            <a:t>Maîtriser de </a:t>
          </a:r>
          <a:r>
            <a:rPr lang="fr-FR" sz="900" b="1" dirty="0" smtClean="0"/>
            <a:t>nouvelles technologies </a:t>
          </a:r>
          <a:r>
            <a:rPr lang="fr-FR" sz="900" dirty="0" smtClean="0"/>
            <a:t>(TIC, cyber sécurité, IA…)</a:t>
          </a:r>
        </a:p>
      </dgm:t>
    </dgm:pt>
    <dgm:pt modelId="{69594EFF-10F4-4FFB-BD8A-B6375B88E2FA}" type="parTrans" cxnId="{1CDF21A9-211C-4DFC-B6CB-3BB27493F436}">
      <dgm:prSet/>
      <dgm:spPr/>
      <dgm:t>
        <a:bodyPr/>
        <a:lstStyle/>
        <a:p>
          <a:endParaRPr lang="fr-FR" sz="2000"/>
        </a:p>
      </dgm:t>
    </dgm:pt>
    <dgm:pt modelId="{B889C6AF-2343-4B62-97AF-9F767026C89A}" type="sibTrans" cxnId="{1CDF21A9-211C-4DFC-B6CB-3BB27493F436}">
      <dgm:prSet/>
      <dgm:spPr/>
      <dgm:t>
        <a:bodyPr/>
        <a:lstStyle/>
        <a:p>
          <a:endParaRPr lang="fr-FR" sz="2000"/>
        </a:p>
      </dgm:t>
    </dgm:pt>
    <dgm:pt modelId="{2E978AB1-A5C0-4AA6-BECD-3A6D58166681}">
      <dgm:prSet custT="1"/>
      <dgm:spPr/>
      <dgm:t>
        <a:bodyPr/>
        <a:lstStyle/>
        <a:p>
          <a:r>
            <a:rPr lang="fr-FR" sz="900" dirty="0" smtClean="0"/>
            <a:t>S’approprier de </a:t>
          </a:r>
          <a:r>
            <a:rPr lang="fr-FR" sz="900" b="1" dirty="0" smtClean="0"/>
            <a:t>nouvelles méthodes </a:t>
          </a:r>
          <a:r>
            <a:rPr lang="fr-FR" sz="900" dirty="0" smtClean="0"/>
            <a:t>(MBSE, Product Line Engineering, Lean…)</a:t>
          </a:r>
        </a:p>
      </dgm:t>
    </dgm:pt>
    <dgm:pt modelId="{BA4EED55-5C08-4B51-A72D-7660544E44C6}" type="parTrans" cxnId="{337BBADB-0799-4E03-8C33-74F6F7AEFB3D}">
      <dgm:prSet/>
      <dgm:spPr/>
      <dgm:t>
        <a:bodyPr/>
        <a:lstStyle/>
        <a:p>
          <a:endParaRPr lang="fr-FR" sz="2000"/>
        </a:p>
      </dgm:t>
    </dgm:pt>
    <dgm:pt modelId="{5F0D4150-99EE-4215-B7F6-F918A727D727}" type="sibTrans" cxnId="{337BBADB-0799-4E03-8C33-74F6F7AEFB3D}">
      <dgm:prSet/>
      <dgm:spPr/>
      <dgm:t>
        <a:bodyPr/>
        <a:lstStyle/>
        <a:p>
          <a:endParaRPr lang="fr-FR" sz="2000"/>
        </a:p>
      </dgm:t>
    </dgm:pt>
    <dgm:pt modelId="{C4F8D836-841C-4245-91E5-E305D2339A83}">
      <dgm:prSet custT="1"/>
      <dgm:spPr/>
      <dgm:t>
        <a:bodyPr/>
        <a:lstStyle/>
        <a:p>
          <a:endParaRPr lang="fr-FR" sz="900" dirty="0" smtClean="0"/>
        </a:p>
      </dgm:t>
    </dgm:pt>
    <dgm:pt modelId="{E846463B-F1EE-482C-A76B-3BDFA43C680F}" type="parTrans" cxnId="{1F72B8A0-BCD5-4222-AB8E-5CB713663816}">
      <dgm:prSet/>
      <dgm:spPr/>
      <dgm:t>
        <a:bodyPr/>
        <a:lstStyle/>
        <a:p>
          <a:endParaRPr lang="fr-FR" sz="2000"/>
        </a:p>
      </dgm:t>
    </dgm:pt>
    <dgm:pt modelId="{FCB8746B-9C8C-4A46-9A20-D8D22C8D3D5E}" type="sibTrans" cxnId="{1F72B8A0-BCD5-4222-AB8E-5CB713663816}">
      <dgm:prSet/>
      <dgm:spPr/>
      <dgm:t>
        <a:bodyPr/>
        <a:lstStyle/>
        <a:p>
          <a:endParaRPr lang="fr-FR" sz="2000"/>
        </a:p>
      </dgm:t>
    </dgm:pt>
    <dgm:pt modelId="{3AD6905C-5F91-4428-87F4-1511D3E2DF75}">
      <dgm:prSet phldrT="[Texte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sz="900" dirty="0" smtClean="0"/>
            <a:t>Développer des </a:t>
          </a:r>
          <a:r>
            <a:rPr lang="fr-FR" sz="900" b="1" dirty="0" smtClean="0"/>
            <a:t>postures différentes </a:t>
          </a:r>
          <a:r>
            <a:rPr lang="fr-FR" sz="900" dirty="0" smtClean="0"/>
            <a:t>et enrichir nos compétences en </a:t>
          </a:r>
          <a:r>
            <a:rPr lang="fr-FR" sz="900" b="1" dirty="0" smtClean="0"/>
            <a:t>gestion du changement, culture de la digitalisation, droit </a:t>
          </a:r>
          <a:r>
            <a:rPr lang="fr-FR" sz="900" b="1" smtClean="0"/>
            <a:t>à l’erreur, </a:t>
          </a:r>
          <a:r>
            <a:rPr lang="fr-FR" sz="900" b="1" dirty="0" smtClean="0"/>
            <a:t>collaboration</a:t>
          </a:r>
          <a:r>
            <a:rPr lang="fr-FR" sz="900" dirty="0" smtClean="0"/>
            <a:t>… afin d’être en mesure de s’adapter rapidement aux nombreux changements de notre environnement (et notamment ceux guidés par la digitalisation)</a:t>
          </a:r>
          <a:endParaRPr lang="fr-FR" sz="900" b="1" dirty="0"/>
        </a:p>
      </dgm:t>
    </dgm:pt>
    <dgm:pt modelId="{A5C29537-A3A6-423A-869D-887D5732BD76}" type="parTrans" cxnId="{A317972A-8963-416B-8EB4-7D4A9E97D373}">
      <dgm:prSet/>
      <dgm:spPr/>
      <dgm:t>
        <a:bodyPr/>
        <a:lstStyle/>
        <a:p>
          <a:endParaRPr lang="fr-FR" sz="2000"/>
        </a:p>
      </dgm:t>
    </dgm:pt>
    <dgm:pt modelId="{1665865A-B782-47E6-9502-9266B358CE86}" type="sibTrans" cxnId="{A317972A-8963-416B-8EB4-7D4A9E97D373}">
      <dgm:prSet/>
      <dgm:spPr/>
      <dgm:t>
        <a:bodyPr/>
        <a:lstStyle/>
        <a:p>
          <a:endParaRPr lang="fr-FR" sz="2000"/>
        </a:p>
      </dgm:t>
    </dgm:pt>
    <dgm:pt modelId="{F459EC78-A557-4E1A-BA8F-61744D8BEB43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 sz="900" dirty="0" smtClean="0"/>
        </a:p>
      </dgm:t>
    </dgm:pt>
    <dgm:pt modelId="{F0E3F536-4953-4B84-9CEA-7C556E848301}" type="parTrans" cxnId="{BFC0B654-0715-466A-ADB2-CCB738C1E0ED}">
      <dgm:prSet/>
      <dgm:spPr/>
      <dgm:t>
        <a:bodyPr/>
        <a:lstStyle/>
        <a:p>
          <a:endParaRPr lang="fr-FR" sz="2000"/>
        </a:p>
      </dgm:t>
    </dgm:pt>
    <dgm:pt modelId="{0120A77B-F56B-4358-94C8-751FDAE249E8}" type="sibTrans" cxnId="{BFC0B654-0715-466A-ADB2-CCB738C1E0ED}">
      <dgm:prSet/>
      <dgm:spPr/>
      <dgm:t>
        <a:bodyPr/>
        <a:lstStyle/>
        <a:p>
          <a:endParaRPr lang="fr-FR" sz="2000"/>
        </a:p>
      </dgm:t>
    </dgm:pt>
    <dgm:pt modelId="{94173CC1-BE2A-4232-9F8B-C53E8965CE33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 sz="900" dirty="0" smtClean="0"/>
        </a:p>
      </dgm:t>
    </dgm:pt>
    <dgm:pt modelId="{1CEDE545-6592-4DCB-81C2-6877E7ADAF23}" type="parTrans" cxnId="{7D4A9FB8-5181-4DF1-AB2F-904EC33896D2}">
      <dgm:prSet/>
      <dgm:spPr/>
      <dgm:t>
        <a:bodyPr/>
        <a:lstStyle/>
        <a:p>
          <a:endParaRPr lang="fr-FR" sz="2000"/>
        </a:p>
      </dgm:t>
    </dgm:pt>
    <dgm:pt modelId="{0266E436-D121-42A1-A744-62FF128B1A43}" type="sibTrans" cxnId="{7D4A9FB8-5181-4DF1-AB2F-904EC33896D2}">
      <dgm:prSet/>
      <dgm:spPr/>
      <dgm:t>
        <a:bodyPr/>
        <a:lstStyle/>
        <a:p>
          <a:endParaRPr lang="fr-FR" sz="2000"/>
        </a:p>
      </dgm:t>
    </dgm:pt>
    <dgm:pt modelId="{2078FF0C-E0D7-463C-85BD-E5932599219E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 sz="900" dirty="0" smtClean="0"/>
        </a:p>
      </dgm:t>
    </dgm:pt>
    <dgm:pt modelId="{86C9C8DA-49C1-4A26-9273-48F9685772FE}" type="parTrans" cxnId="{51009586-1575-4CC2-8A91-E5B71C21A073}">
      <dgm:prSet/>
      <dgm:spPr/>
      <dgm:t>
        <a:bodyPr/>
        <a:lstStyle/>
        <a:p>
          <a:endParaRPr lang="fr-FR" sz="2000"/>
        </a:p>
      </dgm:t>
    </dgm:pt>
    <dgm:pt modelId="{6FE9B905-C83A-4087-8101-B042BE992B77}" type="sibTrans" cxnId="{51009586-1575-4CC2-8A91-E5B71C21A073}">
      <dgm:prSet/>
      <dgm:spPr/>
      <dgm:t>
        <a:bodyPr/>
        <a:lstStyle/>
        <a:p>
          <a:endParaRPr lang="fr-FR" sz="2000"/>
        </a:p>
      </dgm:t>
    </dgm:pt>
    <dgm:pt modelId="{3F55DA84-3127-487C-8CD4-F1B0F3CD27A8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 sz="900" dirty="0" smtClean="0"/>
        </a:p>
      </dgm:t>
    </dgm:pt>
    <dgm:pt modelId="{2DC91CEC-7B20-41A7-9E59-1536E55724EE}" type="parTrans" cxnId="{2B4CBD06-C6F9-4A97-9275-7A09D41A3866}">
      <dgm:prSet/>
      <dgm:spPr/>
      <dgm:t>
        <a:bodyPr/>
        <a:lstStyle/>
        <a:p>
          <a:endParaRPr lang="fr-FR" sz="2000"/>
        </a:p>
      </dgm:t>
    </dgm:pt>
    <dgm:pt modelId="{5EA483A2-35C4-4B93-AEEA-8AB03C7C282F}" type="sibTrans" cxnId="{2B4CBD06-C6F9-4A97-9275-7A09D41A3866}">
      <dgm:prSet/>
      <dgm:spPr/>
      <dgm:t>
        <a:bodyPr/>
        <a:lstStyle/>
        <a:p>
          <a:endParaRPr lang="fr-FR" sz="2000"/>
        </a:p>
      </dgm:t>
    </dgm:pt>
    <dgm:pt modelId="{EB84217E-82D1-429A-93E4-C8BF2F81A0B9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 sz="900" dirty="0" smtClean="0"/>
        </a:p>
      </dgm:t>
    </dgm:pt>
    <dgm:pt modelId="{B835F0C3-FD2A-493F-87E1-2C853EEF9931}" type="parTrans" cxnId="{2213A697-C9EC-40E1-9D60-27DDAF6B1888}">
      <dgm:prSet/>
      <dgm:spPr/>
      <dgm:t>
        <a:bodyPr/>
        <a:lstStyle/>
        <a:p>
          <a:endParaRPr lang="fr-FR" sz="2000"/>
        </a:p>
      </dgm:t>
    </dgm:pt>
    <dgm:pt modelId="{FD635986-5659-4DFE-A6B7-09EB37A656CB}" type="sibTrans" cxnId="{2213A697-C9EC-40E1-9D60-27DDAF6B1888}">
      <dgm:prSet/>
      <dgm:spPr/>
      <dgm:t>
        <a:bodyPr/>
        <a:lstStyle/>
        <a:p>
          <a:endParaRPr lang="fr-FR" sz="2000"/>
        </a:p>
      </dgm:t>
    </dgm:pt>
    <dgm:pt modelId="{0B9DEBA2-7052-473F-8E99-70CE49C41004}">
      <dgm:prSet phldrT="[Texte]" custT="1"/>
      <dgm:spPr>
        <a:solidFill>
          <a:srgbClr val="00B050"/>
        </a:solidFill>
      </dgm:spPr>
      <dgm:t>
        <a:bodyPr/>
        <a:lstStyle/>
        <a:p>
          <a:r>
            <a:rPr lang="fr-FR" sz="900" u="sng" dirty="0" smtClean="0"/>
            <a:t>ACHATS</a:t>
          </a:r>
          <a:r>
            <a:rPr lang="fr-FR" sz="900" dirty="0" smtClean="0"/>
            <a:t> : poursuivre et amplifier le déploiement du </a:t>
          </a:r>
          <a:r>
            <a:rPr lang="fr-FR" sz="900" b="1" dirty="0" smtClean="0"/>
            <a:t>parcours de certification Achat</a:t>
          </a:r>
          <a:endParaRPr lang="fr-FR" sz="900" b="1" dirty="0"/>
        </a:p>
      </dgm:t>
    </dgm:pt>
    <dgm:pt modelId="{46AD7303-E253-481F-A3C5-6D56E040A260}" type="parTrans" cxnId="{21FEA4BA-170A-4C97-BA5A-79360B54F763}">
      <dgm:prSet/>
      <dgm:spPr/>
      <dgm:t>
        <a:bodyPr/>
        <a:lstStyle/>
        <a:p>
          <a:endParaRPr lang="fr-FR" sz="2000"/>
        </a:p>
      </dgm:t>
    </dgm:pt>
    <dgm:pt modelId="{573E1BA6-3EB2-4A7D-A68D-381C26E2E550}" type="sibTrans" cxnId="{21FEA4BA-170A-4C97-BA5A-79360B54F763}">
      <dgm:prSet/>
      <dgm:spPr/>
      <dgm:t>
        <a:bodyPr/>
        <a:lstStyle/>
        <a:p>
          <a:endParaRPr lang="fr-FR" sz="2000"/>
        </a:p>
      </dgm:t>
    </dgm:pt>
    <dgm:pt modelId="{EEAC6DA4-4251-4306-9A84-04BF45A976A0}">
      <dgm:prSet phldrT="[Texte]" custT="1"/>
      <dgm:spPr>
        <a:solidFill>
          <a:srgbClr val="00B050"/>
        </a:solidFill>
      </dgm:spPr>
      <dgm:t>
        <a:bodyPr/>
        <a:lstStyle/>
        <a:p>
          <a:endParaRPr lang="fr-FR" sz="900" b="1" dirty="0"/>
        </a:p>
      </dgm:t>
    </dgm:pt>
    <dgm:pt modelId="{7F1FCCAA-F92E-4CA6-8515-FD8501BF39D2}" type="parTrans" cxnId="{CA4C0419-1D86-465B-996F-8170286CA33E}">
      <dgm:prSet/>
      <dgm:spPr/>
      <dgm:t>
        <a:bodyPr/>
        <a:lstStyle/>
        <a:p>
          <a:endParaRPr lang="fr-FR" sz="2000"/>
        </a:p>
      </dgm:t>
    </dgm:pt>
    <dgm:pt modelId="{92171CA3-1ED7-4790-B62B-7D3A5EFED6EF}" type="sibTrans" cxnId="{CA4C0419-1D86-465B-996F-8170286CA33E}">
      <dgm:prSet/>
      <dgm:spPr/>
      <dgm:t>
        <a:bodyPr/>
        <a:lstStyle/>
        <a:p>
          <a:endParaRPr lang="fr-FR" sz="2000"/>
        </a:p>
      </dgm:t>
    </dgm:pt>
    <dgm:pt modelId="{09559E3C-3934-46C6-A1AD-1B588EE39AE9}">
      <dgm:prSet phldrT="[Texte]" custT="1"/>
      <dgm:spPr>
        <a:solidFill>
          <a:srgbClr val="00B050"/>
        </a:solidFill>
      </dgm:spPr>
      <dgm:t>
        <a:bodyPr/>
        <a:lstStyle/>
        <a:p>
          <a:r>
            <a:rPr lang="fr-FR" sz="900" b="0" u="sng" dirty="0" smtClean="0"/>
            <a:t>FINANCE</a:t>
          </a:r>
          <a:r>
            <a:rPr lang="fr-FR" sz="900" b="0" u="none" dirty="0" smtClean="0"/>
            <a:t> : d</a:t>
          </a:r>
          <a:r>
            <a:rPr lang="fr-FR" sz="900" dirty="0" smtClean="0"/>
            <a:t>évelopper de </a:t>
          </a:r>
          <a:r>
            <a:rPr lang="fr-FR" sz="900" b="1" dirty="0" smtClean="0"/>
            <a:t>nouvelles expertises </a:t>
          </a:r>
          <a:r>
            <a:rPr lang="fr-FR" sz="900" dirty="0" smtClean="0"/>
            <a:t>en anticipation et analyse des risques, ingénierie financière…</a:t>
          </a:r>
          <a:endParaRPr lang="fr-FR" sz="900" b="0" u="none" dirty="0"/>
        </a:p>
      </dgm:t>
    </dgm:pt>
    <dgm:pt modelId="{A5939CB6-BF85-4E73-8E2C-C069A04D50F4}" type="parTrans" cxnId="{74E28489-6A1D-4384-B02C-ECB23C69317F}">
      <dgm:prSet/>
      <dgm:spPr/>
      <dgm:t>
        <a:bodyPr/>
        <a:lstStyle/>
        <a:p>
          <a:endParaRPr lang="fr-FR" sz="2000"/>
        </a:p>
      </dgm:t>
    </dgm:pt>
    <dgm:pt modelId="{F1B02EEA-86EB-469E-8E21-9FB46FD93BC5}" type="sibTrans" cxnId="{74E28489-6A1D-4384-B02C-ECB23C69317F}">
      <dgm:prSet/>
      <dgm:spPr/>
      <dgm:t>
        <a:bodyPr/>
        <a:lstStyle/>
        <a:p>
          <a:endParaRPr lang="fr-FR" sz="2000"/>
        </a:p>
      </dgm:t>
    </dgm:pt>
    <dgm:pt modelId="{FB95F048-9231-44BC-BA54-1A1EFC2BE0F5}">
      <dgm:prSet phldrT="[Texte]" custT="1"/>
      <dgm:spPr>
        <a:solidFill>
          <a:srgbClr val="00B050"/>
        </a:solidFill>
      </dgm:spPr>
      <dgm:t>
        <a:bodyPr/>
        <a:lstStyle/>
        <a:p>
          <a:r>
            <a:rPr lang="fr-FR" sz="900" b="0" u="sng" dirty="0" smtClean="0"/>
            <a:t>RESSOURCES HUMAINES</a:t>
          </a:r>
          <a:r>
            <a:rPr lang="fr-FR" sz="900" b="0" u="none" dirty="0" smtClean="0"/>
            <a:t> : accompagner la </a:t>
          </a:r>
          <a:r>
            <a:rPr lang="fr-FR" sz="900" b="1" u="none" dirty="0" smtClean="0"/>
            <a:t>transformation de la fonction </a:t>
          </a:r>
          <a:r>
            <a:rPr lang="fr-FR" sz="900" b="0" u="none" dirty="0" smtClean="0"/>
            <a:t>en développant les compétences des HRBP et HRP</a:t>
          </a:r>
          <a:endParaRPr lang="fr-FR" sz="900" b="0" u="none" dirty="0"/>
        </a:p>
      </dgm:t>
    </dgm:pt>
    <dgm:pt modelId="{A1CD80A0-F253-4761-8497-477103AC4310}" type="parTrans" cxnId="{76AFBF19-40FE-4832-B343-69F2531A9A08}">
      <dgm:prSet/>
      <dgm:spPr/>
      <dgm:t>
        <a:bodyPr/>
        <a:lstStyle/>
        <a:p>
          <a:endParaRPr lang="fr-FR" sz="2000"/>
        </a:p>
      </dgm:t>
    </dgm:pt>
    <dgm:pt modelId="{D5D87008-2426-4D34-9DC2-73603BF7DD58}" type="sibTrans" cxnId="{76AFBF19-40FE-4832-B343-69F2531A9A08}">
      <dgm:prSet/>
      <dgm:spPr/>
      <dgm:t>
        <a:bodyPr/>
        <a:lstStyle/>
        <a:p>
          <a:endParaRPr lang="fr-FR" sz="2000"/>
        </a:p>
      </dgm:t>
    </dgm:pt>
    <dgm:pt modelId="{7FBA2C48-CF84-4507-BBAD-D886C8D573C1}">
      <dgm:prSet phldrT="[Texte]" custT="1"/>
      <dgm:spPr>
        <a:solidFill>
          <a:srgbClr val="00B050"/>
        </a:solidFill>
      </dgm:spPr>
      <dgm:t>
        <a:bodyPr/>
        <a:lstStyle/>
        <a:p>
          <a:r>
            <a:rPr lang="fr-FR" sz="900" b="0" u="sng" dirty="0" smtClean="0"/>
            <a:t>QUALITE</a:t>
          </a:r>
          <a:r>
            <a:rPr lang="fr-FR" sz="900" b="0" u="none" dirty="0" smtClean="0"/>
            <a:t> : p</a:t>
          </a:r>
          <a:r>
            <a:rPr lang="fr-FR" sz="900" dirty="0" smtClean="0"/>
            <a:t>oursuivre le </a:t>
          </a:r>
          <a:r>
            <a:rPr lang="fr-FR" sz="900" b="1" dirty="0" smtClean="0"/>
            <a:t>plan de transformation des acteurs Qualité </a:t>
          </a:r>
          <a:endParaRPr lang="fr-FR" sz="900" b="1" u="none" dirty="0"/>
        </a:p>
      </dgm:t>
    </dgm:pt>
    <dgm:pt modelId="{93C6509C-9104-4AB8-90F0-FE1087A5C1B8}" type="parTrans" cxnId="{3AC97323-E217-4AE5-A34B-BC2BF77ADEDE}">
      <dgm:prSet/>
      <dgm:spPr/>
      <dgm:t>
        <a:bodyPr/>
        <a:lstStyle/>
        <a:p>
          <a:endParaRPr lang="fr-FR" sz="2000"/>
        </a:p>
      </dgm:t>
    </dgm:pt>
    <dgm:pt modelId="{8C4EE8DA-F73B-41FD-A5C7-95B916DAEFD2}" type="sibTrans" cxnId="{3AC97323-E217-4AE5-A34B-BC2BF77ADEDE}">
      <dgm:prSet/>
      <dgm:spPr/>
      <dgm:t>
        <a:bodyPr/>
        <a:lstStyle/>
        <a:p>
          <a:endParaRPr lang="fr-FR" sz="2000"/>
        </a:p>
      </dgm:t>
    </dgm:pt>
    <dgm:pt modelId="{7764EC9C-2FE4-49D1-9E70-83435F5D2730}">
      <dgm:prSet phldrT="[Texte]" custT="1"/>
      <dgm:spPr>
        <a:solidFill>
          <a:srgbClr val="00B050"/>
        </a:solidFill>
      </dgm:spPr>
      <dgm:t>
        <a:bodyPr/>
        <a:lstStyle/>
        <a:p>
          <a:endParaRPr lang="fr-FR" sz="900" b="1" dirty="0"/>
        </a:p>
      </dgm:t>
    </dgm:pt>
    <dgm:pt modelId="{5E607E97-DBFF-4EE8-8147-B445AF6FD8D5}" type="parTrans" cxnId="{21558548-D44A-4F4F-BA72-FC8930EE1D7B}">
      <dgm:prSet/>
      <dgm:spPr/>
      <dgm:t>
        <a:bodyPr/>
        <a:lstStyle/>
        <a:p>
          <a:endParaRPr lang="fr-FR" sz="2000"/>
        </a:p>
      </dgm:t>
    </dgm:pt>
    <dgm:pt modelId="{9B5262B7-3013-4E96-BBC8-01A24DD782A4}" type="sibTrans" cxnId="{21558548-D44A-4F4F-BA72-FC8930EE1D7B}">
      <dgm:prSet/>
      <dgm:spPr/>
      <dgm:t>
        <a:bodyPr/>
        <a:lstStyle/>
        <a:p>
          <a:endParaRPr lang="fr-FR" sz="2000"/>
        </a:p>
      </dgm:t>
    </dgm:pt>
    <dgm:pt modelId="{9EB7A67F-4693-4DC2-863D-3CF913FB59BB}">
      <dgm:prSet phldrT="[Texte]" custT="1"/>
      <dgm:spPr>
        <a:solidFill>
          <a:srgbClr val="00B050"/>
        </a:solidFill>
      </dgm:spPr>
      <dgm:t>
        <a:bodyPr/>
        <a:lstStyle/>
        <a:p>
          <a:endParaRPr lang="fr-FR" sz="900" b="0" u="none" dirty="0"/>
        </a:p>
      </dgm:t>
    </dgm:pt>
    <dgm:pt modelId="{1538BC0F-DA00-44C0-BE35-579ADB16B98A}" type="parTrans" cxnId="{485DAE58-A7BD-4CFD-9B9F-A8DBF821555C}">
      <dgm:prSet/>
      <dgm:spPr/>
      <dgm:t>
        <a:bodyPr/>
        <a:lstStyle/>
        <a:p>
          <a:endParaRPr lang="fr-FR" sz="2000"/>
        </a:p>
      </dgm:t>
    </dgm:pt>
    <dgm:pt modelId="{0E97FEC3-3D86-4097-8913-52957DEF82D3}" type="sibTrans" cxnId="{485DAE58-A7BD-4CFD-9B9F-A8DBF821555C}">
      <dgm:prSet/>
      <dgm:spPr/>
      <dgm:t>
        <a:bodyPr/>
        <a:lstStyle/>
        <a:p>
          <a:endParaRPr lang="fr-FR" sz="2000"/>
        </a:p>
      </dgm:t>
    </dgm:pt>
    <dgm:pt modelId="{25F5F0C9-C289-4264-9874-7DC8697A9211}">
      <dgm:prSet phldrT="[Texte]" custT="1"/>
      <dgm:spPr>
        <a:solidFill>
          <a:srgbClr val="00B050"/>
        </a:solidFill>
      </dgm:spPr>
      <dgm:t>
        <a:bodyPr/>
        <a:lstStyle/>
        <a:p>
          <a:endParaRPr lang="fr-FR" sz="900" b="0" u="none" dirty="0"/>
        </a:p>
      </dgm:t>
    </dgm:pt>
    <dgm:pt modelId="{BD20875C-7B2B-4A57-827B-253670E8436B}" type="parTrans" cxnId="{3F0E958E-A5DD-4E57-8567-7DE86502DD7D}">
      <dgm:prSet/>
      <dgm:spPr/>
      <dgm:t>
        <a:bodyPr/>
        <a:lstStyle/>
        <a:p>
          <a:endParaRPr lang="fr-FR" sz="2000"/>
        </a:p>
      </dgm:t>
    </dgm:pt>
    <dgm:pt modelId="{582489BD-42D3-4EAA-B402-17D5A3A75333}" type="sibTrans" cxnId="{3F0E958E-A5DD-4E57-8567-7DE86502DD7D}">
      <dgm:prSet/>
      <dgm:spPr/>
      <dgm:t>
        <a:bodyPr/>
        <a:lstStyle/>
        <a:p>
          <a:endParaRPr lang="fr-FR" sz="2000"/>
        </a:p>
      </dgm:t>
    </dgm:pt>
    <dgm:pt modelId="{17C73327-3D56-498E-B8FB-8E5F96E8CCBB}">
      <dgm:prSet phldrT="[Texte]" custT="1"/>
      <dgm:spPr>
        <a:solidFill>
          <a:schemeClr val="bg1">
            <a:lumMod val="75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900" dirty="0" smtClean="0"/>
            <a:t>En développant :</a:t>
          </a:r>
        </a:p>
      </dgm:t>
    </dgm:pt>
    <dgm:pt modelId="{B4786AB1-7AD9-4C67-BD7C-FDD8C6E96F43}" type="parTrans" cxnId="{E2614589-A518-4149-9C66-65C87DEF84FB}">
      <dgm:prSet/>
      <dgm:spPr/>
    </dgm:pt>
    <dgm:pt modelId="{2D4D3988-B3AF-40CF-B669-7C5815CC5E0F}" type="sibTrans" cxnId="{E2614589-A518-4149-9C66-65C87DEF84FB}">
      <dgm:prSet/>
      <dgm:spPr/>
    </dgm:pt>
    <dgm:pt modelId="{15A22526-0895-4218-963C-DA0AB8F510B5}">
      <dgm:prSet phldrT="[Texte]" custT="1"/>
      <dgm:spPr>
        <a:solidFill>
          <a:schemeClr val="bg1">
            <a:lumMod val="75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fr-FR" sz="900" dirty="0" smtClean="0"/>
        </a:p>
      </dgm:t>
    </dgm:pt>
    <dgm:pt modelId="{9E602F5E-6613-46BF-BFA2-B52975ED0094}" type="parTrans" cxnId="{079D9AA0-2793-4383-929F-085007C67CC4}">
      <dgm:prSet/>
      <dgm:spPr/>
    </dgm:pt>
    <dgm:pt modelId="{72B2E6C4-DB38-4157-8532-233812B48004}" type="sibTrans" cxnId="{079D9AA0-2793-4383-929F-085007C67CC4}">
      <dgm:prSet/>
      <dgm:spPr/>
    </dgm:pt>
    <dgm:pt modelId="{63781154-6DA8-4D5D-AD6B-04F27D798C8C}">
      <dgm:prSet phldrT="[Texte]" custT="1"/>
      <dgm:spPr>
        <a:solidFill>
          <a:schemeClr val="bg1">
            <a:lumMod val="75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900" dirty="0" smtClean="0"/>
            <a:t> la </a:t>
          </a:r>
          <a:r>
            <a:rPr lang="fr-FR" sz="900" b="1" dirty="0" smtClean="0"/>
            <a:t>qualité de nos offres</a:t>
          </a:r>
          <a:r>
            <a:rPr lang="fr-FR" sz="900" dirty="0" smtClean="0"/>
            <a:t>,</a:t>
          </a:r>
        </a:p>
      </dgm:t>
    </dgm:pt>
    <dgm:pt modelId="{62639D4A-6771-4B72-AE4C-B146A035F739}" type="parTrans" cxnId="{669394CE-68CA-4392-9450-37EAE94FE393}">
      <dgm:prSet/>
      <dgm:spPr/>
    </dgm:pt>
    <dgm:pt modelId="{735BD767-0635-489D-B0A6-85784E8C89FB}" type="sibTrans" cxnId="{669394CE-68CA-4392-9450-37EAE94FE393}">
      <dgm:prSet/>
      <dgm:spPr/>
    </dgm:pt>
    <dgm:pt modelId="{743448A5-F77E-41E7-A7B4-E1EEF0BAC5EE}">
      <dgm:prSet phldrT="[Texte]" custT="1"/>
      <dgm:spPr>
        <a:solidFill>
          <a:schemeClr val="bg1">
            <a:lumMod val="75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900" dirty="0" smtClean="0"/>
            <a:t>notre capacité à piloter des </a:t>
          </a:r>
          <a:r>
            <a:rPr lang="fr-FR" sz="900" b="1" dirty="0" smtClean="0"/>
            <a:t>projets complexes</a:t>
          </a:r>
          <a:endParaRPr lang="fr-FR" sz="900" dirty="0" smtClean="0"/>
        </a:p>
      </dgm:t>
    </dgm:pt>
    <dgm:pt modelId="{F29C4219-8F94-4F6F-9E6C-8DA337A2BDE8}" type="parTrans" cxnId="{A36B6EC6-E7F8-447D-A4D1-844AFC6C5F3D}">
      <dgm:prSet/>
      <dgm:spPr/>
    </dgm:pt>
    <dgm:pt modelId="{590CA833-CB98-4C81-BF97-46DA05C78369}" type="sibTrans" cxnId="{A36B6EC6-E7F8-447D-A4D1-844AFC6C5F3D}">
      <dgm:prSet/>
      <dgm:spPr/>
    </dgm:pt>
    <dgm:pt modelId="{B790D35E-AB85-487D-A129-0F6E3C071A51}">
      <dgm:prSet phldrT="[Texte]" custT="1"/>
      <dgm:spPr>
        <a:solidFill>
          <a:schemeClr val="bg1">
            <a:lumMod val="75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900" dirty="0" smtClean="0"/>
            <a:t>Le modèle de </a:t>
          </a:r>
          <a:r>
            <a:rPr lang="fr-FR" sz="900" b="1" dirty="0" smtClean="0"/>
            <a:t>Leadership</a:t>
          </a:r>
        </a:p>
      </dgm:t>
    </dgm:pt>
    <dgm:pt modelId="{0BB7970C-7E50-48BB-898E-EB6752A51D2C}" type="parTrans" cxnId="{0D9F4AAD-53CC-465A-9C11-87C76F33BD19}">
      <dgm:prSet/>
      <dgm:spPr/>
    </dgm:pt>
    <dgm:pt modelId="{F93E66CF-E05B-4FC2-B5F1-874AB3FB08A4}" type="sibTrans" cxnId="{0D9F4AAD-53CC-465A-9C11-87C76F33BD19}">
      <dgm:prSet/>
      <dgm:spPr/>
    </dgm:pt>
    <dgm:pt modelId="{03C4782E-763C-4BE3-9B84-08400A6C7942}" type="pres">
      <dgm:prSet presAssocID="{8E02D641-66B0-4562-8418-B1C1A56395B8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D35261C-8FC0-4228-8494-D337E163F129}" type="pres">
      <dgm:prSet presAssocID="{66872F25-B9BA-4AE0-8663-3CEB59CCECFB}" presName="compositeNode" presStyleCnt="0">
        <dgm:presLayoutVars>
          <dgm:bulletEnabled val="1"/>
        </dgm:presLayoutVars>
      </dgm:prSet>
      <dgm:spPr/>
    </dgm:pt>
    <dgm:pt modelId="{5A8BBB8B-7895-4658-A790-59EF76F3B01C}" type="pres">
      <dgm:prSet presAssocID="{66872F25-B9BA-4AE0-8663-3CEB59CCECFB}" presName="imag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6A42823F-C7A9-4A14-91BC-89528EB7549C}" type="pres">
      <dgm:prSet presAssocID="{66872F25-B9BA-4AE0-8663-3CEB59CCECFB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BD1372-48AA-43A0-A90E-A32ACC6661F1}" type="pres">
      <dgm:prSet presAssocID="{66872F25-B9BA-4AE0-8663-3CEB59CCECFB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C5F4CB-F6B5-4A77-A627-4F2EE003D4B4}" type="pres">
      <dgm:prSet presAssocID="{5781E8D5-774D-47BB-8B20-5AD711220ABD}" presName="sibTrans" presStyleCnt="0"/>
      <dgm:spPr/>
    </dgm:pt>
    <dgm:pt modelId="{7DF24F4F-0713-4830-834F-94452E7C882D}" type="pres">
      <dgm:prSet presAssocID="{6D4D8C42-4DFA-4BA6-8CCF-248E81F21B5A}" presName="compositeNode" presStyleCnt="0">
        <dgm:presLayoutVars>
          <dgm:bulletEnabled val="1"/>
        </dgm:presLayoutVars>
      </dgm:prSet>
      <dgm:spPr/>
    </dgm:pt>
    <dgm:pt modelId="{D041C59E-9CCD-44BE-B70A-CBF3420DAD0F}" type="pres">
      <dgm:prSet presAssocID="{6D4D8C42-4DFA-4BA6-8CCF-248E81F21B5A}" presName="imag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2AD91903-3799-4606-B019-15AC6DBD668E}" type="pres">
      <dgm:prSet presAssocID="{6D4D8C42-4DFA-4BA6-8CCF-248E81F21B5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1F2594-7C05-4736-A777-9BA711AD0438}" type="pres">
      <dgm:prSet presAssocID="{6D4D8C42-4DFA-4BA6-8CCF-248E81F21B5A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2D092C-B7AC-4A7B-8EF6-037A19D3E077}" type="pres">
      <dgm:prSet presAssocID="{5B0E4C8B-45EC-4C58-88DF-DECBE00A24C8}" presName="sibTrans" presStyleCnt="0"/>
      <dgm:spPr/>
    </dgm:pt>
    <dgm:pt modelId="{E2009A16-09D7-4BB8-BF99-CA9B92C18CB5}" type="pres">
      <dgm:prSet presAssocID="{7A7CEDA7-B018-4E47-839F-B360A1D8EE7A}" presName="compositeNode" presStyleCnt="0">
        <dgm:presLayoutVars>
          <dgm:bulletEnabled val="1"/>
        </dgm:presLayoutVars>
      </dgm:prSet>
      <dgm:spPr/>
    </dgm:pt>
    <dgm:pt modelId="{98DE0DCD-ADD3-4107-BF50-F797475559D8}" type="pres">
      <dgm:prSet presAssocID="{7A7CEDA7-B018-4E47-839F-B360A1D8EE7A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  <dgm:t>
        <a:bodyPr/>
        <a:lstStyle/>
        <a:p>
          <a:endParaRPr lang="fr-FR"/>
        </a:p>
      </dgm:t>
    </dgm:pt>
    <dgm:pt modelId="{4724852C-80CA-4CDB-8359-73214C36F821}" type="pres">
      <dgm:prSet presAssocID="{7A7CEDA7-B018-4E47-839F-B360A1D8EE7A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6EF35F-BB02-4EC6-AFCE-5DD11B449922}" type="pres">
      <dgm:prSet presAssocID="{7A7CEDA7-B018-4E47-839F-B360A1D8EE7A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27CDB4-3449-4CA7-A762-DB3C7E92E437}" type="pres">
      <dgm:prSet presAssocID="{F35B0326-13A6-4874-899F-18F8722F5302}" presName="sibTrans" presStyleCnt="0"/>
      <dgm:spPr/>
    </dgm:pt>
    <dgm:pt modelId="{70B9F3E4-D8BC-44AF-BAC0-975980D246AA}" type="pres">
      <dgm:prSet presAssocID="{FBF40EB6-E8CC-4973-847C-0B2064852C40}" presName="compositeNode" presStyleCnt="0">
        <dgm:presLayoutVars>
          <dgm:bulletEnabled val="1"/>
        </dgm:presLayoutVars>
      </dgm:prSet>
      <dgm:spPr/>
    </dgm:pt>
    <dgm:pt modelId="{A5876827-43F0-41F6-BF02-E52089012E49}" type="pres">
      <dgm:prSet presAssocID="{FBF40EB6-E8CC-4973-847C-0B2064852C40}" presName="imag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7522A763-24B5-431B-8574-E1E702DAA8C0}" type="pres">
      <dgm:prSet presAssocID="{FBF40EB6-E8CC-4973-847C-0B2064852C4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B91AF9-D9D2-4B0F-9AFD-4A88C083D224}" type="pres">
      <dgm:prSet presAssocID="{FBF40EB6-E8CC-4973-847C-0B2064852C40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175F742-A1BA-4E3D-9A85-1C92DB6C180E}" type="presOf" srcId="{47C33CFC-16B4-4643-A50B-82EB6E6D1B0C}" destId="{2AD91903-3799-4606-B019-15AC6DBD668E}" srcOrd="0" destOrd="3" presId="urn:microsoft.com/office/officeart/2005/8/layout/hList2"/>
    <dgm:cxn modelId="{2FB6B444-760D-422A-B618-45A46F967172}" type="presOf" srcId="{A33EFB5D-1A18-431B-850C-D5684A4828B1}" destId="{2AD91903-3799-4606-B019-15AC6DBD668E}" srcOrd="0" destOrd="2" presId="urn:microsoft.com/office/officeart/2005/8/layout/hList2"/>
    <dgm:cxn modelId="{887904BF-A10C-4594-9950-05BC78830DD8}" type="presOf" srcId="{15A22526-0895-4218-963C-DA0AB8F510B5}" destId="{6A42823F-C7A9-4A14-91BC-89528EB7549C}" srcOrd="0" destOrd="1" presId="urn:microsoft.com/office/officeart/2005/8/layout/hList2"/>
    <dgm:cxn modelId="{14187D6B-D34E-48D2-ADA1-0BDA312813AD}" type="presOf" srcId="{EB84217E-82D1-429A-93E4-C8BF2F81A0B9}" destId="{4724852C-80CA-4CDB-8359-73214C36F821}" srcOrd="0" destOrd="5" presId="urn:microsoft.com/office/officeart/2005/8/layout/hList2"/>
    <dgm:cxn modelId="{A36B6EC6-E7F8-447D-A4D1-844AFC6C5F3D}" srcId="{15A22526-0895-4218-963C-DA0AB8F510B5}" destId="{743448A5-F77E-41E7-A7B4-E1EEF0BAC5EE}" srcOrd="2" destOrd="0" parTransId="{F29C4219-8F94-4F6F-9E6C-8DA337A2BDE8}" sibTransId="{590CA833-CB98-4C81-BF97-46DA05C78369}"/>
    <dgm:cxn modelId="{74E28489-6A1D-4384-B02C-ECB23C69317F}" srcId="{FBF40EB6-E8CC-4973-847C-0B2064852C40}" destId="{09559E3C-3934-46C6-A1AD-1B588EE39AE9}" srcOrd="2" destOrd="0" parTransId="{A5939CB6-BF85-4E73-8E2C-C069A04D50F4}" sibTransId="{F1B02EEA-86EB-469E-8E21-9FB46FD93BC5}"/>
    <dgm:cxn modelId="{CA4C0419-1D86-465B-996F-8170286CA33E}" srcId="{FBF40EB6-E8CC-4973-847C-0B2064852C40}" destId="{EEAC6DA4-4251-4306-9A84-04BF45A976A0}" srcOrd="7" destOrd="0" parTransId="{7F1FCCAA-F92E-4CA6-8515-FD8501BF39D2}" sibTransId="{92171CA3-1ED7-4790-B62B-7D3A5EFED6EF}"/>
    <dgm:cxn modelId="{E2614589-A518-4149-9C66-65C87DEF84FB}" srcId="{15A22526-0895-4218-963C-DA0AB8F510B5}" destId="{17C73327-3D56-498E-B8FB-8E5F96E8CCBB}" srcOrd="0" destOrd="0" parTransId="{B4786AB1-7AD9-4C67-BD7C-FDD8C6E96F43}" sibTransId="{2D4D3988-B3AF-40CF-B669-7C5815CC5E0F}"/>
    <dgm:cxn modelId="{1EAD1FD3-5D71-4A36-A3BE-901EB379D7F7}" type="presOf" srcId="{B790D35E-AB85-487D-A129-0F6E3C071A51}" destId="{6A42823F-C7A9-4A14-91BC-89528EB7549C}" srcOrd="0" destOrd="5" presId="urn:microsoft.com/office/officeart/2005/8/layout/hList2"/>
    <dgm:cxn modelId="{0F6D6182-A659-4E5B-A167-68F7C58EC46B}" type="presOf" srcId="{6D4D8C42-4DFA-4BA6-8CCF-248E81F21B5A}" destId="{841F2594-7C05-4736-A777-9BA711AD0438}" srcOrd="0" destOrd="0" presId="urn:microsoft.com/office/officeart/2005/8/layout/hList2"/>
    <dgm:cxn modelId="{3AC97323-E217-4AE5-A34B-BC2BF77ADEDE}" srcId="{FBF40EB6-E8CC-4973-847C-0B2064852C40}" destId="{7FBA2C48-CF84-4507-BBAD-D886C8D573C1}" srcOrd="6" destOrd="0" parTransId="{93C6509C-9104-4AB8-90F0-FE1087A5C1B8}" sibTransId="{8C4EE8DA-F73B-41FD-A5C7-95B916DAEFD2}"/>
    <dgm:cxn modelId="{E8366709-0A3F-4EE7-84B4-C7C726F261C1}" type="presOf" srcId="{09559E3C-3934-46C6-A1AD-1B588EE39AE9}" destId="{7522A763-24B5-431B-8574-E1E702DAA8C0}" srcOrd="0" destOrd="2" presId="urn:microsoft.com/office/officeart/2005/8/layout/hList2"/>
    <dgm:cxn modelId="{21FEA4BA-170A-4C97-BA5A-79360B54F763}" srcId="{FBF40EB6-E8CC-4973-847C-0B2064852C40}" destId="{0B9DEBA2-7052-473F-8E99-70CE49C41004}" srcOrd="0" destOrd="0" parTransId="{46AD7303-E253-481F-A3C5-6D56E040A260}" sibTransId="{573E1BA6-3EB2-4A7D-A68D-381C26E2E550}"/>
    <dgm:cxn modelId="{DF871B47-EC7D-4DF0-A349-0101B9E7E2F6}" type="presOf" srcId="{FB95F048-9231-44BC-BA54-1A1EFC2BE0F5}" destId="{7522A763-24B5-431B-8574-E1E702DAA8C0}" srcOrd="0" destOrd="4" presId="urn:microsoft.com/office/officeart/2005/8/layout/hList2"/>
    <dgm:cxn modelId="{485DAE58-A7BD-4CFD-9B9F-A8DBF821555C}" srcId="{FBF40EB6-E8CC-4973-847C-0B2064852C40}" destId="{9EB7A67F-4693-4DC2-863D-3CF913FB59BB}" srcOrd="3" destOrd="0" parTransId="{1538BC0F-DA00-44C0-BE35-579ADB16B98A}" sibTransId="{0E97FEC3-3D86-4097-8913-52957DEF82D3}"/>
    <dgm:cxn modelId="{5C7922F6-007F-4978-8858-A30BA1FF4379}" type="presOf" srcId="{63781154-6DA8-4D5D-AD6B-04F27D798C8C}" destId="{6A42823F-C7A9-4A14-91BC-89528EB7549C}" srcOrd="0" destOrd="3" presId="urn:microsoft.com/office/officeart/2005/8/layout/hList2"/>
    <dgm:cxn modelId="{C299E569-C7E8-4C02-B6BA-CE48F9F01BA7}" type="presOf" srcId="{EEAC6DA4-4251-4306-9A84-04BF45A976A0}" destId="{7522A763-24B5-431B-8574-E1E702DAA8C0}" srcOrd="0" destOrd="7" presId="urn:microsoft.com/office/officeart/2005/8/layout/hList2"/>
    <dgm:cxn modelId="{079D9AA0-2793-4383-929F-085007C67CC4}" srcId="{66872F25-B9BA-4AE0-8663-3CEB59CCECFB}" destId="{15A22526-0895-4218-963C-DA0AB8F510B5}" srcOrd="1" destOrd="0" parTransId="{9E602F5E-6613-46BF-BFA2-B52975ED0094}" sibTransId="{72B2E6C4-DB38-4157-8532-233812B48004}"/>
    <dgm:cxn modelId="{65015340-CCD9-438C-835C-F16754CCE4B1}" type="presOf" srcId="{FBF40EB6-E8CC-4973-847C-0B2064852C40}" destId="{C9B91AF9-D9D2-4B0F-9AFD-4A88C083D224}" srcOrd="0" destOrd="0" presId="urn:microsoft.com/office/officeart/2005/8/layout/hList2"/>
    <dgm:cxn modelId="{1F72B8A0-BCD5-4222-AB8E-5CB713663816}" srcId="{86281F7D-BE94-407B-80E4-30F2AB132FFB}" destId="{C4F8D836-841C-4245-91E5-E305D2339A83}" srcOrd="0" destOrd="0" parTransId="{E846463B-F1EE-482C-A76B-3BDFA43C680F}" sibTransId="{FCB8746B-9C8C-4A46-9A20-D8D22C8D3D5E}"/>
    <dgm:cxn modelId="{FA7A9A1A-2355-488E-8929-4D28A4AEFA76}" type="presOf" srcId="{743448A5-F77E-41E7-A7B4-E1EEF0BAC5EE}" destId="{6A42823F-C7A9-4A14-91BC-89528EB7549C}" srcOrd="0" destOrd="4" presId="urn:microsoft.com/office/officeart/2005/8/layout/hList2"/>
    <dgm:cxn modelId="{9251BAD3-49FE-433D-A6B8-94F107F25241}" type="presOf" srcId="{2078FF0C-E0D7-463C-85BD-E5932599219E}" destId="{4724852C-80CA-4CDB-8359-73214C36F821}" srcOrd="0" destOrd="3" presId="urn:microsoft.com/office/officeart/2005/8/layout/hList2"/>
    <dgm:cxn modelId="{46F6C7B1-C208-45DF-90FA-29CEAE8B58AC}" srcId="{8E02D641-66B0-4562-8418-B1C1A56395B8}" destId="{7A7CEDA7-B018-4E47-839F-B360A1D8EE7A}" srcOrd="2" destOrd="0" parTransId="{34FCB9D9-60F3-415E-A18E-B8F51306358D}" sibTransId="{F35B0326-13A6-4874-899F-18F8722F5302}"/>
    <dgm:cxn modelId="{60EC1894-4563-4CA2-A43F-20A59D961088}" type="presOf" srcId="{7A7CEDA7-B018-4E47-839F-B360A1D8EE7A}" destId="{546EF35F-BB02-4EC6-AFCE-5DD11B449922}" srcOrd="0" destOrd="0" presId="urn:microsoft.com/office/officeart/2005/8/layout/hList2"/>
    <dgm:cxn modelId="{D3E831BB-74C1-456F-94C9-F0B1600BBAC6}" srcId="{8E02D641-66B0-4562-8418-B1C1A56395B8}" destId="{6D4D8C42-4DFA-4BA6-8CCF-248E81F21B5A}" srcOrd="1" destOrd="0" parTransId="{3A1312A3-DCAF-4A1B-9C51-87C1809C327A}" sibTransId="{5B0E4C8B-45EC-4C58-88DF-DECBE00A24C8}"/>
    <dgm:cxn modelId="{EF96FA81-FC76-44AB-894A-19A5A6779992}" srcId="{8E02D641-66B0-4562-8418-B1C1A56395B8}" destId="{FBF40EB6-E8CC-4973-847C-0B2064852C40}" srcOrd="3" destOrd="0" parTransId="{61FEFBB3-851B-447F-B4DD-582F0B356D62}" sibTransId="{96BB3F3C-B2EE-45EE-A40D-8B0C428B4018}"/>
    <dgm:cxn modelId="{E2D8CE99-C7D3-42B4-942D-62379562C90F}" type="presOf" srcId="{25F5F0C9-C289-4264-9874-7DC8697A9211}" destId="{7522A763-24B5-431B-8574-E1E702DAA8C0}" srcOrd="0" destOrd="5" presId="urn:microsoft.com/office/officeart/2005/8/layout/hList2"/>
    <dgm:cxn modelId="{3F0E958E-A5DD-4E57-8567-7DE86502DD7D}" srcId="{FBF40EB6-E8CC-4973-847C-0B2064852C40}" destId="{25F5F0C9-C289-4264-9874-7DC8697A9211}" srcOrd="5" destOrd="0" parTransId="{BD20875C-7B2B-4A57-827B-253670E8436B}" sibTransId="{582489BD-42D3-4EAA-B402-17D5A3A75333}"/>
    <dgm:cxn modelId="{76AFBF19-40FE-4832-B343-69F2531A9A08}" srcId="{FBF40EB6-E8CC-4973-847C-0B2064852C40}" destId="{FB95F048-9231-44BC-BA54-1A1EFC2BE0F5}" srcOrd="4" destOrd="0" parTransId="{A1CD80A0-F253-4761-8497-477103AC4310}" sibTransId="{D5D87008-2426-4D34-9DC2-73603BF7DD58}"/>
    <dgm:cxn modelId="{DC193FFA-9C71-4745-A901-9A9E5C27FA23}" type="presOf" srcId="{17C73327-3D56-498E-B8FB-8E5F96E8CCBB}" destId="{6A42823F-C7A9-4A14-91BC-89528EB7549C}" srcOrd="0" destOrd="2" presId="urn:microsoft.com/office/officeart/2005/8/layout/hList2"/>
    <dgm:cxn modelId="{BFC0B654-0715-466A-ADB2-CCB738C1E0ED}" srcId="{3AD6905C-5F91-4428-87F4-1511D3E2DF75}" destId="{F459EC78-A557-4E1A-BA8F-61744D8BEB43}" srcOrd="0" destOrd="0" parTransId="{F0E3F536-4953-4B84-9CEA-7C556E848301}" sibTransId="{0120A77B-F56B-4358-94C8-751FDAE249E8}"/>
    <dgm:cxn modelId="{7948728D-3678-4096-9A63-2CE34C52481F}" srcId="{66872F25-B9BA-4AE0-8663-3CEB59CCECFB}" destId="{E31553C5-5917-4EFD-96E3-708EC28BAE35}" srcOrd="0" destOrd="0" parTransId="{1E0BD671-1CD2-44F5-A3B2-05FD1828FECB}" sibTransId="{677FC612-7C06-4FA8-993A-517A9401E472}"/>
    <dgm:cxn modelId="{FBAB5A14-E736-47BA-A731-6827C975CD95}" srcId="{6D4D8C42-4DFA-4BA6-8CCF-248E81F21B5A}" destId="{A33EFB5D-1A18-431B-850C-D5684A4828B1}" srcOrd="1" destOrd="0" parTransId="{531D3AFB-A3B9-4FA5-BE0C-CBF9B7EF308E}" sibTransId="{906E8C82-CFE6-4C74-A10C-8BE6424D639F}"/>
    <dgm:cxn modelId="{7D4A9FB8-5181-4DF1-AB2F-904EC33896D2}" srcId="{3AD6905C-5F91-4428-87F4-1511D3E2DF75}" destId="{94173CC1-BE2A-4232-9F8B-C53E8965CE33}" srcOrd="1" destOrd="0" parTransId="{1CEDE545-6592-4DCB-81C2-6877E7ADAF23}" sibTransId="{0266E436-D121-42A1-A744-62FF128B1A43}"/>
    <dgm:cxn modelId="{AF744268-4964-4F7B-9F8D-E1339F44C6A1}" type="presOf" srcId="{7FBA2C48-CF84-4507-BBAD-D886C8D573C1}" destId="{7522A763-24B5-431B-8574-E1E702DAA8C0}" srcOrd="0" destOrd="6" presId="urn:microsoft.com/office/officeart/2005/8/layout/hList2"/>
    <dgm:cxn modelId="{B3588218-F4F4-4242-8CD5-F0B3750B7881}" type="presOf" srcId="{66872F25-B9BA-4AE0-8663-3CEB59CCECFB}" destId="{6EBD1372-48AA-43A0-A90E-A32ACC6661F1}" srcOrd="0" destOrd="0" presId="urn:microsoft.com/office/officeart/2005/8/layout/hList2"/>
    <dgm:cxn modelId="{FAC170EE-97A6-48C9-A5F5-7096496B0EA9}" type="presOf" srcId="{7764EC9C-2FE4-49D1-9E70-83435F5D2730}" destId="{7522A763-24B5-431B-8574-E1E702DAA8C0}" srcOrd="0" destOrd="1" presId="urn:microsoft.com/office/officeart/2005/8/layout/hList2"/>
    <dgm:cxn modelId="{3DBA0BDF-F01E-4AA6-B8FD-0074F341E640}" type="presOf" srcId="{86281F7D-BE94-407B-80E4-30F2AB132FFB}" destId="{2AD91903-3799-4606-B019-15AC6DBD668E}" srcOrd="0" destOrd="0" presId="urn:microsoft.com/office/officeart/2005/8/layout/hList2"/>
    <dgm:cxn modelId="{A317972A-8963-416B-8EB4-7D4A9E97D373}" srcId="{7A7CEDA7-B018-4E47-839F-B360A1D8EE7A}" destId="{3AD6905C-5F91-4428-87F4-1511D3E2DF75}" srcOrd="0" destOrd="0" parTransId="{A5C29537-A3A6-423A-869D-887D5732BD76}" sibTransId="{1665865A-B782-47E6-9502-9266B358CE86}"/>
    <dgm:cxn modelId="{EE5BDDD0-393C-4A4B-9FF2-8CC87A6C8D63}" type="presOf" srcId="{0B9DEBA2-7052-473F-8E99-70CE49C41004}" destId="{7522A763-24B5-431B-8574-E1E702DAA8C0}" srcOrd="0" destOrd="0" presId="urn:microsoft.com/office/officeart/2005/8/layout/hList2"/>
    <dgm:cxn modelId="{5EE887C8-D027-4030-8B30-E00A1004B26E}" type="presOf" srcId="{C4F8D836-841C-4245-91E5-E305D2339A83}" destId="{2AD91903-3799-4606-B019-15AC6DBD668E}" srcOrd="0" destOrd="1" presId="urn:microsoft.com/office/officeart/2005/8/layout/hList2"/>
    <dgm:cxn modelId="{04969BE0-1BCF-4FA4-8A7A-00EF6B6AC2D0}" type="presOf" srcId="{94173CC1-BE2A-4232-9F8B-C53E8965CE33}" destId="{4724852C-80CA-4CDB-8359-73214C36F821}" srcOrd="0" destOrd="2" presId="urn:microsoft.com/office/officeart/2005/8/layout/hList2"/>
    <dgm:cxn modelId="{669394CE-68CA-4392-9450-37EAE94FE393}" srcId="{15A22526-0895-4218-963C-DA0AB8F510B5}" destId="{63781154-6DA8-4D5D-AD6B-04F27D798C8C}" srcOrd="1" destOrd="0" parTransId="{62639D4A-6771-4B72-AE4C-B146A035F739}" sibTransId="{735BD767-0635-489D-B0A6-85784E8C89FB}"/>
    <dgm:cxn modelId="{261C02A1-BC74-4D1D-B3D7-A0F4407CE3F4}" type="presOf" srcId="{3AD6905C-5F91-4428-87F4-1511D3E2DF75}" destId="{4724852C-80CA-4CDB-8359-73214C36F821}" srcOrd="0" destOrd="0" presId="urn:microsoft.com/office/officeart/2005/8/layout/hList2"/>
    <dgm:cxn modelId="{1CDF21A9-211C-4DFC-B6CB-3BB27493F436}" srcId="{A33EFB5D-1A18-431B-850C-D5684A4828B1}" destId="{47C33CFC-16B4-4643-A50B-82EB6E6D1B0C}" srcOrd="0" destOrd="0" parTransId="{69594EFF-10F4-4FFB-BD8A-B6375B88E2FA}" sibTransId="{B889C6AF-2343-4B62-97AF-9F767026C89A}"/>
    <dgm:cxn modelId="{2213A697-C9EC-40E1-9D60-27DDAF6B1888}" srcId="{3AD6905C-5F91-4428-87F4-1511D3E2DF75}" destId="{EB84217E-82D1-429A-93E4-C8BF2F81A0B9}" srcOrd="4" destOrd="0" parTransId="{B835F0C3-FD2A-493F-87E1-2C853EEF9931}" sibTransId="{FD635986-5659-4DFE-A6B7-09EB37A656CB}"/>
    <dgm:cxn modelId="{DD9CF39D-6AAD-485B-AD91-07740F5C0C20}" type="presOf" srcId="{2E978AB1-A5C0-4AA6-BECD-3A6D58166681}" destId="{2AD91903-3799-4606-B019-15AC6DBD668E}" srcOrd="0" destOrd="4" presId="urn:microsoft.com/office/officeart/2005/8/layout/hList2"/>
    <dgm:cxn modelId="{2BDDBD00-EEBB-44B8-BA1C-DF28CBF4D8CA}" type="presOf" srcId="{F459EC78-A557-4E1A-BA8F-61744D8BEB43}" destId="{4724852C-80CA-4CDB-8359-73214C36F821}" srcOrd="0" destOrd="1" presId="urn:microsoft.com/office/officeart/2005/8/layout/hList2"/>
    <dgm:cxn modelId="{51009586-1575-4CC2-8A91-E5B71C21A073}" srcId="{3AD6905C-5F91-4428-87F4-1511D3E2DF75}" destId="{2078FF0C-E0D7-463C-85BD-E5932599219E}" srcOrd="2" destOrd="0" parTransId="{86C9C8DA-49C1-4A26-9273-48F9685772FE}" sibTransId="{6FE9B905-C83A-4087-8101-B042BE992B77}"/>
    <dgm:cxn modelId="{0D9F4AAD-53CC-465A-9C11-87C76F33BD19}" srcId="{15A22526-0895-4218-963C-DA0AB8F510B5}" destId="{B790D35E-AB85-487D-A129-0F6E3C071A51}" srcOrd="3" destOrd="0" parTransId="{0BB7970C-7E50-48BB-898E-EB6752A51D2C}" sibTransId="{F93E66CF-E05B-4FC2-B5F1-874AB3FB08A4}"/>
    <dgm:cxn modelId="{3EE9C0D2-E664-4594-9423-20EA82E40957}" type="presOf" srcId="{E31553C5-5917-4EFD-96E3-708EC28BAE35}" destId="{6A42823F-C7A9-4A14-91BC-89528EB7549C}" srcOrd="0" destOrd="0" presId="urn:microsoft.com/office/officeart/2005/8/layout/hList2"/>
    <dgm:cxn modelId="{337BBADB-0799-4E03-8C33-74F6F7AEFB3D}" srcId="{A33EFB5D-1A18-431B-850C-D5684A4828B1}" destId="{2E978AB1-A5C0-4AA6-BECD-3A6D58166681}" srcOrd="1" destOrd="0" parTransId="{BA4EED55-5C08-4B51-A72D-7660544E44C6}" sibTransId="{5F0D4150-99EE-4215-B7F6-F918A727D727}"/>
    <dgm:cxn modelId="{10129F1E-3FAF-4900-AD1C-6679EE9E66FE}" type="presOf" srcId="{8E02D641-66B0-4562-8418-B1C1A56395B8}" destId="{03C4782E-763C-4BE3-9B84-08400A6C7942}" srcOrd="0" destOrd="0" presId="urn:microsoft.com/office/officeart/2005/8/layout/hList2"/>
    <dgm:cxn modelId="{2B4CBD06-C6F9-4A97-9275-7A09D41A3866}" srcId="{3AD6905C-5F91-4428-87F4-1511D3E2DF75}" destId="{3F55DA84-3127-487C-8CD4-F1B0F3CD27A8}" srcOrd="3" destOrd="0" parTransId="{2DC91CEC-7B20-41A7-9E59-1536E55724EE}" sibTransId="{5EA483A2-35C4-4B93-AEEA-8AB03C7C282F}"/>
    <dgm:cxn modelId="{21558548-D44A-4F4F-BA72-FC8930EE1D7B}" srcId="{FBF40EB6-E8CC-4973-847C-0B2064852C40}" destId="{7764EC9C-2FE4-49D1-9E70-83435F5D2730}" srcOrd="1" destOrd="0" parTransId="{5E607E97-DBFF-4EE8-8147-B445AF6FD8D5}" sibTransId="{9B5262B7-3013-4E96-BBC8-01A24DD782A4}"/>
    <dgm:cxn modelId="{98D39DEE-FF4E-4FA6-B304-F7B92323FA40}" type="presOf" srcId="{9EB7A67F-4693-4DC2-863D-3CF913FB59BB}" destId="{7522A763-24B5-431B-8574-E1E702DAA8C0}" srcOrd="0" destOrd="3" presId="urn:microsoft.com/office/officeart/2005/8/layout/hList2"/>
    <dgm:cxn modelId="{642DE649-C90C-47CC-ADD7-CE63948A5D5D}" type="presOf" srcId="{3F55DA84-3127-487C-8CD4-F1B0F3CD27A8}" destId="{4724852C-80CA-4CDB-8359-73214C36F821}" srcOrd="0" destOrd="4" presId="urn:microsoft.com/office/officeart/2005/8/layout/hList2"/>
    <dgm:cxn modelId="{BE4F09EF-6E7C-47FF-A8D5-EFEC6EBD409A}" srcId="{8E02D641-66B0-4562-8418-B1C1A56395B8}" destId="{66872F25-B9BA-4AE0-8663-3CEB59CCECFB}" srcOrd="0" destOrd="0" parTransId="{322CEA96-AAB4-43D4-96DB-E2375C3ACFDC}" sibTransId="{5781E8D5-774D-47BB-8B20-5AD711220ABD}"/>
    <dgm:cxn modelId="{02875D14-BA63-4C91-ADF1-E6689AE3F604}" srcId="{6D4D8C42-4DFA-4BA6-8CCF-248E81F21B5A}" destId="{86281F7D-BE94-407B-80E4-30F2AB132FFB}" srcOrd="0" destOrd="0" parTransId="{5677F834-8798-479C-A42F-F2E3ABDC2F2A}" sibTransId="{6A9BEF9B-E742-4426-BD94-CD5C39FE5E45}"/>
    <dgm:cxn modelId="{FBD5CB92-9816-40C5-9D2C-5C29079C3E45}" type="presParOf" srcId="{03C4782E-763C-4BE3-9B84-08400A6C7942}" destId="{BD35261C-8FC0-4228-8494-D337E163F129}" srcOrd="0" destOrd="0" presId="urn:microsoft.com/office/officeart/2005/8/layout/hList2"/>
    <dgm:cxn modelId="{BAE6CFFB-C320-4A23-BD8A-617AA7E21C26}" type="presParOf" srcId="{BD35261C-8FC0-4228-8494-D337E163F129}" destId="{5A8BBB8B-7895-4658-A790-59EF76F3B01C}" srcOrd="0" destOrd="0" presId="urn:microsoft.com/office/officeart/2005/8/layout/hList2"/>
    <dgm:cxn modelId="{8F08AC85-D8A8-4F99-A42D-443FE1FAD7BE}" type="presParOf" srcId="{BD35261C-8FC0-4228-8494-D337E163F129}" destId="{6A42823F-C7A9-4A14-91BC-89528EB7549C}" srcOrd="1" destOrd="0" presId="urn:microsoft.com/office/officeart/2005/8/layout/hList2"/>
    <dgm:cxn modelId="{B0B85009-E34B-4ECB-B538-E76942A7A5CC}" type="presParOf" srcId="{BD35261C-8FC0-4228-8494-D337E163F129}" destId="{6EBD1372-48AA-43A0-A90E-A32ACC6661F1}" srcOrd="2" destOrd="0" presId="urn:microsoft.com/office/officeart/2005/8/layout/hList2"/>
    <dgm:cxn modelId="{7CC0BAF4-7545-4B01-9920-83C320D87CF1}" type="presParOf" srcId="{03C4782E-763C-4BE3-9B84-08400A6C7942}" destId="{7FC5F4CB-F6B5-4A77-A627-4F2EE003D4B4}" srcOrd="1" destOrd="0" presId="urn:microsoft.com/office/officeart/2005/8/layout/hList2"/>
    <dgm:cxn modelId="{41E946A0-72B0-40FD-B769-CFB5F02F3F46}" type="presParOf" srcId="{03C4782E-763C-4BE3-9B84-08400A6C7942}" destId="{7DF24F4F-0713-4830-834F-94452E7C882D}" srcOrd="2" destOrd="0" presId="urn:microsoft.com/office/officeart/2005/8/layout/hList2"/>
    <dgm:cxn modelId="{422584C1-3C7F-4A62-9DEF-41E249B068AD}" type="presParOf" srcId="{7DF24F4F-0713-4830-834F-94452E7C882D}" destId="{D041C59E-9CCD-44BE-B70A-CBF3420DAD0F}" srcOrd="0" destOrd="0" presId="urn:microsoft.com/office/officeart/2005/8/layout/hList2"/>
    <dgm:cxn modelId="{F8DCB7C3-7DDC-4701-B616-22C5208777E2}" type="presParOf" srcId="{7DF24F4F-0713-4830-834F-94452E7C882D}" destId="{2AD91903-3799-4606-B019-15AC6DBD668E}" srcOrd="1" destOrd="0" presId="urn:microsoft.com/office/officeart/2005/8/layout/hList2"/>
    <dgm:cxn modelId="{EA374850-5A83-405D-AC0E-0A34BF472044}" type="presParOf" srcId="{7DF24F4F-0713-4830-834F-94452E7C882D}" destId="{841F2594-7C05-4736-A777-9BA711AD0438}" srcOrd="2" destOrd="0" presId="urn:microsoft.com/office/officeart/2005/8/layout/hList2"/>
    <dgm:cxn modelId="{6718DDD5-51F8-4B70-BBA6-29CD50107447}" type="presParOf" srcId="{03C4782E-763C-4BE3-9B84-08400A6C7942}" destId="{782D092C-B7AC-4A7B-8EF6-037A19D3E077}" srcOrd="3" destOrd="0" presId="urn:microsoft.com/office/officeart/2005/8/layout/hList2"/>
    <dgm:cxn modelId="{8F7A9574-3E84-4E80-8159-628813A81ED1}" type="presParOf" srcId="{03C4782E-763C-4BE3-9B84-08400A6C7942}" destId="{E2009A16-09D7-4BB8-BF99-CA9B92C18CB5}" srcOrd="4" destOrd="0" presId="urn:microsoft.com/office/officeart/2005/8/layout/hList2"/>
    <dgm:cxn modelId="{5A51B0B5-07F6-4DAA-888C-8A4F59A3A4B6}" type="presParOf" srcId="{E2009A16-09D7-4BB8-BF99-CA9B92C18CB5}" destId="{98DE0DCD-ADD3-4107-BF50-F797475559D8}" srcOrd="0" destOrd="0" presId="urn:microsoft.com/office/officeart/2005/8/layout/hList2"/>
    <dgm:cxn modelId="{05F7D012-029B-4A87-BF4B-E217BC15CAFB}" type="presParOf" srcId="{E2009A16-09D7-4BB8-BF99-CA9B92C18CB5}" destId="{4724852C-80CA-4CDB-8359-73214C36F821}" srcOrd="1" destOrd="0" presId="urn:microsoft.com/office/officeart/2005/8/layout/hList2"/>
    <dgm:cxn modelId="{B3936CF9-7854-4067-AF2B-4FA4C62F2C2F}" type="presParOf" srcId="{E2009A16-09D7-4BB8-BF99-CA9B92C18CB5}" destId="{546EF35F-BB02-4EC6-AFCE-5DD11B449922}" srcOrd="2" destOrd="0" presId="urn:microsoft.com/office/officeart/2005/8/layout/hList2"/>
    <dgm:cxn modelId="{F16B47C0-FCBD-44A1-AEBC-CB0D0FAB1288}" type="presParOf" srcId="{03C4782E-763C-4BE3-9B84-08400A6C7942}" destId="{4327CDB4-3449-4CA7-A762-DB3C7E92E437}" srcOrd="5" destOrd="0" presId="urn:microsoft.com/office/officeart/2005/8/layout/hList2"/>
    <dgm:cxn modelId="{793F9CA4-1E9D-4544-ABD9-8EDF08603915}" type="presParOf" srcId="{03C4782E-763C-4BE3-9B84-08400A6C7942}" destId="{70B9F3E4-D8BC-44AF-BAC0-975980D246AA}" srcOrd="6" destOrd="0" presId="urn:microsoft.com/office/officeart/2005/8/layout/hList2"/>
    <dgm:cxn modelId="{94CB5A5B-E24C-4B86-B259-52890AC25224}" type="presParOf" srcId="{70B9F3E4-D8BC-44AF-BAC0-975980D246AA}" destId="{A5876827-43F0-41F6-BF02-E52089012E49}" srcOrd="0" destOrd="0" presId="urn:microsoft.com/office/officeart/2005/8/layout/hList2"/>
    <dgm:cxn modelId="{7C4E7B58-60B7-457A-9344-CAF74A8EC889}" type="presParOf" srcId="{70B9F3E4-D8BC-44AF-BAC0-975980D246AA}" destId="{7522A763-24B5-431B-8574-E1E702DAA8C0}" srcOrd="1" destOrd="0" presId="urn:microsoft.com/office/officeart/2005/8/layout/hList2"/>
    <dgm:cxn modelId="{B2AFC9F8-CFCE-4BE9-8573-9797B5A59EC2}" type="presParOf" srcId="{70B9F3E4-D8BC-44AF-BAC0-975980D246AA}" destId="{C9B91AF9-D9D2-4B0F-9AFD-4A88C083D22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D1372-48AA-43A0-A90E-A32ACC6661F1}">
      <dsp:nvSpPr>
        <dsp:cNvPr id="0" name=""/>
        <dsp:cNvSpPr/>
      </dsp:nvSpPr>
      <dsp:spPr>
        <a:xfrm rot="16200000">
          <a:off x="-1618755" y="2385635"/>
          <a:ext cx="3645408" cy="30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9189" bIns="0" numCol="1" spcCol="1270" anchor="t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 smtClean="0"/>
            <a:t>MAITRISER NOS OFFRES ET PROJETS</a:t>
          </a:r>
          <a:endParaRPr lang="fr-FR" sz="1050" b="1" kern="1200" dirty="0"/>
        </a:p>
      </dsp:txBody>
      <dsp:txXfrm>
        <a:off x="-1618755" y="2385635"/>
        <a:ext cx="3645408" cy="305221"/>
      </dsp:txXfrm>
    </dsp:sp>
    <dsp:sp modelId="{6A42823F-C7A9-4A14-91BC-89528EB7549C}">
      <dsp:nvSpPr>
        <dsp:cNvPr id="0" name=""/>
        <dsp:cNvSpPr/>
      </dsp:nvSpPr>
      <dsp:spPr>
        <a:xfrm>
          <a:off x="356559" y="715542"/>
          <a:ext cx="1520328" cy="3645408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69189" rIns="64008" bIns="64008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fr-FR" sz="900" kern="1200" dirty="0" smtClean="0"/>
            <a:t>Poursuivre la </a:t>
          </a:r>
          <a:r>
            <a:rPr lang="fr-FR" sz="900" b="1" kern="1200" dirty="0" smtClean="0"/>
            <a:t>professionnalisation des chefs de projet </a:t>
          </a:r>
          <a:r>
            <a:rPr lang="fr-FR" sz="900" kern="1200" dirty="0" smtClean="0"/>
            <a:t>(PM) et des </a:t>
          </a:r>
          <a:r>
            <a:rPr lang="fr-FR" sz="900" b="1" kern="1200" dirty="0" smtClean="0"/>
            <a:t>Project Management </a:t>
          </a:r>
          <a:r>
            <a:rPr lang="fr-FR" sz="900" b="1" kern="1200" dirty="0" err="1" smtClean="0"/>
            <a:t>Officers</a:t>
          </a:r>
          <a:r>
            <a:rPr lang="fr-FR" sz="900" b="1" kern="1200" dirty="0" smtClean="0"/>
            <a:t> </a:t>
          </a:r>
          <a:r>
            <a:rPr lang="fr-FR" sz="900" kern="1200" dirty="0" smtClean="0"/>
            <a:t>(PMO)</a:t>
          </a:r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fr-FR" sz="900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fr-FR" sz="900" kern="1200" dirty="0" smtClean="0"/>
            <a:t>En développant :</a:t>
          </a:r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fr-FR" sz="900" kern="1200" dirty="0" smtClean="0"/>
            <a:t> la </a:t>
          </a:r>
          <a:r>
            <a:rPr lang="fr-FR" sz="900" b="1" kern="1200" dirty="0" smtClean="0"/>
            <a:t>qualité de nos offres</a:t>
          </a:r>
          <a:r>
            <a:rPr lang="fr-FR" sz="900" kern="1200" dirty="0" smtClean="0"/>
            <a:t>,</a:t>
          </a:r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fr-FR" sz="900" kern="1200" dirty="0" smtClean="0"/>
            <a:t>notre capacité à piloter des </a:t>
          </a:r>
          <a:r>
            <a:rPr lang="fr-FR" sz="900" b="1" kern="1200" dirty="0" smtClean="0"/>
            <a:t>projets complexes</a:t>
          </a:r>
          <a:endParaRPr lang="fr-FR" sz="900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fr-FR" sz="900" kern="1200" dirty="0" smtClean="0"/>
            <a:t>Le modèle de </a:t>
          </a:r>
          <a:r>
            <a:rPr lang="fr-FR" sz="900" b="1" kern="1200" dirty="0" smtClean="0"/>
            <a:t>Leadership</a:t>
          </a:r>
        </a:p>
      </dsp:txBody>
      <dsp:txXfrm>
        <a:off x="356559" y="715542"/>
        <a:ext cx="1520328" cy="3645408"/>
      </dsp:txXfrm>
    </dsp:sp>
    <dsp:sp modelId="{5A8BBB8B-7895-4658-A790-59EF76F3B01C}">
      <dsp:nvSpPr>
        <dsp:cNvPr id="0" name=""/>
        <dsp:cNvSpPr/>
      </dsp:nvSpPr>
      <dsp:spPr>
        <a:xfrm>
          <a:off x="51337" y="312649"/>
          <a:ext cx="610443" cy="6104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F2594-7C05-4736-A777-9BA711AD0438}">
      <dsp:nvSpPr>
        <dsp:cNvPr id="0" name=""/>
        <dsp:cNvSpPr/>
      </dsp:nvSpPr>
      <dsp:spPr>
        <a:xfrm rot="16200000">
          <a:off x="600452" y="2385635"/>
          <a:ext cx="3645408" cy="30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9189" bIns="0" numCol="1" spcCol="1270" anchor="t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 smtClean="0"/>
            <a:t>CONSOLIDER ET RENFORCER NOS COMPÉTENCES TECHNIQUES ET INDUSTRIELLES</a:t>
          </a:r>
          <a:endParaRPr lang="fr-FR" sz="1050" b="1" kern="1200" dirty="0"/>
        </a:p>
      </dsp:txBody>
      <dsp:txXfrm>
        <a:off x="600452" y="2385635"/>
        <a:ext cx="3645408" cy="305221"/>
      </dsp:txXfrm>
    </dsp:sp>
    <dsp:sp modelId="{2AD91903-3799-4606-B019-15AC6DBD668E}">
      <dsp:nvSpPr>
        <dsp:cNvPr id="0" name=""/>
        <dsp:cNvSpPr/>
      </dsp:nvSpPr>
      <dsp:spPr>
        <a:xfrm>
          <a:off x="2575767" y="715542"/>
          <a:ext cx="1520328" cy="3645408"/>
        </a:xfrm>
        <a:prstGeom prst="rect">
          <a:avLst/>
        </a:prstGeom>
        <a:solidFill>
          <a:schemeClr val="accent2">
            <a:hueOff val="-843896"/>
            <a:satOff val="4956"/>
            <a:lumOff val="-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69189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1) </a:t>
          </a:r>
          <a:r>
            <a:rPr lang="fr-FR" sz="900" b="0" u="sng" kern="1200" dirty="0" smtClean="0"/>
            <a:t>Maintenir et développer nos compétences</a:t>
          </a:r>
          <a:r>
            <a:rPr lang="fr-FR" sz="900" b="0" u="none" kern="1200" dirty="0" smtClean="0"/>
            <a:t> </a:t>
          </a:r>
          <a:r>
            <a:rPr lang="fr-FR" sz="900" kern="1200" dirty="0" smtClean="0"/>
            <a:t>dans </a:t>
          </a:r>
          <a:r>
            <a:rPr lang="fr-FR" sz="900" b="1" kern="1200" dirty="0" smtClean="0"/>
            <a:t>l’avionique de vol</a:t>
          </a:r>
          <a:r>
            <a:rPr lang="fr-FR" sz="900" kern="1200" dirty="0" smtClean="0"/>
            <a:t>, </a:t>
          </a:r>
          <a:r>
            <a:rPr lang="fr-FR" sz="900" b="1" kern="1200" dirty="0" smtClean="0"/>
            <a:t>l’architecture système</a:t>
          </a:r>
          <a:r>
            <a:rPr lang="fr-FR" sz="900" kern="1200" dirty="0" smtClean="0"/>
            <a:t>, les technologies en radiologie et tubes de puissance, etc… notamment grâce à </a:t>
          </a:r>
          <a:r>
            <a:rPr lang="fr-FR" sz="900" b="0" kern="1200" dirty="0" smtClean="0"/>
            <a:t>l’Académie du tube et l’</a:t>
          </a:r>
          <a:r>
            <a:rPr lang="fr-FR" sz="900" b="0" kern="1200" dirty="0" err="1" smtClean="0"/>
            <a:t>Aéro</a:t>
          </a:r>
          <a:r>
            <a:rPr lang="fr-FR" sz="900" b="0" kern="1200" dirty="0" smtClean="0"/>
            <a:t> </a:t>
          </a:r>
          <a:r>
            <a:rPr lang="fr-FR" sz="900" b="0" kern="1200" dirty="0" err="1" smtClean="0"/>
            <a:t>Academy</a:t>
          </a:r>
          <a:r>
            <a:rPr lang="fr-FR" sz="900" b="0" kern="1200" dirty="0" smtClean="0"/>
            <a:t> et aux  transferts de savoir </a:t>
          </a:r>
          <a:endParaRPr lang="fr-FR" sz="900" b="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2) </a:t>
          </a:r>
          <a:r>
            <a:rPr lang="fr-FR" sz="900" u="sng" kern="1200" dirty="0" smtClean="0"/>
            <a:t>Enrichir nos compétences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Maîtriser de </a:t>
          </a:r>
          <a:r>
            <a:rPr lang="fr-FR" sz="900" b="1" kern="1200" dirty="0" smtClean="0"/>
            <a:t>nouvelles technologies </a:t>
          </a:r>
          <a:r>
            <a:rPr lang="fr-FR" sz="900" kern="1200" dirty="0" smtClean="0"/>
            <a:t>(TIC, cyber sécurité, IA…)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S’approprier de </a:t>
          </a:r>
          <a:r>
            <a:rPr lang="fr-FR" sz="900" b="1" kern="1200" dirty="0" smtClean="0"/>
            <a:t>nouvelles méthodes </a:t>
          </a:r>
          <a:r>
            <a:rPr lang="fr-FR" sz="900" kern="1200" dirty="0" smtClean="0"/>
            <a:t>(MBSE, Product Line Engineering, Lean…)</a:t>
          </a:r>
        </a:p>
      </dsp:txBody>
      <dsp:txXfrm>
        <a:off x="2575767" y="715542"/>
        <a:ext cx="1520328" cy="3645408"/>
      </dsp:txXfrm>
    </dsp:sp>
    <dsp:sp modelId="{D041C59E-9CCD-44BE-B70A-CBF3420DAD0F}">
      <dsp:nvSpPr>
        <dsp:cNvPr id="0" name=""/>
        <dsp:cNvSpPr/>
      </dsp:nvSpPr>
      <dsp:spPr>
        <a:xfrm>
          <a:off x="2270545" y="312649"/>
          <a:ext cx="610443" cy="610443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EF35F-BB02-4EC6-AFCE-5DD11B449922}">
      <dsp:nvSpPr>
        <dsp:cNvPr id="0" name=""/>
        <dsp:cNvSpPr/>
      </dsp:nvSpPr>
      <dsp:spPr>
        <a:xfrm rot="16200000">
          <a:off x="2819659" y="2385635"/>
          <a:ext cx="3645408" cy="30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9189" bIns="0" numCol="1" spcCol="1270" anchor="t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 smtClean="0"/>
            <a:t>ADOPTER DE NOUVELLES FAÇONS DE TRAVAILLER</a:t>
          </a:r>
          <a:endParaRPr lang="fr-FR" sz="1050" b="1" kern="1200" dirty="0"/>
        </a:p>
      </dsp:txBody>
      <dsp:txXfrm>
        <a:off x="2819659" y="2385635"/>
        <a:ext cx="3645408" cy="305221"/>
      </dsp:txXfrm>
    </dsp:sp>
    <dsp:sp modelId="{4724852C-80CA-4CDB-8359-73214C36F821}">
      <dsp:nvSpPr>
        <dsp:cNvPr id="0" name=""/>
        <dsp:cNvSpPr/>
      </dsp:nvSpPr>
      <dsp:spPr>
        <a:xfrm>
          <a:off x="4794974" y="715542"/>
          <a:ext cx="1520328" cy="364540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69189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Développer des </a:t>
          </a:r>
          <a:r>
            <a:rPr lang="fr-FR" sz="900" b="1" kern="1200" dirty="0" smtClean="0"/>
            <a:t>postures différentes </a:t>
          </a:r>
          <a:r>
            <a:rPr lang="fr-FR" sz="900" kern="1200" dirty="0" smtClean="0"/>
            <a:t>et enrichir nos compétences en </a:t>
          </a:r>
          <a:r>
            <a:rPr lang="fr-FR" sz="900" b="1" kern="1200" dirty="0" smtClean="0"/>
            <a:t>gestion du changement, culture de la digitalisation, droit </a:t>
          </a:r>
          <a:r>
            <a:rPr lang="fr-FR" sz="900" b="1" kern="1200" smtClean="0"/>
            <a:t>à l’erreur, </a:t>
          </a:r>
          <a:r>
            <a:rPr lang="fr-FR" sz="900" b="1" kern="1200" dirty="0" smtClean="0"/>
            <a:t>collaboration</a:t>
          </a:r>
          <a:r>
            <a:rPr lang="fr-FR" sz="900" kern="1200" dirty="0" smtClean="0"/>
            <a:t>… afin d’être en mesure de s’adapter rapidement aux nombreux changements de notre environnement (et notamment ceux guidés par la digitalisation)</a:t>
          </a:r>
          <a:endParaRPr lang="fr-FR" sz="900" b="1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900" kern="1200" dirty="0" smtClean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900" kern="1200" dirty="0" smtClean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900" kern="1200" dirty="0" smtClean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900" kern="1200" dirty="0" smtClean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900" kern="1200" dirty="0" smtClean="0"/>
        </a:p>
      </dsp:txBody>
      <dsp:txXfrm>
        <a:off x="4794974" y="715542"/>
        <a:ext cx="1520328" cy="3645408"/>
      </dsp:txXfrm>
    </dsp:sp>
    <dsp:sp modelId="{98DE0DCD-ADD3-4107-BF50-F797475559D8}">
      <dsp:nvSpPr>
        <dsp:cNvPr id="0" name=""/>
        <dsp:cNvSpPr/>
      </dsp:nvSpPr>
      <dsp:spPr>
        <a:xfrm>
          <a:off x="4489752" y="312649"/>
          <a:ext cx="610443" cy="6104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91AF9-D9D2-4B0F-9AFD-4A88C083D224}">
      <dsp:nvSpPr>
        <dsp:cNvPr id="0" name=""/>
        <dsp:cNvSpPr/>
      </dsp:nvSpPr>
      <dsp:spPr>
        <a:xfrm rot="16200000">
          <a:off x="5038867" y="2385635"/>
          <a:ext cx="3645408" cy="30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9189" bIns="0" numCol="1" spcCol="1270" anchor="t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 smtClean="0"/>
            <a:t>ACCOMPAGNER L’ÉVOLUTION DES FONCTIONS SUPPORT</a:t>
          </a:r>
          <a:endParaRPr lang="fr-FR" sz="1050" b="1" kern="1200" dirty="0"/>
        </a:p>
      </dsp:txBody>
      <dsp:txXfrm>
        <a:off x="5038867" y="2385635"/>
        <a:ext cx="3645408" cy="305221"/>
      </dsp:txXfrm>
    </dsp:sp>
    <dsp:sp modelId="{7522A763-24B5-431B-8574-E1E702DAA8C0}">
      <dsp:nvSpPr>
        <dsp:cNvPr id="0" name=""/>
        <dsp:cNvSpPr/>
      </dsp:nvSpPr>
      <dsp:spPr>
        <a:xfrm>
          <a:off x="7014182" y="715542"/>
          <a:ext cx="1520328" cy="364540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69189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u="sng" kern="1200" dirty="0" smtClean="0"/>
            <a:t>ACHATS</a:t>
          </a:r>
          <a:r>
            <a:rPr lang="fr-FR" sz="900" kern="1200" dirty="0" smtClean="0"/>
            <a:t> : poursuivre et amplifier le déploiement du </a:t>
          </a:r>
          <a:r>
            <a:rPr lang="fr-FR" sz="900" b="1" kern="1200" dirty="0" smtClean="0"/>
            <a:t>parcours de certification Achat</a:t>
          </a:r>
          <a:endParaRPr lang="fr-FR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b="0" u="sng" kern="1200" dirty="0" smtClean="0"/>
            <a:t>FINANCE</a:t>
          </a:r>
          <a:r>
            <a:rPr lang="fr-FR" sz="900" b="0" u="none" kern="1200" dirty="0" smtClean="0"/>
            <a:t> : d</a:t>
          </a:r>
          <a:r>
            <a:rPr lang="fr-FR" sz="900" kern="1200" dirty="0" smtClean="0"/>
            <a:t>évelopper de </a:t>
          </a:r>
          <a:r>
            <a:rPr lang="fr-FR" sz="900" b="1" kern="1200" dirty="0" smtClean="0"/>
            <a:t>nouvelles expertises </a:t>
          </a:r>
          <a:r>
            <a:rPr lang="fr-FR" sz="900" kern="1200" dirty="0" smtClean="0"/>
            <a:t>en anticipation et analyse des risques, ingénierie financière…</a:t>
          </a:r>
          <a:endParaRPr lang="fr-FR" sz="900" b="0" u="none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900" b="0" u="none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b="0" u="sng" kern="1200" dirty="0" smtClean="0"/>
            <a:t>RESSOURCES HUMAINES</a:t>
          </a:r>
          <a:r>
            <a:rPr lang="fr-FR" sz="900" b="0" u="none" kern="1200" dirty="0" smtClean="0"/>
            <a:t> : accompagner la </a:t>
          </a:r>
          <a:r>
            <a:rPr lang="fr-FR" sz="900" b="1" u="none" kern="1200" dirty="0" smtClean="0"/>
            <a:t>transformation de la fonction </a:t>
          </a:r>
          <a:r>
            <a:rPr lang="fr-FR" sz="900" b="0" u="none" kern="1200" dirty="0" smtClean="0"/>
            <a:t>en développant les compétences des HRBP et HRP</a:t>
          </a:r>
          <a:endParaRPr lang="fr-FR" sz="900" b="0" u="none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900" b="0" u="none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b="0" u="sng" kern="1200" dirty="0" smtClean="0"/>
            <a:t>QUALITE</a:t>
          </a:r>
          <a:r>
            <a:rPr lang="fr-FR" sz="900" b="0" u="none" kern="1200" dirty="0" smtClean="0"/>
            <a:t> : p</a:t>
          </a:r>
          <a:r>
            <a:rPr lang="fr-FR" sz="900" kern="1200" dirty="0" smtClean="0"/>
            <a:t>oursuivre le </a:t>
          </a:r>
          <a:r>
            <a:rPr lang="fr-FR" sz="900" b="1" kern="1200" dirty="0" smtClean="0"/>
            <a:t>plan de transformation des acteurs Qualité </a:t>
          </a:r>
          <a:endParaRPr lang="fr-FR" sz="900" b="1" u="none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900" b="1" kern="1200" dirty="0"/>
        </a:p>
      </dsp:txBody>
      <dsp:txXfrm>
        <a:off x="7014182" y="715542"/>
        <a:ext cx="1520328" cy="3645408"/>
      </dsp:txXfrm>
    </dsp:sp>
    <dsp:sp modelId="{A5876827-43F0-41F6-BF02-E52089012E49}">
      <dsp:nvSpPr>
        <dsp:cNvPr id="0" name=""/>
        <dsp:cNvSpPr/>
      </dsp:nvSpPr>
      <dsp:spPr>
        <a:xfrm>
          <a:off x="6708960" y="312649"/>
          <a:ext cx="610443" cy="610443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84793-A910-45DC-A080-6E86F53CC44B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DB530-7A03-4B55-98E5-89691E7CA5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12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511D-7659-4877-A30E-E4C82405F77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178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511D-7659-4877-A30E-E4C82405F77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23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511D-7659-4877-A30E-E4C82405F77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19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DB530-7A03-4B55-98E5-89691E7CA58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5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511D-7659-4877-A30E-E4C82405F7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71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511D-7659-4877-A30E-E4C82405F7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85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511D-7659-4877-A30E-E4C82405F77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30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DB530-7A03-4B55-98E5-89691E7CA58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51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DB530-7A03-4B55-98E5-89691E7CA58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41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baseline="0" noProof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DB530-7A03-4B55-98E5-89691E7CA58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849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DB530-7A03-4B55-98E5-89691E7CA58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51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72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 smtClean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  <a:endParaRPr lang="en-AU" sz="9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69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pic>
        <p:nvPicPr>
          <p:cNvPr id="15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600" b="0" baseline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2201798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491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4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169560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495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4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229182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31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25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4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2" y="3396031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70" y="865131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39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2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4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40" y="1964219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697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4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696544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73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31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501952" y="-9524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6552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8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8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3549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99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6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30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7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52" y="-9524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0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56263117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 -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>
              <a:solidFill>
                <a:srgbClr val="242A75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242A75"/>
                </a:solidFill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242A75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802507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5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</a:t>
            </a: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GROUP </a:t>
            </a:r>
            <a:r>
              <a:rPr lang="en-US" sz="5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INTERNAL</a:t>
            </a:r>
            <a:endParaRPr lang="en-US" sz="500" dirty="0">
              <a:solidFill>
                <a:srgbClr val="FFFFFF">
                  <a:lumMod val="65000"/>
                </a:srgbClr>
              </a:solidFill>
              <a:latin typeface="Arial" charset="0"/>
            </a:endParaRPr>
          </a:p>
        </p:txBody>
      </p:sp>
      <p:pic>
        <p:nvPicPr>
          <p:cNvPr id="18" name="Espace réservé pour une image  9" descr="2014_Corporate_extract_pdf_tgc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75" b="10975"/>
          <a:stretch/>
        </p:blipFill>
        <p:spPr>
          <a:xfrm>
            <a:off x="5503984" y="-12701"/>
            <a:ext cx="3645397" cy="5176739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42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7396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932908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1_Diapositive de titre - Aero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>
              <a:solidFill>
                <a:srgbClr val="242A75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pic>
        <p:nvPicPr>
          <p:cNvPr id="11" name="Espace réservé pour une image 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306" b="7306"/>
          <a:stretch/>
        </p:blipFill>
        <p:spPr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242A75"/>
                </a:solidFill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242A75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</p:spTree>
    <p:extLst>
      <p:ext uri="{BB962C8B-B14F-4D97-AF65-F5344CB8AC3E}">
        <p14:creationId xmlns:p14="http://schemas.microsoft.com/office/powerpoint/2010/main" val="418615372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2_Diapositive de titre -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>
              <a:solidFill>
                <a:srgbClr val="242A75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pic>
        <p:nvPicPr>
          <p:cNvPr id="11" name="Espace réservé pour une image 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296" b="8296"/>
          <a:stretch/>
        </p:blipFill>
        <p:spPr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242A75"/>
                </a:solidFill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242A75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</p:spTree>
    <p:extLst>
      <p:ext uri="{BB962C8B-B14F-4D97-AF65-F5344CB8AC3E}">
        <p14:creationId xmlns:p14="http://schemas.microsoft.com/office/powerpoint/2010/main" val="30180219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3_Diapositive de titre - 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>
              <a:solidFill>
                <a:srgbClr val="242A75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pic>
        <p:nvPicPr>
          <p:cNvPr id="10" name="Espace réservé pour une image 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30" b="12630"/>
          <a:stretch/>
        </p:blipFill>
        <p:spPr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242A75"/>
                </a:solidFill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242A75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</p:spTree>
    <p:extLst>
      <p:ext uri="{BB962C8B-B14F-4D97-AF65-F5344CB8AC3E}">
        <p14:creationId xmlns:p14="http://schemas.microsoft.com/office/powerpoint/2010/main" val="42646559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4_Diapositive de titre -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>
              <a:solidFill>
                <a:srgbClr val="242A75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pic>
        <p:nvPicPr>
          <p:cNvPr id="11" name="Espace réservé pour une image 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2" t="14262" r="23592" b="4221"/>
          <a:stretch/>
        </p:blipFill>
        <p:spPr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242A75"/>
                </a:solidFill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242A75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</p:spTree>
    <p:extLst>
      <p:ext uri="{BB962C8B-B14F-4D97-AF65-F5344CB8AC3E}">
        <p14:creationId xmlns:p14="http://schemas.microsoft.com/office/powerpoint/2010/main" val="231435846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5_Diapositive de titre - Transpor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>
              <a:solidFill>
                <a:srgbClr val="242A75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pic>
        <p:nvPicPr>
          <p:cNvPr id="11" name="Espace réservé pour une image 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453" b="12566"/>
          <a:stretch/>
        </p:blipFill>
        <p:spPr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242A75"/>
                </a:solidFill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242A75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</p:spTree>
    <p:extLst>
      <p:ext uri="{BB962C8B-B14F-4D97-AF65-F5344CB8AC3E}">
        <p14:creationId xmlns:p14="http://schemas.microsoft.com/office/powerpoint/2010/main" val="39060549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6_Diapositive de titr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>
              <a:solidFill>
                <a:srgbClr val="242A75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242A75"/>
                </a:solidFill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242A75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</p:spTree>
    <p:extLst>
      <p:ext uri="{BB962C8B-B14F-4D97-AF65-F5344CB8AC3E}">
        <p14:creationId xmlns:p14="http://schemas.microsoft.com/office/powerpoint/2010/main" val="111248565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r 49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51" name="Forme libre 50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rgbClr val="FFFFFF"/>
                </a:solidFill>
              </a:endParaRPr>
            </a:p>
          </p:txBody>
        </p:sp>
        <p:sp>
          <p:nvSpPr>
            <p:cNvPr id="52" name="Forme libre 51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rgbClr val="FFFFFF"/>
                </a:solidFill>
              </a:endParaRPr>
            </a:p>
          </p:txBody>
        </p:sp>
      </p:grpSp>
      <p:sp>
        <p:nvSpPr>
          <p:cNvPr id="6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sz="1350" dirty="0">
              <a:solidFill>
                <a:srgbClr val="242A7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59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84142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sz="1350" dirty="0">
              <a:solidFill>
                <a:srgbClr val="242A75"/>
              </a:solidFill>
            </a:endParaRPr>
          </a:p>
        </p:txBody>
      </p:sp>
      <p:grpSp>
        <p:nvGrpSpPr>
          <p:cNvPr id="29" name="Grouper 28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30" name="Forme libre 29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rgbClr val="FFFFFF"/>
                </a:solidFill>
              </a:endParaRPr>
            </a:p>
          </p:txBody>
        </p:sp>
        <p:sp>
          <p:nvSpPr>
            <p:cNvPr id="31" name="Forme libre 30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1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30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4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5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7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83252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3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sz="1350" dirty="0">
              <a:solidFill>
                <a:srgbClr val="242A7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6227132" y="1439420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6227132" y="3554186"/>
            <a:ext cx="2916868" cy="107681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grpSp>
        <p:nvGrpSpPr>
          <p:cNvPr id="28" name="Grouper 27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9" name="Forme libre 28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rgbClr val="FFFFFF"/>
                </a:solidFill>
              </a:endParaRPr>
            </a:p>
          </p:txBody>
        </p:sp>
        <p:sp>
          <p:nvSpPr>
            <p:cNvPr id="30" name="Forme libre 29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2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4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5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7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57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72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 smtClean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  <a:endParaRPr lang="en-AU" sz="9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69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0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600" b="0" baseline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223995086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4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sz="1350" dirty="0">
              <a:solidFill>
                <a:srgbClr val="242A75"/>
              </a:solidFill>
            </a:endParaRPr>
          </a:p>
        </p:txBody>
      </p:sp>
      <p:grpSp>
        <p:nvGrpSpPr>
          <p:cNvPr id="29" name="Grouper 28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30" name="Forme libre 29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rgbClr val="FFFFFF"/>
                </a:solidFill>
              </a:endParaRPr>
            </a:p>
          </p:txBody>
        </p:sp>
        <p:sp>
          <p:nvSpPr>
            <p:cNvPr id="31" name="Forme libre 30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0" y="3396030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Cliquez pour modifier les styles du texte</a:t>
            </a:r>
            <a:br>
              <a:rPr lang="fr-FR" dirty="0"/>
            </a:br>
            <a:r>
              <a:rPr lang="fr-FR" dirty="0"/>
              <a:t>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69" y="865130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7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10468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5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sz="1350" dirty="0">
              <a:solidFill>
                <a:srgbClr val="242A75"/>
              </a:solidFill>
            </a:endParaRPr>
          </a:p>
        </p:txBody>
      </p:sp>
      <p:grpSp>
        <p:nvGrpSpPr>
          <p:cNvPr id="31" name="Grouper 30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32" name="Forme libre 31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rgbClr val="FFFFFF"/>
                </a:solidFill>
              </a:endParaRPr>
            </a:p>
          </p:txBody>
        </p:sp>
        <p:sp>
          <p:nvSpPr>
            <p:cNvPr id="33" name="Forme libre 32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6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6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6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8" y="1964218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Cliquez pour modifier les styles du texte</a:t>
            </a:r>
            <a:br>
              <a:rPr lang="fr-FR" dirty="0"/>
            </a:br>
            <a:r>
              <a:rPr lang="fr-FR" dirty="0"/>
              <a:t>du masque</a:t>
            </a:r>
          </a:p>
        </p:txBody>
      </p:sp>
      <p:grpSp>
        <p:nvGrpSpPr>
          <p:cNvPr id="20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12287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6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r 19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1" name="Forme libre 20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rgbClr val="FFFFFF"/>
                </a:solidFill>
              </a:endParaRPr>
            </a:p>
          </p:txBody>
        </p:sp>
        <p:sp>
          <p:nvSpPr>
            <p:cNvPr id="22" name="Forme libre 21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25"/>
          <p:cNvGrpSpPr/>
          <p:nvPr userDrawn="1"/>
        </p:nvGrpSpPr>
        <p:grpSpPr>
          <a:xfrm>
            <a:off x="7256329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>
                <a:solidFill>
                  <a:srgbClr val="242A75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>
                <a:solidFill>
                  <a:srgbClr val="242A75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>
                <a:solidFill>
                  <a:srgbClr val="242A75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>
                <a:solidFill>
                  <a:srgbClr val="242A75"/>
                </a:solidFill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>
                <a:solidFill>
                  <a:srgbClr val="242A75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>
                <a:solidFill>
                  <a:srgbClr val="242A75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350">
                <a:solidFill>
                  <a:srgbClr val="242A75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0" y="-9526"/>
            <a:ext cx="3647433" cy="5153026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915398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7_Titre et contenu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sz="1350" dirty="0">
              <a:solidFill>
                <a:srgbClr val="242A75"/>
              </a:solidFill>
            </a:endParaRPr>
          </a:p>
        </p:txBody>
      </p:sp>
      <p:grpSp>
        <p:nvGrpSpPr>
          <p:cNvPr id="25" name="Grouper 24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6" name="Forme libre 25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rgbClr val="FFFFFF"/>
                </a:solidFill>
              </a:endParaRPr>
            </a:p>
          </p:txBody>
        </p:sp>
        <p:sp>
          <p:nvSpPr>
            <p:cNvPr id="27" name="Forme libre 26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3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242A7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53809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8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5143307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3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>
              <a:solidFill>
                <a:srgbClr val="242A75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650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58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  <a:endParaRPr lang="en-AU" dirty="0"/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>
                <a:solidFill>
                  <a:srgbClr val="242A75"/>
                </a:solidFill>
              </a:rPr>
              <a:t>www.thalesgroup.com</a:t>
            </a:r>
          </a:p>
        </p:txBody>
      </p:sp>
      <p:pic>
        <p:nvPicPr>
          <p:cNvPr id="15" name="Image 14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OPEN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hangingPunct="1">
              <a:defRPr/>
            </a:pPr>
            <a:r>
              <a:rPr lang="en-US" sz="5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200847" y="1609906"/>
            <a:ext cx="96122" cy="36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2205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40324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98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95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pic>
        <p:nvPicPr>
          <p:cNvPr id="15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1869182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9890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of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344582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 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98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719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 smtClean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1636085"/>
            <a:ext cx="96122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4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05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169562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639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229204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99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170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3" y="3396099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51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56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801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801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801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66" y="1964225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8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67287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696544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92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31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014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85828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55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98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95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0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258205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95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92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pic>
        <p:nvPicPr>
          <p:cNvPr id="15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34598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23718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of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344582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 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95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716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 smtClean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1636082"/>
            <a:ext cx="96122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4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3180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169562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60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229204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96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46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of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344582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 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72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 smtClean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  <a:endParaRPr lang="en-AU" sz="9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693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 smtClean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1636059"/>
            <a:ext cx="96122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 smtClean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600" b="0" baseline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  <p:pic>
        <p:nvPicPr>
          <p:cNvPr id="14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143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3" y="3396096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51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95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801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801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801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66" y="1964225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21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696544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05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31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1253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6768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83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95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92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0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20225296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86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83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pic>
        <p:nvPicPr>
          <p:cNvPr id="15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246888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7692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of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344582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 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86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707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 smtClean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1636073"/>
            <a:ext cx="96122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4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648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169562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32395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169562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562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229204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87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15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3" y="3396087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51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57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801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801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801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66" y="1964225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54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696544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09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31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4552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9164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09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86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83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0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33782055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81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78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pic>
        <p:nvPicPr>
          <p:cNvPr id="15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3121860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229204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73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97206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6275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of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344582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 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81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702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 smtClean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1636068"/>
            <a:ext cx="96122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4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7106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169562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72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229204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8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567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3" y="339608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51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78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801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801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801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66" y="1964225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696544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19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31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815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2085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81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3" y="3396073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51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85545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81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78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0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21159673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71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68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pic>
        <p:nvPicPr>
          <p:cNvPr id="15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346620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0921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of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344582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 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71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692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 smtClean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1636058"/>
            <a:ext cx="96122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4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573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169562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685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229204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7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534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3" y="339607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51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98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801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801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801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66" y="1964225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954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696544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058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31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855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801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801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801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66" y="1964225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05599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80563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81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71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68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0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29122646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5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56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pic>
        <p:nvPicPr>
          <p:cNvPr id="15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1076250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6395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of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344582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 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5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680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 smtClean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1636046"/>
            <a:ext cx="96122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4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625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169562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72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229204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60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75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3" y="3396060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51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946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801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801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801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66" y="1964225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68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696544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6978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696544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19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31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916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3032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5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56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0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30225071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47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44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pic>
        <p:nvPicPr>
          <p:cNvPr id="15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378439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6622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of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344571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 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47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668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 smtClean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1636034"/>
            <a:ext cx="96122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4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54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4586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169562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429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229199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48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8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86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31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653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3" y="3396048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51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09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801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801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801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 to placeholder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66" y="1964225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38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1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>
              <a:solidFill>
                <a:srgbClr val="33336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696544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 smtClean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43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grpSp>
        <p:nvGrpSpPr>
          <p:cNvPr id="16" name="Group 25"/>
          <p:cNvGrpSpPr/>
          <p:nvPr userDrawn="1"/>
        </p:nvGrpSpPr>
        <p:grpSpPr>
          <a:xfrm>
            <a:off x="7256331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33366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023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657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213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20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47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44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70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0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320849541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6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</a:t>
            </a:r>
            <a:br>
              <a:rPr lang="en-AU" noProof="0" dirty="0" smtClean="0"/>
            </a:br>
            <a:r>
              <a:rPr lang="en-AU" noProof="0" dirty="0" smtClean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30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7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>
              <a:solidFill>
                <a:srgbClr val="333366"/>
              </a:solidFill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pic>
        <p:nvPicPr>
          <p:cNvPr id="15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45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2151380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 smtClean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2662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 of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344554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AU" noProof="0" dirty="0" smtClean="0"/>
              <a:t>Click to edit Master 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33366"/>
              </a:solidFill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1" y="4819430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r>
              <a:rPr lang="en-AU" sz="900" dirty="0" smtClean="0">
                <a:solidFill>
                  <a:srgbClr val="333366"/>
                </a:solidFill>
              </a:rPr>
              <a:t>www.thalesgroup.com</a:t>
            </a:r>
            <a:endParaRPr lang="en-AU" sz="900" dirty="0">
              <a:solidFill>
                <a:srgbClr val="333366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651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2502959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 smtClean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52" y="-9524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icon to add image</a:t>
            </a:r>
            <a:br>
              <a:rPr lang="en-AU" dirty="0" smtClean="0"/>
            </a:br>
            <a:r>
              <a:rPr lang="en-AU" dirty="0" smtClean="0"/>
              <a:t>to placeholder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1636017"/>
            <a:ext cx="96122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2" y="165679"/>
            <a:ext cx="2337181" cy="449458"/>
          </a:xfrm>
          <a:prstGeom prst="rect">
            <a:avLst/>
          </a:prstGeom>
        </p:spPr>
      </p:pic>
      <p:sp>
        <p:nvSpPr>
          <p:cNvPr id="11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4" name="Espace réservé pour une image 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45" y="-15587"/>
            <a:ext cx="4232157" cy="5194010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584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11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18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6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000" b="1" kern="1200" smtClean="0">
                <a:solidFill>
                  <a:srgbClr val="333366"/>
                </a:solidFill>
                <a:effectLst/>
                <a:latin typeface="+mj-lt"/>
              </a:rPr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9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120573"/>
            <a:ext cx="180000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 smtClean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600" b="0" baseline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697" y="4842574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7" name="Image 16" descr="logo_thales.png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69"/>
            <a:ext cx="1728000" cy="332309"/>
          </a:xfrm>
          <a:prstGeom prst="rect">
            <a:avLst/>
          </a:prstGeom>
        </p:spPr>
      </p:pic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890005" y="2627451"/>
            <a:ext cx="40464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00" noProof="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</a:t>
            </a:r>
            <a:r>
              <a:rPr lang="fr-FR" sz="600" baseline="0" noProof="0" dirty="0" smtClean="0">
                <a:solidFill>
                  <a:srgbClr val="969696"/>
                </a:solidFill>
              </a:rPr>
              <a:t> </a:t>
            </a:r>
            <a:r>
              <a:rPr lang="fr-FR" sz="600" noProof="0" dirty="0" smtClean="0">
                <a:solidFill>
                  <a:srgbClr val="969696"/>
                </a:solidFill>
              </a:rPr>
              <a:t>ni divulgué à un tiers sans l'accord préalable et écrit de Thales  -  ©Thales </a:t>
            </a:r>
            <a:r>
              <a:rPr lang="fr-FR" sz="600" baseline="0" noProof="0" dirty="0" smtClean="0">
                <a:solidFill>
                  <a:srgbClr val="969696"/>
                </a:solidFill>
              </a:rPr>
              <a:t> </a:t>
            </a:r>
            <a:r>
              <a:rPr lang="fr-FR" sz="600" noProof="0" dirty="0" smtClean="0">
                <a:solidFill>
                  <a:srgbClr val="969696"/>
                </a:solidFill>
              </a:rPr>
              <a:t>2015</a:t>
            </a:r>
            <a:r>
              <a:rPr lang="fr-FR" sz="600" baseline="0" noProof="0" dirty="0" smtClean="0">
                <a:solidFill>
                  <a:srgbClr val="969696"/>
                </a:solidFill>
              </a:rPr>
              <a:t> </a:t>
            </a:r>
            <a:r>
              <a:rPr lang="fr-FR" sz="600" noProof="0" dirty="0" smtClean="0">
                <a:solidFill>
                  <a:srgbClr val="969696"/>
                </a:solidFill>
              </a:rPr>
              <a:t>Tous Droits réservés.</a:t>
            </a:r>
            <a:endParaRPr lang="fr-FR" sz="700" noProof="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3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724" r:id="rId9"/>
    <p:sldLayoutId id="2147483652" r:id="rId10"/>
    <p:sldLayoutId id="2147483667" r:id="rId11"/>
    <p:sldLayoutId id="2147483736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919906" y="2579354"/>
            <a:ext cx="41062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 ©Thales  2017 Tous Droits réservés.</a:t>
            </a:r>
            <a:endParaRPr lang="fr-FR" sz="600" dirty="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smtClean="0">
                <a:solidFill>
                  <a:srgbClr val="333366"/>
                </a:solidFill>
              </a:rPr>
              <a:pPr algn="l"/>
              <a:t>‹N°›</a:t>
            </a:fld>
            <a:endParaRPr lang="fr-FR" sz="9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6"/>
          <p:cNvSpPr>
            <a:spLocks noChangeArrowheads="1"/>
          </p:cNvSpPr>
          <p:nvPr userDrawn="1"/>
        </p:nvSpPr>
        <p:spPr bwMode="auto">
          <a:xfrm>
            <a:off x="598580" y="4863364"/>
            <a:ext cx="54750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>
                <a:solidFill>
                  <a:srgbClr val="969696"/>
                </a:solidFill>
              </a:rPr>
              <a:t>REF </a:t>
            </a:r>
            <a:r>
              <a:rPr lang="fr-FR" sz="600" dirty="0" err="1">
                <a:solidFill>
                  <a:srgbClr val="969696"/>
                </a:solidFill>
              </a:rPr>
              <a:t>xxxxxxxxxxxx</a:t>
            </a:r>
            <a:r>
              <a:rPr lang="fr-FR" sz="600" dirty="0">
                <a:solidFill>
                  <a:srgbClr val="969696"/>
                </a:solidFill>
              </a:rPr>
              <a:t> </a:t>
            </a:r>
            <a:r>
              <a:rPr lang="fr-FR" sz="600" dirty="0" err="1">
                <a:solidFill>
                  <a:srgbClr val="969696"/>
                </a:solidFill>
              </a:rPr>
              <a:t>rev</a:t>
            </a:r>
            <a:r>
              <a:rPr lang="fr-FR" sz="600" dirty="0">
                <a:solidFill>
                  <a:srgbClr val="969696"/>
                </a:solidFill>
              </a:rPr>
              <a:t> xxx - date</a:t>
            </a:r>
            <a:br>
              <a:rPr lang="fr-FR" sz="600" dirty="0">
                <a:solidFill>
                  <a:srgbClr val="969696"/>
                </a:solidFill>
              </a:rPr>
            </a:br>
            <a:r>
              <a:rPr lang="fr-FR" sz="600" dirty="0">
                <a:solidFill>
                  <a:srgbClr val="969696"/>
                </a:solidFill>
              </a:rPr>
              <a:t>Nom de la société / Modèle : </a:t>
            </a:r>
            <a:r>
              <a:rPr lang="fr-FR" sz="600" dirty="0" smtClean="0">
                <a:solidFill>
                  <a:srgbClr val="969696"/>
                </a:solidFill>
              </a:rPr>
              <a:t>87211168-GRP-FR-003</a:t>
            </a:r>
            <a:endParaRPr lang="fr-FR" sz="700" dirty="0">
              <a:solidFill>
                <a:srgbClr val="606060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-2341" y="-13581"/>
            <a:ext cx="180000" cy="5759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22" name="Image 21" descr="logo_thales.png"/>
          <p:cNvPicPr>
            <a:picLocks noChangeAspect="1"/>
          </p:cNvPicPr>
          <p:nvPr userDrawn="1"/>
        </p:nvPicPr>
        <p:blipFill rotWithShape="1"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26"/>
            <a:ext cx="1728000" cy="332309"/>
          </a:xfrm>
          <a:prstGeom prst="rect">
            <a:avLst/>
          </a:prstGeom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968750" y="4870513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5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</a:t>
            </a:r>
            <a:r>
              <a:rPr lang="en-US" sz="5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GROUP </a:t>
            </a:r>
            <a:r>
              <a:rPr lang="en-US" sz="5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INTERNAL</a:t>
            </a:r>
            <a:endParaRPr lang="en-US" sz="500" dirty="0">
              <a:solidFill>
                <a:srgbClr val="FFFFFF">
                  <a:lumMod val="65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5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135731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452438" indent="-184150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21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6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000" b="1" kern="1200" smtClean="0">
                <a:solidFill>
                  <a:srgbClr val="333366"/>
                </a:solidFill>
                <a:effectLst/>
                <a:latin typeface="+mj-lt"/>
              </a:rPr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9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120599"/>
            <a:ext cx="180000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697" y="4842574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7" name="Image 16" descr="logo_thales.png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95"/>
            <a:ext cx="1728000" cy="332309"/>
          </a:xfrm>
          <a:prstGeom prst="rect">
            <a:avLst/>
          </a:prstGeom>
        </p:spPr>
      </p:pic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890005" y="2627451"/>
            <a:ext cx="40464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 ©Thales  2015 Tous Droits réservés.</a:t>
            </a:r>
            <a:endParaRPr lang="fr-FR" sz="700" dirty="0">
              <a:solidFill>
                <a:srgbClr val="606060"/>
              </a:solidFill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98580" y="4855753"/>
            <a:ext cx="5475047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TRN : </a:t>
            </a:r>
            <a:r>
              <a:rPr lang="fr-FR" sz="600" dirty="0" err="1" smtClean="0">
                <a:solidFill>
                  <a:srgbClr val="969696"/>
                </a:solidFill>
              </a:rPr>
              <a:t>xxxx-xxxxxxxxxx</a:t>
            </a:r>
            <a:r>
              <a:rPr lang="fr-FR" sz="600" dirty="0" smtClean="0">
                <a:solidFill>
                  <a:srgbClr val="969696"/>
                </a:solidFill>
              </a:rPr>
              <a:t>  </a:t>
            </a:r>
            <a:r>
              <a:rPr lang="fr-FR" sz="600" dirty="0" err="1" smtClean="0">
                <a:solidFill>
                  <a:srgbClr val="969696"/>
                </a:solidFill>
              </a:rPr>
              <a:t>rev</a:t>
            </a:r>
            <a:r>
              <a:rPr lang="fr-FR" sz="600" dirty="0" smtClean="0">
                <a:solidFill>
                  <a:srgbClr val="969696"/>
                </a:solidFill>
              </a:rPr>
              <a:t> xxx  - date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Nom de la société / Modèle : 87204467-DOC-GRP-FR-002</a:t>
            </a:r>
            <a:endParaRPr lang="fr-F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3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6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000" b="1" kern="1200" smtClean="0">
                <a:solidFill>
                  <a:srgbClr val="333366"/>
                </a:solidFill>
                <a:effectLst/>
                <a:latin typeface="+mj-lt"/>
              </a:rPr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9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120596"/>
            <a:ext cx="180000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697" y="4842574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7" name="Image 16" descr="logo_thales.png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92"/>
            <a:ext cx="1728000" cy="332309"/>
          </a:xfrm>
          <a:prstGeom prst="rect">
            <a:avLst/>
          </a:prstGeom>
        </p:spPr>
      </p:pic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890005" y="2627451"/>
            <a:ext cx="40464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 ©Thales  2015 Tous Droits réservés.</a:t>
            </a:r>
            <a:endParaRPr lang="fr-FR" sz="700" dirty="0">
              <a:solidFill>
                <a:srgbClr val="606060"/>
              </a:solidFill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98580" y="4855750"/>
            <a:ext cx="5475047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TRN : </a:t>
            </a:r>
            <a:r>
              <a:rPr lang="fr-FR" sz="600" dirty="0" err="1" smtClean="0">
                <a:solidFill>
                  <a:srgbClr val="969696"/>
                </a:solidFill>
              </a:rPr>
              <a:t>xxxx-xxxxxxxxxx</a:t>
            </a:r>
            <a:r>
              <a:rPr lang="fr-FR" sz="600" dirty="0" smtClean="0">
                <a:solidFill>
                  <a:srgbClr val="969696"/>
                </a:solidFill>
              </a:rPr>
              <a:t>  </a:t>
            </a:r>
            <a:r>
              <a:rPr lang="fr-FR" sz="600" dirty="0" err="1" smtClean="0">
                <a:solidFill>
                  <a:srgbClr val="969696"/>
                </a:solidFill>
              </a:rPr>
              <a:t>rev</a:t>
            </a:r>
            <a:r>
              <a:rPr lang="fr-FR" sz="600" dirty="0" smtClean="0">
                <a:solidFill>
                  <a:srgbClr val="969696"/>
                </a:solidFill>
              </a:rPr>
              <a:t> xxx  - date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Nom de la société / Modèle : 87204467-DOC-GRP-FR-002</a:t>
            </a:r>
            <a:endParaRPr lang="fr-F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6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6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000" b="1" kern="1200" smtClean="0">
                <a:solidFill>
                  <a:srgbClr val="333366"/>
                </a:solidFill>
                <a:effectLst/>
                <a:latin typeface="+mj-lt"/>
              </a:rPr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9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120587"/>
            <a:ext cx="180000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697" y="4842574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7" name="Image 16" descr="logo_thales.png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83"/>
            <a:ext cx="1728000" cy="332309"/>
          </a:xfrm>
          <a:prstGeom prst="rect">
            <a:avLst/>
          </a:prstGeom>
        </p:spPr>
      </p:pic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890005" y="2627451"/>
            <a:ext cx="40464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 ©Thales  2015 Tous Droits réservés.</a:t>
            </a:r>
            <a:endParaRPr lang="fr-FR" sz="700" dirty="0">
              <a:solidFill>
                <a:srgbClr val="606060"/>
              </a:solidFill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98580" y="4855741"/>
            <a:ext cx="5475047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TRN : </a:t>
            </a:r>
            <a:r>
              <a:rPr lang="fr-FR" sz="600" dirty="0" err="1" smtClean="0">
                <a:solidFill>
                  <a:srgbClr val="969696"/>
                </a:solidFill>
              </a:rPr>
              <a:t>xxxx-xxxxxxxxxx</a:t>
            </a:r>
            <a:r>
              <a:rPr lang="fr-FR" sz="600" dirty="0" smtClean="0">
                <a:solidFill>
                  <a:srgbClr val="969696"/>
                </a:solidFill>
              </a:rPr>
              <a:t>  </a:t>
            </a:r>
            <a:r>
              <a:rPr lang="fr-FR" sz="600" dirty="0" err="1" smtClean="0">
                <a:solidFill>
                  <a:srgbClr val="969696"/>
                </a:solidFill>
              </a:rPr>
              <a:t>rev</a:t>
            </a:r>
            <a:r>
              <a:rPr lang="fr-FR" sz="600" dirty="0" smtClean="0">
                <a:solidFill>
                  <a:srgbClr val="969696"/>
                </a:solidFill>
              </a:rPr>
              <a:t> xxx  - date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Nom de la société / Modèle : 87204467-DOC-GRP-FR-002</a:t>
            </a:r>
            <a:endParaRPr lang="fr-F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4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6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000" b="1" kern="1200" smtClean="0">
                <a:solidFill>
                  <a:srgbClr val="333366"/>
                </a:solidFill>
                <a:effectLst/>
                <a:latin typeface="+mj-lt"/>
              </a:rPr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9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120582"/>
            <a:ext cx="180000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697" y="4842574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7" name="Image 16" descr="logo_thales.png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78"/>
            <a:ext cx="1728000" cy="332309"/>
          </a:xfrm>
          <a:prstGeom prst="rect">
            <a:avLst/>
          </a:prstGeom>
        </p:spPr>
      </p:pic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890005" y="2627451"/>
            <a:ext cx="40464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 ©Thales  2015 Tous Droits réservés.</a:t>
            </a:r>
            <a:endParaRPr lang="fr-FR" sz="700" dirty="0">
              <a:solidFill>
                <a:srgbClr val="606060"/>
              </a:solidFill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98580" y="4855736"/>
            <a:ext cx="5475047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TRN : </a:t>
            </a:r>
            <a:r>
              <a:rPr lang="fr-FR" sz="600" dirty="0" err="1" smtClean="0">
                <a:solidFill>
                  <a:srgbClr val="969696"/>
                </a:solidFill>
              </a:rPr>
              <a:t>xxxx-xxxxxxxxxx</a:t>
            </a:r>
            <a:r>
              <a:rPr lang="fr-FR" sz="600" dirty="0" smtClean="0">
                <a:solidFill>
                  <a:srgbClr val="969696"/>
                </a:solidFill>
              </a:rPr>
              <a:t>  </a:t>
            </a:r>
            <a:r>
              <a:rPr lang="fr-FR" sz="600" dirty="0" err="1" smtClean="0">
                <a:solidFill>
                  <a:srgbClr val="969696"/>
                </a:solidFill>
              </a:rPr>
              <a:t>rev</a:t>
            </a:r>
            <a:r>
              <a:rPr lang="fr-FR" sz="600" dirty="0" smtClean="0">
                <a:solidFill>
                  <a:srgbClr val="969696"/>
                </a:solidFill>
              </a:rPr>
              <a:t> xxx  - date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Nom de la société / Modèle : 87204467-DOC-GRP-FR-002</a:t>
            </a:r>
            <a:endParaRPr lang="fr-F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8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6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000" b="1" kern="1200" smtClean="0">
                <a:solidFill>
                  <a:srgbClr val="333366"/>
                </a:solidFill>
                <a:effectLst/>
                <a:latin typeface="+mj-lt"/>
              </a:rPr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9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120572"/>
            <a:ext cx="180000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697" y="4842574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7" name="Image 16" descr="logo_thales.png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68"/>
            <a:ext cx="1728000" cy="332309"/>
          </a:xfrm>
          <a:prstGeom prst="rect">
            <a:avLst/>
          </a:prstGeom>
        </p:spPr>
      </p:pic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890005" y="2627451"/>
            <a:ext cx="40464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 ©Thales  2015 Tous Droits réservés.</a:t>
            </a:r>
            <a:endParaRPr lang="fr-FR" sz="700" dirty="0">
              <a:solidFill>
                <a:srgbClr val="606060"/>
              </a:solidFill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98580" y="4855726"/>
            <a:ext cx="5475047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TRN : </a:t>
            </a:r>
            <a:r>
              <a:rPr lang="fr-FR" sz="600" dirty="0" err="1" smtClean="0">
                <a:solidFill>
                  <a:srgbClr val="969696"/>
                </a:solidFill>
              </a:rPr>
              <a:t>xxxx-xxxxxxxxxx</a:t>
            </a:r>
            <a:r>
              <a:rPr lang="fr-FR" sz="600" dirty="0" smtClean="0">
                <a:solidFill>
                  <a:srgbClr val="969696"/>
                </a:solidFill>
              </a:rPr>
              <a:t>  </a:t>
            </a:r>
            <a:r>
              <a:rPr lang="fr-FR" sz="600" dirty="0" err="1" smtClean="0">
                <a:solidFill>
                  <a:srgbClr val="969696"/>
                </a:solidFill>
              </a:rPr>
              <a:t>rev</a:t>
            </a:r>
            <a:r>
              <a:rPr lang="fr-FR" sz="600" dirty="0" smtClean="0">
                <a:solidFill>
                  <a:srgbClr val="969696"/>
                </a:solidFill>
              </a:rPr>
              <a:t> xxx  - date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Nom de la société / Modèle : 87204467-DOC-GRP-FR-002</a:t>
            </a:r>
            <a:endParaRPr lang="fr-F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3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6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000" b="1" kern="1200" smtClean="0">
                <a:solidFill>
                  <a:srgbClr val="333366"/>
                </a:solidFill>
                <a:effectLst/>
                <a:latin typeface="+mj-lt"/>
              </a:rPr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9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120560"/>
            <a:ext cx="180000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697" y="4842574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7" name="Image 16" descr="logo_thales.png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56"/>
            <a:ext cx="1728000" cy="332309"/>
          </a:xfrm>
          <a:prstGeom prst="rect">
            <a:avLst/>
          </a:prstGeom>
        </p:spPr>
      </p:pic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890005" y="2627451"/>
            <a:ext cx="40464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 ©Thales  2015 Tous Droits réservés.</a:t>
            </a:r>
            <a:endParaRPr lang="fr-FR" sz="700" dirty="0">
              <a:solidFill>
                <a:srgbClr val="606060"/>
              </a:solidFill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98580" y="4855714"/>
            <a:ext cx="5475047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TRN : </a:t>
            </a:r>
            <a:r>
              <a:rPr lang="fr-FR" sz="600" dirty="0" err="1" smtClean="0">
                <a:solidFill>
                  <a:srgbClr val="969696"/>
                </a:solidFill>
              </a:rPr>
              <a:t>xxxx-xxxxxxxxxx</a:t>
            </a:r>
            <a:r>
              <a:rPr lang="fr-FR" sz="600" dirty="0" smtClean="0">
                <a:solidFill>
                  <a:srgbClr val="969696"/>
                </a:solidFill>
              </a:rPr>
              <a:t>  </a:t>
            </a:r>
            <a:r>
              <a:rPr lang="fr-FR" sz="600" dirty="0" err="1" smtClean="0">
                <a:solidFill>
                  <a:srgbClr val="969696"/>
                </a:solidFill>
              </a:rPr>
              <a:t>rev</a:t>
            </a:r>
            <a:r>
              <a:rPr lang="fr-FR" sz="600" dirty="0" smtClean="0">
                <a:solidFill>
                  <a:srgbClr val="969696"/>
                </a:solidFill>
              </a:rPr>
              <a:t> xxx  - date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Nom de la société / Modèle : 87204467-DOC-GRP-FR-002</a:t>
            </a:r>
            <a:endParaRPr lang="fr-F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9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6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000" b="1" kern="1200" smtClean="0">
                <a:solidFill>
                  <a:srgbClr val="333366"/>
                </a:solidFill>
                <a:effectLst/>
                <a:latin typeface="+mj-lt"/>
              </a:rPr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9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120548"/>
            <a:ext cx="180000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697" y="4842574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7" name="Image 16" descr="logo_thales.png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44"/>
            <a:ext cx="1728000" cy="332309"/>
          </a:xfrm>
          <a:prstGeom prst="rect">
            <a:avLst/>
          </a:prstGeom>
        </p:spPr>
      </p:pic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890005" y="2627451"/>
            <a:ext cx="40464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 ©Thales  2015 Tous Droits réservés.</a:t>
            </a:r>
            <a:endParaRPr lang="fr-FR" sz="700" dirty="0">
              <a:solidFill>
                <a:srgbClr val="606060"/>
              </a:solidFill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98580" y="4855702"/>
            <a:ext cx="5475047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TRN : </a:t>
            </a:r>
            <a:r>
              <a:rPr lang="fr-FR" sz="600" dirty="0" err="1" smtClean="0">
                <a:solidFill>
                  <a:srgbClr val="969696"/>
                </a:solidFill>
              </a:rPr>
              <a:t>xxxx-xxxxxxxxxx</a:t>
            </a:r>
            <a:r>
              <a:rPr lang="fr-FR" sz="600" dirty="0" smtClean="0">
                <a:solidFill>
                  <a:srgbClr val="969696"/>
                </a:solidFill>
              </a:rPr>
              <a:t>  </a:t>
            </a:r>
            <a:r>
              <a:rPr lang="fr-FR" sz="600" dirty="0" err="1" smtClean="0">
                <a:solidFill>
                  <a:srgbClr val="969696"/>
                </a:solidFill>
              </a:rPr>
              <a:t>rev</a:t>
            </a:r>
            <a:r>
              <a:rPr lang="fr-FR" sz="600" dirty="0" smtClean="0">
                <a:solidFill>
                  <a:srgbClr val="969696"/>
                </a:solidFill>
              </a:rPr>
              <a:t> xxx  - date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Nom de la société / Modèle : 87204467-DOC-GRP-FR-002</a:t>
            </a:r>
            <a:endParaRPr lang="fr-F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7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6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000" b="1" kern="1200" smtClean="0">
                <a:solidFill>
                  <a:srgbClr val="333366"/>
                </a:solidFill>
                <a:effectLst/>
                <a:latin typeface="+mj-lt"/>
              </a:rPr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9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120531"/>
            <a:ext cx="180000" cy="307777"/>
          </a:xfrm>
          <a:prstGeom prst="rect">
            <a:avLst/>
          </a:prstGeom>
          <a:solidFill>
            <a:srgbClr val="5DB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400" smtClean="0">
              <a:solidFill>
                <a:srgbClr val="323265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defRPr/>
            </a:pPr>
            <a:r>
              <a:rPr lang="en-US" sz="600" dirty="0" smtClean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THALES GROUP INTERNAL</a:t>
            </a: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697" y="4842574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AU" ker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7" name="Image 16" descr="logo_thales.png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27"/>
            <a:ext cx="1728000" cy="332309"/>
          </a:xfrm>
          <a:prstGeom prst="rect">
            <a:avLst/>
          </a:prstGeom>
        </p:spPr>
      </p:pic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890005" y="2627451"/>
            <a:ext cx="40464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 ©Thales  2015 Tous Droits réservés.</a:t>
            </a:r>
            <a:endParaRPr lang="fr-FR" sz="700" dirty="0">
              <a:solidFill>
                <a:srgbClr val="606060"/>
              </a:solidFill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98580" y="4855685"/>
            <a:ext cx="5475047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TRN : </a:t>
            </a:r>
            <a:r>
              <a:rPr lang="fr-FR" sz="600" dirty="0" err="1" smtClean="0">
                <a:solidFill>
                  <a:srgbClr val="969696"/>
                </a:solidFill>
              </a:rPr>
              <a:t>xxxx-xxxxxxxxxx</a:t>
            </a:r>
            <a:r>
              <a:rPr lang="fr-FR" sz="600" dirty="0" smtClean="0">
                <a:solidFill>
                  <a:srgbClr val="969696"/>
                </a:solidFill>
              </a:rPr>
              <a:t>  </a:t>
            </a:r>
            <a:r>
              <a:rPr lang="fr-FR" sz="600" dirty="0" err="1" smtClean="0">
                <a:solidFill>
                  <a:srgbClr val="969696"/>
                </a:solidFill>
              </a:rPr>
              <a:t>rev</a:t>
            </a:r>
            <a:r>
              <a:rPr lang="fr-FR" sz="600" dirty="0" smtClean="0">
                <a:solidFill>
                  <a:srgbClr val="969696"/>
                </a:solidFill>
              </a:rPr>
              <a:t> xxx  - date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600" dirty="0" smtClean="0">
                <a:solidFill>
                  <a:srgbClr val="969696"/>
                </a:solidFill>
              </a:rPr>
              <a:t>Nom de la société / Modèle : 87204467-DOC-GRP-FR-002</a:t>
            </a:r>
            <a:endParaRPr lang="fr-FR"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2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</a:t>
            </a:r>
            <a:r>
              <a:rPr lang="en-GB" sz="2800" dirty="0" smtClean="0"/>
              <a:t>uide EDP </a:t>
            </a:r>
            <a:r>
              <a:rPr lang="en-GB" sz="2800" dirty="0" smtClean="0"/>
              <a:t>2018</a:t>
            </a:r>
            <a:r>
              <a:rPr lang="en-GB" sz="2800" dirty="0"/>
              <a:t> </a:t>
            </a:r>
            <a:r>
              <a:rPr lang="en-GB" sz="2800" dirty="0" smtClean="0"/>
              <a:t>- AVS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err="1"/>
              <a:t>C</a:t>
            </a:r>
            <a:r>
              <a:rPr lang="en-GB" sz="2400" dirty="0" err="1" smtClean="0"/>
              <a:t>ampagne</a:t>
            </a:r>
            <a:r>
              <a:rPr lang="en-GB" sz="2400" dirty="0" smtClean="0"/>
              <a:t> du </a:t>
            </a:r>
            <a:r>
              <a:rPr lang="en-GB" sz="2400" dirty="0" smtClean="0"/>
              <a:t>5 </a:t>
            </a:r>
            <a:r>
              <a:rPr lang="en-GB" sz="2400" dirty="0" err="1" smtClean="0"/>
              <a:t>juillet</a:t>
            </a:r>
            <a:r>
              <a:rPr lang="en-GB" sz="2400" dirty="0" smtClean="0"/>
              <a:t> au 30 </a:t>
            </a:r>
            <a:r>
              <a:rPr lang="en-GB" sz="2400" dirty="0" err="1" smtClean="0"/>
              <a:t>septembre</a:t>
            </a:r>
            <a:r>
              <a:rPr lang="en-GB" sz="2800" dirty="0" smtClean="0"/>
              <a:t/>
            </a:r>
            <a:br>
              <a:rPr lang="en-GB" sz="2800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4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52021"/>
            <a:ext cx="4918023" cy="3709077"/>
          </a:xfrm>
        </p:spPr>
        <p:txBody>
          <a:bodyPr/>
          <a:lstStyle/>
          <a:p>
            <a:r>
              <a:rPr lang="en-GB" sz="4000" dirty="0">
                <a:solidFill>
                  <a:schemeClr val="bg2"/>
                </a:solidFill>
              </a:rPr>
              <a:t>3</a:t>
            </a:r>
            <a:r>
              <a:rPr lang="en-GB" sz="4000" dirty="0" smtClean="0">
                <a:solidFill>
                  <a:schemeClr val="bg2"/>
                </a:solidFill>
              </a:rPr>
              <a:t>. Le “</a:t>
            </a:r>
            <a:r>
              <a:rPr lang="en-GB" sz="4000" dirty="0" err="1" smtClean="0">
                <a:solidFill>
                  <a:schemeClr val="bg2"/>
                </a:solidFill>
              </a:rPr>
              <a:t>formulaire</a:t>
            </a:r>
            <a:r>
              <a:rPr lang="en-GB" sz="4000" dirty="0" smtClean="0">
                <a:solidFill>
                  <a:schemeClr val="bg2"/>
                </a:solidFill>
              </a:rPr>
              <a:t>”:</a:t>
            </a:r>
            <a:br>
              <a:rPr lang="en-GB" sz="4000" dirty="0" smtClean="0">
                <a:solidFill>
                  <a:schemeClr val="bg2"/>
                </a:solidFill>
              </a:rPr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961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e 136"/>
          <p:cNvGrpSpPr/>
          <p:nvPr/>
        </p:nvGrpSpPr>
        <p:grpSpPr>
          <a:xfrm>
            <a:off x="-247" y="532461"/>
            <a:ext cx="5286622" cy="4611040"/>
            <a:chOff x="95003" y="155445"/>
            <a:chExt cx="5011387" cy="4860245"/>
          </a:xfrm>
        </p:grpSpPr>
        <p:grpSp>
          <p:nvGrpSpPr>
            <p:cNvPr id="138" name="Groupe 137"/>
            <p:cNvGrpSpPr/>
            <p:nvPr/>
          </p:nvGrpSpPr>
          <p:grpSpPr>
            <a:xfrm>
              <a:off x="95003" y="155445"/>
              <a:ext cx="5011387" cy="4860245"/>
              <a:chOff x="95003" y="155445"/>
              <a:chExt cx="5011387" cy="4860245"/>
            </a:xfrm>
          </p:grpSpPr>
          <p:pic>
            <p:nvPicPr>
              <p:cNvPr id="14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003" y="155445"/>
                <a:ext cx="5011387" cy="4860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41" name="Groupe 140"/>
              <p:cNvGrpSpPr/>
              <p:nvPr/>
            </p:nvGrpSpPr>
            <p:grpSpPr>
              <a:xfrm>
                <a:off x="1193651" y="487463"/>
                <a:ext cx="3844911" cy="3574277"/>
                <a:chOff x="1172385" y="402399"/>
                <a:chExt cx="3844911" cy="3574277"/>
              </a:xfrm>
            </p:grpSpPr>
            <p:sp>
              <p:nvSpPr>
                <p:cNvPr id="143" name="ZoneTexte 142"/>
                <p:cNvSpPr txBox="1"/>
                <p:nvPr/>
              </p:nvSpPr>
              <p:spPr>
                <a:xfrm>
                  <a:off x="1326296" y="1831040"/>
                  <a:ext cx="3595193" cy="2154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b="1" dirty="0" smtClean="0"/>
                    <a:t>Actions de </a:t>
                  </a:r>
                  <a:r>
                    <a:rPr lang="de-DE" sz="800" b="1" dirty="0" err="1" smtClean="0"/>
                    <a:t>développement</a:t>
                  </a:r>
                  <a:endParaRPr lang="en-AU" sz="600" b="1" dirty="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1217959" y="2338899"/>
                  <a:ext cx="3704720" cy="369332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fr-FR" sz="6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Indiquez </a:t>
                  </a:r>
                  <a:r>
                    <a:rPr lang="fr-FR" sz="6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quelles compétences doivent être développées: compétences techniques? </a:t>
                  </a:r>
                  <a:r>
                    <a:rPr lang="fr-FR" sz="6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compétences </a:t>
                  </a:r>
                  <a:r>
                    <a:rPr lang="fr-FR" sz="6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comportementales? (Par </a:t>
                  </a:r>
                  <a:r>
                    <a:rPr lang="fr-FR" sz="6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exemple: engager </a:t>
                  </a:r>
                  <a:r>
                    <a:rPr lang="fr-FR" sz="6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et développer </a:t>
                  </a:r>
                  <a:r>
                    <a:rPr lang="fr-FR" sz="6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les </a:t>
                  </a:r>
                  <a:r>
                    <a:rPr lang="fr-FR" sz="6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équipes, influencer les </a:t>
                  </a:r>
                  <a:r>
                    <a:rPr lang="fr-FR" sz="6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acteurs clés, etc..).</a:t>
                  </a:r>
                  <a:endParaRPr lang="fr-FR" sz="6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1194524" y="2799862"/>
                  <a:ext cx="3822772" cy="2000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de-DE" sz="700" b="1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Comment </a:t>
                  </a:r>
                  <a:r>
                    <a:rPr lang="de-DE" sz="700" b="1" dirty="0" err="1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souhaitez-vous</a:t>
                  </a:r>
                  <a:r>
                    <a:rPr lang="de-DE" sz="700" b="1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 </a:t>
                  </a:r>
                  <a:r>
                    <a:rPr lang="de-DE" sz="700" b="1" dirty="0" err="1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développer</a:t>
                  </a:r>
                  <a:r>
                    <a:rPr lang="de-DE" sz="700" b="1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 les </a:t>
                  </a:r>
                  <a:r>
                    <a:rPr lang="de-DE" sz="700" b="1" dirty="0" err="1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compétences</a:t>
                  </a:r>
                  <a:r>
                    <a:rPr lang="de-DE" sz="700" b="1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 </a:t>
                  </a:r>
                  <a:r>
                    <a:rPr lang="de-DE" sz="700" b="1" dirty="0" err="1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identifiées</a:t>
                  </a:r>
                  <a:r>
                    <a:rPr lang="de-DE" sz="700" b="1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 ?</a:t>
                  </a:r>
                  <a:endParaRPr lang="fr-FR" sz="7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1343020" y="3761232"/>
                  <a:ext cx="3383280" cy="2154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b="1" dirty="0" err="1" smtClean="0"/>
                    <a:t>Souhaits</a:t>
                  </a:r>
                  <a:r>
                    <a:rPr lang="de-DE" sz="800" b="1" dirty="0" smtClean="0"/>
                    <a:t> </a:t>
                  </a:r>
                  <a:r>
                    <a:rPr lang="de-DE" sz="800" b="1" dirty="0"/>
                    <a:t>de </a:t>
                  </a:r>
                  <a:r>
                    <a:rPr lang="de-DE" sz="800" b="1" dirty="0" err="1" smtClean="0"/>
                    <a:t>programmes</a:t>
                  </a:r>
                  <a:r>
                    <a:rPr lang="de-DE" sz="800" b="1" dirty="0" smtClean="0"/>
                    <a:t> de </a:t>
                  </a:r>
                  <a:r>
                    <a:rPr lang="de-DE" sz="800" b="1" dirty="0" err="1" smtClean="0"/>
                    <a:t>formation</a:t>
                  </a:r>
                  <a:r>
                    <a:rPr lang="de-DE" sz="800" b="1" dirty="0" smtClean="0"/>
                    <a:t> </a:t>
                  </a:r>
                  <a:endParaRPr lang="fr-FR" sz="800" b="1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1208184" y="3057649"/>
                  <a:ext cx="3725987" cy="34624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fr-FR" sz="55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Décrivez comment vous développerez ces compétences. Tout plan d'action </a:t>
                  </a:r>
                  <a:r>
                    <a:rPr lang="fr-FR" sz="55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de </a:t>
                  </a:r>
                  <a:r>
                    <a:rPr lang="fr-FR" sz="55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développement devrait inclure l'apprentissage par la pratique et l'expérience (70%), les interactions avec les autres (20%), les lectures, l'e-learning et la formation (10%). Pour </a:t>
                  </a:r>
                  <a:r>
                    <a:rPr lang="fr-FR" sz="55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les programmes de formation</a:t>
                  </a:r>
                  <a:r>
                    <a:rPr lang="fr-FR" sz="55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, voir </a:t>
                  </a:r>
                  <a:r>
                    <a:rPr lang="fr-FR" sz="55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ci-dessous.</a:t>
                  </a:r>
                  <a:endParaRPr lang="fr-FR" sz="55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8" name="Rectangle à coins arrondis 147"/>
                <p:cNvSpPr/>
                <p:nvPr/>
              </p:nvSpPr>
              <p:spPr>
                <a:xfrm>
                  <a:off x="1172385" y="402399"/>
                  <a:ext cx="3629995" cy="1928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1185166" y="2114165"/>
                  <a:ext cx="3716443" cy="2000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de-DE" sz="700" b="1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Quelles </a:t>
                  </a:r>
                  <a:r>
                    <a:rPr lang="de-DE" sz="700" b="1" dirty="0" err="1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compétences</a:t>
                  </a:r>
                  <a:r>
                    <a:rPr lang="de-DE" sz="700" b="1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 </a:t>
                  </a:r>
                  <a:r>
                    <a:rPr lang="de-DE" sz="700" b="1" dirty="0" err="1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souhaitez-vous</a:t>
                  </a:r>
                  <a:r>
                    <a:rPr lang="de-DE" sz="700" b="1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 </a:t>
                  </a:r>
                  <a:r>
                    <a:rPr lang="de-DE" sz="700" b="1" dirty="0" err="1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développer</a:t>
                  </a:r>
                  <a:r>
                    <a:rPr lang="de-DE" sz="700" b="1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?</a:t>
                  </a:r>
                  <a:endParaRPr lang="fr-FR" sz="7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2" name="Rectangle 141"/>
              <p:cNvSpPr/>
              <p:nvPr/>
            </p:nvSpPr>
            <p:spPr>
              <a:xfrm>
                <a:off x="1206432" y="1299009"/>
                <a:ext cx="371644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700" b="1" dirty="0">
                    <a:solidFill>
                      <a:schemeClr val="accent4">
                        <a:lumMod val="50000"/>
                      </a:schemeClr>
                    </a:solidFill>
                  </a:rPr>
                  <a:t>Poursuivre le développement dans le poste et contribuer au </a:t>
                </a:r>
                <a:r>
                  <a:rPr lang="fr-FR" sz="7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déploiement </a:t>
                </a:r>
                <a:r>
                  <a:rPr lang="fr-FR" sz="700" b="1" dirty="0">
                    <a:solidFill>
                      <a:schemeClr val="accent4">
                        <a:lumMod val="50000"/>
                      </a:schemeClr>
                    </a:solidFill>
                  </a:rPr>
                  <a:t>du projet dans d’autres </a:t>
                </a:r>
                <a:r>
                  <a:rPr lang="fr-FR" sz="7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entités.  </a:t>
                </a:r>
                <a:endParaRPr lang="fr-FR" sz="7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1215957" y="470334"/>
              <a:ext cx="371644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700" b="1" dirty="0" smtClean="0">
                  <a:solidFill>
                    <a:schemeClr val="accent4">
                      <a:lumMod val="50000"/>
                    </a:schemeClr>
                  </a:solidFill>
                </a:rPr>
                <a:t>Evolution dans le poste</a:t>
              </a:r>
              <a:endParaRPr lang="fr-FR" sz="7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L’EDP: formulaire du salarié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15378" y="1746951"/>
            <a:ext cx="361304" cy="247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100" b="1" dirty="0" smtClean="0">
                <a:solidFill>
                  <a:schemeClr val="bg1"/>
                </a:solidFill>
              </a:rPr>
              <a:t>2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43394" y="3259119"/>
            <a:ext cx="361304" cy="247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100" b="1" dirty="0" smtClean="0">
                <a:solidFill>
                  <a:schemeClr val="bg1"/>
                </a:solidFill>
              </a:rPr>
              <a:t>5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43394" y="3835183"/>
            <a:ext cx="361304" cy="247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100" b="1" dirty="0" smtClean="0">
                <a:solidFill>
                  <a:schemeClr val="bg1"/>
                </a:solidFill>
              </a:rPr>
              <a:t>6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333627" y="84901"/>
            <a:ext cx="3810373" cy="37394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30188" lvl="1" indent="-228600">
              <a:spcBef>
                <a:spcPts val="1500"/>
              </a:spcBef>
              <a:buClr>
                <a:schemeClr val="accent3"/>
              </a:buClr>
              <a:buSzPct val="115000"/>
              <a:buAutoNum type="arabicPeriod"/>
              <a:tabLst>
                <a:tab pos="4956175" algn="l"/>
              </a:tabLst>
            </a:pPr>
            <a:r>
              <a:rPr lang="en-AU" sz="1050" dirty="0" smtClean="0"/>
              <a:t>Je </a:t>
            </a:r>
            <a:r>
              <a:rPr lang="en-AU" sz="1050" dirty="0" err="1" smtClean="0"/>
              <a:t>complète</a:t>
            </a:r>
            <a:r>
              <a:rPr lang="en-AU" sz="1050" dirty="0" smtClean="0"/>
              <a:t> </a:t>
            </a:r>
            <a:r>
              <a:rPr lang="en-AU" sz="1050" dirty="0" err="1" smtClean="0"/>
              <a:t>mes</a:t>
            </a:r>
            <a:r>
              <a:rPr lang="en-AU" sz="1050" dirty="0" smtClean="0"/>
              <a:t> </a:t>
            </a:r>
            <a:r>
              <a:rPr lang="en-AU" sz="1050" dirty="0" err="1" smtClean="0"/>
              <a:t>souhaits</a:t>
            </a:r>
            <a:r>
              <a:rPr lang="en-AU" sz="1050" dirty="0" smtClean="0"/>
              <a:t> </a:t>
            </a:r>
            <a:r>
              <a:rPr lang="en-AU" sz="1050" dirty="0" err="1" smtClean="0"/>
              <a:t>d’orientation</a:t>
            </a:r>
            <a:r>
              <a:rPr lang="en-AU" sz="1050" dirty="0" smtClean="0"/>
              <a:t> de </a:t>
            </a:r>
            <a:r>
              <a:rPr lang="en-AU" sz="1050" dirty="0" err="1" smtClean="0"/>
              <a:t>carrière</a:t>
            </a:r>
            <a:endParaRPr lang="en-AU" sz="1050" dirty="0"/>
          </a:p>
          <a:p>
            <a:pPr marL="230188" lvl="1" indent="-228600">
              <a:spcBef>
                <a:spcPts val="1500"/>
              </a:spcBef>
              <a:buClr>
                <a:schemeClr val="accent3"/>
              </a:buClr>
              <a:buSzPct val="115000"/>
              <a:buAutoNum type="arabicPeriod"/>
              <a:tabLst>
                <a:tab pos="4956175" algn="l"/>
              </a:tabLst>
            </a:pPr>
            <a:r>
              <a:rPr lang="en-AU" sz="1050" dirty="0" smtClean="0"/>
              <a:t>Je propose un </a:t>
            </a:r>
            <a:r>
              <a:rPr lang="en-AU" sz="1050" b="1" dirty="0" smtClean="0"/>
              <a:t>Plan </a:t>
            </a:r>
            <a:r>
              <a:rPr lang="en-AU" sz="1050" b="1" dirty="0" err="1" smtClean="0"/>
              <a:t>d’Action</a:t>
            </a:r>
            <a:r>
              <a:rPr lang="en-AU" sz="1050" b="1" dirty="0" smtClean="0"/>
              <a:t> de </a:t>
            </a:r>
            <a:r>
              <a:rPr lang="en-AU" sz="1050" b="1" dirty="0" err="1" smtClean="0"/>
              <a:t>Développement</a:t>
            </a:r>
            <a:r>
              <a:rPr lang="en-AU" sz="1050" dirty="0"/>
              <a:t>:</a:t>
            </a:r>
            <a:endParaRPr lang="en-AU" sz="1050" dirty="0" smtClean="0"/>
          </a:p>
          <a:p>
            <a:pPr marL="458788" lvl="2">
              <a:buClr>
                <a:schemeClr val="accent3"/>
              </a:buClr>
              <a:buSzPct val="115000"/>
              <a:tabLst>
                <a:tab pos="4956175" algn="l"/>
              </a:tabLst>
            </a:pPr>
            <a:r>
              <a:rPr lang="en-AU" sz="1050" dirty="0" smtClean="0"/>
              <a:t> le “</a:t>
            </a:r>
            <a:r>
              <a:rPr lang="en-AU" sz="1050" b="1" dirty="0" smtClean="0"/>
              <a:t>Quoi</a:t>
            </a:r>
            <a:r>
              <a:rPr lang="en-AU" sz="1050" dirty="0" smtClean="0"/>
              <a:t>”: j</a:t>
            </a:r>
            <a:r>
              <a:rPr lang="fr-FR" sz="1050" dirty="0" smtClean="0"/>
              <a:t>'identifie </a:t>
            </a:r>
            <a:r>
              <a:rPr lang="fr-FR" sz="1050" dirty="0"/>
              <a:t>la compétence que je dois </a:t>
            </a:r>
            <a:r>
              <a:rPr lang="fr-FR" sz="1050" dirty="0" smtClean="0"/>
              <a:t>particulièrement développer . Si </a:t>
            </a:r>
            <a:r>
              <a:rPr lang="fr-FR" sz="1050" dirty="0"/>
              <a:t>nécessaire, </a:t>
            </a:r>
            <a:r>
              <a:rPr lang="fr-FR" sz="1050" dirty="0" smtClean="0"/>
              <a:t>je me réfère au </a:t>
            </a:r>
            <a:r>
              <a:rPr lang="fr-FR" sz="1050" dirty="0"/>
              <a:t>modèle de leadership et réfléchis sur mes besoins de développement par rapport au modèle de </a:t>
            </a:r>
            <a:r>
              <a:rPr lang="fr-FR" sz="1050" dirty="0" smtClean="0"/>
              <a:t>leadership</a:t>
            </a:r>
            <a:r>
              <a:rPr lang="en-AU" sz="1050" dirty="0" smtClean="0"/>
              <a:t>.</a:t>
            </a:r>
          </a:p>
          <a:p>
            <a:pPr marL="458788" lvl="2">
              <a:buClr>
                <a:schemeClr val="accent3"/>
              </a:buClr>
              <a:buSzPct val="115000"/>
              <a:tabLst>
                <a:tab pos="4956175" algn="l"/>
              </a:tabLst>
            </a:pPr>
            <a:endParaRPr lang="en-AU" sz="1050" dirty="0" smtClean="0"/>
          </a:p>
          <a:p>
            <a:pPr marL="458788" lvl="2">
              <a:buClr>
                <a:schemeClr val="accent3"/>
              </a:buClr>
              <a:buSzPct val="115000"/>
              <a:tabLst>
                <a:tab pos="4956175" algn="l"/>
              </a:tabLst>
            </a:pPr>
            <a:r>
              <a:rPr lang="en-AU" sz="1050" dirty="0" smtClean="0"/>
              <a:t>le “</a:t>
            </a:r>
            <a:r>
              <a:rPr lang="en-AU" sz="1050" b="1" dirty="0" smtClean="0"/>
              <a:t>Comment</a:t>
            </a:r>
            <a:r>
              <a:rPr lang="en-AU" sz="1050" dirty="0" smtClean="0"/>
              <a:t>”: Après </a:t>
            </a:r>
            <a:r>
              <a:rPr lang="en-AU" sz="1050" dirty="0" err="1" smtClean="0"/>
              <a:t>avoir</a:t>
            </a:r>
            <a:r>
              <a:rPr lang="en-AU" sz="1050" dirty="0" smtClean="0"/>
              <a:t> </a:t>
            </a:r>
            <a:r>
              <a:rPr lang="fr-FR" sz="1050" dirty="0" smtClean="0"/>
              <a:t>identifié </a:t>
            </a:r>
            <a:r>
              <a:rPr lang="fr-FR" sz="1050" dirty="0"/>
              <a:t>les compétences spécifiques que j'ai besoin de développer, je </a:t>
            </a:r>
            <a:r>
              <a:rPr lang="fr-FR" sz="1050" dirty="0" smtClean="0"/>
              <a:t>réfléchis à </a:t>
            </a:r>
            <a:r>
              <a:rPr lang="fr-FR" sz="1050" dirty="0"/>
              <a:t>la façon dont je peux les développer </a:t>
            </a:r>
            <a:r>
              <a:rPr lang="fr-FR" sz="1050" dirty="0" smtClean="0"/>
              <a:t>via des </a:t>
            </a:r>
            <a:r>
              <a:rPr lang="fr-FR" sz="1050" dirty="0"/>
              <a:t>interactions avec les autres, l'expérience, la pratique, la lecture, l'écoute et la formation </a:t>
            </a:r>
            <a:r>
              <a:rPr lang="fr-FR" sz="1050" dirty="0" smtClean="0"/>
              <a:t>traditionnelle.</a:t>
            </a:r>
            <a:endParaRPr lang="en-AU" sz="1050" dirty="0" smtClean="0"/>
          </a:p>
          <a:p>
            <a:pPr marL="230188" lvl="1" indent="-228600">
              <a:spcBef>
                <a:spcPts val="1500"/>
              </a:spcBef>
              <a:buClr>
                <a:schemeClr val="accent3"/>
              </a:buClr>
              <a:buSzPct val="115000"/>
              <a:buAutoNum type="arabicPeriod"/>
              <a:tabLst>
                <a:tab pos="4956175" algn="l"/>
              </a:tabLst>
            </a:pPr>
            <a:r>
              <a:rPr lang="fr-FR" sz="1050" dirty="0"/>
              <a:t>Je peux choisir </a:t>
            </a:r>
            <a:r>
              <a:rPr lang="fr-FR" sz="1050" dirty="0" smtClean="0"/>
              <a:t>de parcourir les </a:t>
            </a:r>
            <a:r>
              <a:rPr lang="fr-FR" sz="1050" dirty="0"/>
              <a:t>programmes de formation </a:t>
            </a:r>
            <a:r>
              <a:rPr lang="fr-FR" sz="1050" dirty="0" smtClean="0"/>
              <a:t>et ainsi </a:t>
            </a:r>
            <a:r>
              <a:rPr lang="fr-FR" sz="1050" dirty="0"/>
              <a:t>de compléter </a:t>
            </a:r>
            <a:r>
              <a:rPr lang="fr-FR" sz="1050" dirty="0" smtClean="0"/>
              <a:t>mon </a:t>
            </a:r>
            <a:r>
              <a:rPr lang="fr-FR" sz="1050" dirty="0"/>
              <a:t>plan d'action </a:t>
            </a:r>
            <a:r>
              <a:rPr lang="fr-FR" sz="1050" dirty="0" smtClean="0"/>
              <a:t>de formation </a:t>
            </a:r>
          </a:p>
          <a:p>
            <a:pPr marL="230188" lvl="1" indent="-228600">
              <a:spcBef>
                <a:spcPts val="1500"/>
              </a:spcBef>
              <a:buClr>
                <a:schemeClr val="accent3"/>
              </a:buClr>
              <a:buSzPct val="115000"/>
              <a:buAutoNum type="arabicPeriod"/>
              <a:tabLst>
                <a:tab pos="4956175" algn="l"/>
              </a:tabLst>
            </a:pPr>
            <a:r>
              <a:rPr lang="fr-FR" sz="1050" dirty="0"/>
              <a:t>Je clique sur le bouton </a:t>
            </a:r>
            <a:r>
              <a:rPr lang="fr-FR" sz="1050" dirty="0" smtClean="0"/>
              <a:t>pour rendre visible mon formulaire EDP complété à mon manager</a:t>
            </a:r>
            <a:endParaRPr lang="en-AU" sz="1050" dirty="0"/>
          </a:p>
        </p:txBody>
      </p:sp>
      <p:grpSp>
        <p:nvGrpSpPr>
          <p:cNvPr id="152" name="Grouper 2"/>
          <p:cNvGrpSpPr/>
          <p:nvPr/>
        </p:nvGrpSpPr>
        <p:grpSpPr>
          <a:xfrm>
            <a:off x="560379" y="928790"/>
            <a:ext cx="361304" cy="277646"/>
            <a:chOff x="4709996" y="1150900"/>
            <a:chExt cx="361304" cy="277646"/>
          </a:xfrm>
        </p:grpSpPr>
        <p:grpSp>
          <p:nvGrpSpPr>
            <p:cNvPr id="153" name="Grouper 76"/>
            <p:cNvGrpSpPr/>
            <p:nvPr/>
          </p:nvGrpSpPr>
          <p:grpSpPr>
            <a:xfrm>
              <a:off x="4753351" y="1150900"/>
              <a:ext cx="277647" cy="277646"/>
              <a:chOff x="6001024" y="2602667"/>
              <a:chExt cx="803224" cy="803224"/>
            </a:xfrm>
          </p:grpSpPr>
          <p:sp>
            <p:nvSpPr>
              <p:cNvPr id="155" name="Ellipse 154"/>
              <p:cNvSpPr/>
              <p:nvPr/>
            </p:nvSpPr>
            <p:spPr>
              <a:xfrm>
                <a:off x="6004093" y="2606676"/>
                <a:ext cx="795206" cy="795206"/>
              </a:xfrm>
              <a:prstGeom prst="ellipse">
                <a:avLst/>
              </a:prstGeom>
              <a:solidFill>
                <a:srgbClr val="DC006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  <p:sp>
            <p:nvSpPr>
              <p:cNvPr id="156" name="Corde 155"/>
              <p:cNvSpPr/>
              <p:nvPr/>
            </p:nvSpPr>
            <p:spPr>
              <a:xfrm flipH="1">
                <a:off x="6001024" y="2602667"/>
                <a:ext cx="803224" cy="803224"/>
              </a:xfrm>
              <a:prstGeom prst="chord">
                <a:avLst>
                  <a:gd name="adj1" fmla="val 5356421"/>
                  <a:gd name="adj2" fmla="val 16200000"/>
                </a:avLst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154" name="Rectangle 153"/>
            <p:cNvSpPr/>
            <p:nvPr/>
          </p:nvSpPr>
          <p:spPr>
            <a:xfrm>
              <a:off x="4709996" y="1171294"/>
              <a:ext cx="361304" cy="247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b="1" dirty="0" smtClean="0">
                  <a:solidFill>
                    <a:schemeClr val="bg1"/>
                  </a:solidFill>
                </a:rPr>
                <a:t>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" y="900542"/>
            <a:ext cx="1145551" cy="87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86114" y="3143703"/>
            <a:ext cx="3613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4.1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" name="Pentagone régulier 2"/>
          <p:cNvSpPr/>
          <p:nvPr/>
        </p:nvSpPr>
        <p:spPr>
          <a:xfrm>
            <a:off x="266766" y="3143703"/>
            <a:ext cx="509916" cy="551351"/>
          </a:xfrm>
          <a:prstGeom prst="pentag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B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4" name="Pentagone régulier 63"/>
          <p:cNvSpPr/>
          <p:nvPr/>
        </p:nvSpPr>
        <p:spPr>
          <a:xfrm>
            <a:off x="5430975" y="3835019"/>
            <a:ext cx="254958" cy="457914"/>
          </a:xfrm>
          <a:prstGeom prst="pentag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5" name="Pentagone régulier 64"/>
          <p:cNvSpPr/>
          <p:nvPr/>
        </p:nvSpPr>
        <p:spPr>
          <a:xfrm>
            <a:off x="5430975" y="4358443"/>
            <a:ext cx="289918" cy="431488"/>
          </a:xfrm>
          <a:prstGeom prst="pentag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B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24" y="4789931"/>
            <a:ext cx="329882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705766" y="3958934"/>
            <a:ext cx="3810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2">
                    <a:lumMod val="75000"/>
                  </a:schemeClr>
                </a:solidFill>
              </a:rPr>
              <a:t>Je mets à jour mon profil dans </a:t>
            </a:r>
            <a:r>
              <a:rPr lang="fr-FR" sz="1200" b="1" dirty="0" err="1" smtClean="0">
                <a:solidFill>
                  <a:schemeClr val="bg2">
                    <a:lumMod val="75000"/>
                  </a:schemeClr>
                </a:solidFill>
              </a:rPr>
              <a:t>Workday</a:t>
            </a:r>
            <a:endParaRPr lang="fr-FR" sz="12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fr-FR" sz="1200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bg2">
                    <a:lumMod val="75000"/>
                  </a:schemeClr>
                </a:solidFill>
              </a:rPr>
              <a:t>J’ai accès à la liste des Programmes de formation stratégiques 2019</a:t>
            </a:r>
          </a:p>
        </p:txBody>
      </p:sp>
    </p:spTree>
    <p:extLst>
      <p:ext uri="{BB962C8B-B14F-4D97-AF65-F5344CB8AC3E}">
        <p14:creationId xmlns:p14="http://schemas.microsoft.com/office/powerpoint/2010/main" val="19713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e 115"/>
          <p:cNvGrpSpPr/>
          <p:nvPr/>
        </p:nvGrpSpPr>
        <p:grpSpPr>
          <a:xfrm>
            <a:off x="1445" y="370343"/>
            <a:ext cx="5357526" cy="4450884"/>
            <a:chOff x="31213" y="0"/>
            <a:chExt cx="5754721" cy="5184836"/>
          </a:xfrm>
        </p:grpSpPr>
        <p:pic>
          <p:nvPicPr>
            <p:cNvPr id="1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54" r="19543"/>
            <a:stretch/>
          </p:blipFill>
          <p:spPr bwMode="auto">
            <a:xfrm>
              <a:off x="31213" y="0"/>
              <a:ext cx="5754721" cy="5184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8" name="Rectangle 117"/>
            <p:cNvSpPr/>
            <p:nvPr/>
          </p:nvSpPr>
          <p:spPr>
            <a:xfrm>
              <a:off x="1319472" y="742216"/>
              <a:ext cx="3281104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sz="600" b="1" dirty="0" smtClean="0">
                  <a:solidFill>
                    <a:schemeClr val="accent4">
                      <a:lumMod val="50000"/>
                    </a:schemeClr>
                  </a:solidFill>
                </a:rPr>
                <a:t>Quelles </a:t>
              </a:r>
              <a:r>
                <a:rPr lang="de-DE" sz="6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compétences</a:t>
              </a:r>
              <a:r>
                <a:rPr lang="de-DE" sz="6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de-DE" sz="6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souhaitez-vous</a:t>
              </a:r>
              <a:r>
                <a:rPr lang="de-DE" sz="6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de-DE" sz="6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développer</a:t>
              </a:r>
              <a:r>
                <a:rPr lang="de-DE" sz="600" b="1" dirty="0" smtClean="0">
                  <a:solidFill>
                    <a:schemeClr val="accent4">
                      <a:lumMod val="50000"/>
                    </a:schemeClr>
                  </a:solidFill>
                </a:rPr>
                <a:t>?</a:t>
              </a:r>
              <a:endParaRPr lang="fr-FR" sz="6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336966" y="1013843"/>
              <a:ext cx="3273134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sz="600" b="1" dirty="0" smtClean="0">
                  <a:solidFill>
                    <a:schemeClr val="accent4">
                      <a:lumMod val="50000"/>
                    </a:schemeClr>
                  </a:solidFill>
                </a:rPr>
                <a:t>Comment </a:t>
              </a:r>
              <a:r>
                <a:rPr lang="de-DE" sz="6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souhaitez-vous</a:t>
              </a:r>
              <a:r>
                <a:rPr lang="de-DE" sz="6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de-DE" sz="6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développer</a:t>
              </a:r>
              <a:r>
                <a:rPr lang="de-DE" sz="600" b="1" dirty="0" smtClean="0">
                  <a:solidFill>
                    <a:schemeClr val="accent4">
                      <a:lumMod val="50000"/>
                    </a:schemeClr>
                  </a:solidFill>
                </a:rPr>
                <a:t> les </a:t>
              </a:r>
              <a:r>
                <a:rPr lang="de-DE" sz="6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compétences</a:t>
              </a:r>
              <a:r>
                <a:rPr lang="de-DE" sz="600" b="1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de-DE" sz="6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identifiées</a:t>
              </a:r>
              <a:r>
                <a:rPr lang="de-DE" sz="600" b="1" dirty="0" smtClean="0">
                  <a:solidFill>
                    <a:schemeClr val="accent4">
                      <a:lumMod val="50000"/>
                    </a:schemeClr>
                  </a:solidFill>
                </a:rPr>
                <a:t> ?</a:t>
              </a:r>
              <a:endParaRPr lang="fr-FR" sz="6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490536" y="3713019"/>
              <a:ext cx="3669201" cy="2000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700" b="1" dirty="0"/>
                <a:t>Rappel – actions discutées lors de la People </a:t>
              </a:r>
              <a:r>
                <a:rPr lang="fr-FR" sz="700" b="1" dirty="0" err="1" smtClean="0"/>
                <a:t>Review</a:t>
              </a:r>
              <a:r>
                <a:rPr lang="en-AU" sz="600" b="1" dirty="0" smtClean="0">
                  <a:solidFill>
                    <a:schemeClr val="accent2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328994" y="2645208"/>
              <a:ext cx="3500181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sz="700" b="1" dirty="0" smtClean="0">
                  <a:solidFill>
                    <a:schemeClr val="accent4">
                      <a:lumMod val="50000"/>
                    </a:schemeClr>
                  </a:solidFill>
                </a:rPr>
                <a:t>Quelles </a:t>
              </a:r>
              <a:r>
                <a:rPr lang="de-DE" sz="7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compétences</a:t>
              </a:r>
              <a:r>
                <a:rPr lang="de-DE" sz="7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de-DE" sz="7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souhaitez-vous</a:t>
              </a:r>
              <a:r>
                <a:rPr lang="de-DE" sz="7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de-DE" sz="7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développer</a:t>
              </a:r>
              <a:r>
                <a:rPr lang="de-DE" sz="700" b="1" dirty="0" smtClean="0">
                  <a:solidFill>
                    <a:schemeClr val="accent4">
                      <a:lumMod val="50000"/>
                    </a:schemeClr>
                  </a:solidFill>
                </a:rPr>
                <a:t>?</a:t>
              </a:r>
              <a:endParaRPr lang="fr-FR" sz="7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36965" y="3056935"/>
              <a:ext cx="4139909" cy="200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sz="700" b="1" dirty="0" smtClean="0">
                  <a:solidFill>
                    <a:schemeClr val="accent4">
                      <a:lumMod val="50000"/>
                    </a:schemeClr>
                  </a:solidFill>
                </a:rPr>
                <a:t>Comment </a:t>
              </a:r>
              <a:r>
                <a:rPr lang="de-DE" sz="7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souhaitez-vous</a:t>
              </a:r>
              <a:r>
                <a:rPr lang="de-DE" sz="7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de-DE" sz="7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développer</a:t>
              </a:r>
              <a:r>
                <a:rPr lang="de-DE" sz="700" b="1" dirty="0" smtClean="0">
                  <a:solidFill>
                    <a:schemeClr val="accent4">
                      <a:lumMod val="50000"/>
                    </a:schemeClr>
                  </a:solidFill>
                </a:rPr>
                <a:t> les </a:t>
              </a:r>
              <a:r>
                <a:rPr lang="de-DE" sz="7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compétences</a:t>
              </a:r>
              <a:r>
                <a:rPr lang="de-DE" sz="7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de-DE" sz="7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que</a:t>
              </a:r>
              <a:r>
                <a:rPr lang="de-DE" sz="7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de-DE" sz="7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vous</a:t>
              </a:r>
              <a:r>
                <a:rPr lang="de-DE" sz="7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de-DE" sz="7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avez</a:t>
              </a:r>
              <a:r>
                <a:rPr lang="de-DE" sz="7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de-DE" sz="7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identifiées</a:t>
              </a:r>
              <a:r>
                <a:rPr lang="de-DE" sz="700" b="1" dirty="0" smtClean="0">
                  <a:solidFill>
                    <a:schemeClr val="accent4">
                      <a:lumMod val="50000"/>
                    </a:schemeClr>
                  </a:solidFill>
                </a:rPr>
                <a:t> ?</a:t>
              </a:r>
              <a:endParaRPr lang="fr-FR" sz="7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1490537" y="4421703"/>
              <a:ext cx="2529648" cy="20005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700" b="1" dirty="0" err="1" smtClean="0">
                  <a:solidFill>
                    <a:schemeClr val="accent2"/>
                  </a:solidFill>
                  <a:latin typeface="Arial" pitchFamily="34" charset="0"/>
                </a:rPr>
                <a:t>Souhaits</a:t>
              </a:r>
              <a:r>
                <a:rPr lang="en-AU" sz="700" b="1" dirty="0" smtClean="0">
                  <a:solidFill>
                    <a:schemeClr val="accent2"/>
                  </a:solidFill>
                  <a:latin typeface="Arial" pitchFamily="34" charset="0"/>
                </a:rPr>
                <a:t> de programmes de formation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376621" y="274638"/>
              <a:ext cx="428122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fr-FR" sz="600" b="1" dirty="0">
                  <a:solidFill>
                    <a:schemeClr val="accent4">
                      <a:lumMod val="50000"/>
                    </a:schemeClr>
                  </a:solidFill>
                </a:rPr>
                <a:t>Poursuivre le développement dans le poste et contribuer au déploiement du projet dans d’autres entités  </a:t>
              </a:r>
              <a:endParaRPr lang="fr-FR" sz="6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319471" y="893884"/>
              <a:ext cx="410025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fr-FR" sz="600" dirty="0">
                  <a:solidFill>
                    <a:schemeClr val="accent4">
                      <a:lumMod val="50000"/>
                    </a:schemeClr>
                  </a:solidFill>
                </a:rPr>
                <a:t>Renforcer mes connaissances sur la méthodologie agile  dans le développement logiciel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306274" y="1153801"/>
              <a:ext cx="4320884" cy="1941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fr-FR" sz="550" dirty="0">
                  <a:solidFill>
                    <a:schemeClr val="accent4">
                      <a:lumMod val="50000"/>
                    </a:schemeClr>
                  </a:solidFill>
                </a:rPr>
                <a:t>Participer à un atelier sur la méthode agile et interviewer un </a:t>
              </a:r>
              <a:r>
                <a:rPr lang="fr-FR" sz="550" dirty="0" smtClean="0">
                  <a:solidFill>
                    <a:schemeClr val="accent4">
                      <a:lumMod val="50000"/>
                    </a:schemeClr>
                  </a:solidFill>
                </a:rPr>
                <a:t>salarié qui </a:t>
              </a:r>
              <a:r>
                <a:rPr lang="fr-FR" sz="550" dirty="0">
                  <a:solidFill>
                    <a:schemeClr val="accent4">
                      <a:lumMod val="50000"/>
                    </a:schemeClr>
                  </a:solidFill>
                </a:rPr>
                <a:t>travaille déjà avec la méthode agile</a:t>
              </a: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1795336" y="3979719"/>
              <a:ext cx="2910013" cy="2000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700" b="1" dirty="0" smtClean="0"/>
                <a:t>Actions de développement spécifiques </a:t>
              </a:r>
              <a:endParaRPr lang="en-AU" sz="600" b="1" dirty="0" smtClean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66" y="-74533"/>
            <a:ext cx="8674683" cy="561836"/>
          </a:xfrm>
        </p:spPr>
        <p:txBody>
          <a:bodyPr/>
          <a:lstStyle/>
          <a:p>
            <a:r>
              <a:rPr lang="en-US" dirty="0" smtClean="0"/>
              <a:t>L’EDP : </a:t>
            </a:r>
            <a:r>
              <a:rPr lang="en-US" dirty="0" err="1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du manager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5444696" y="611019"/>
            <a:ext cx="369930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1" indent="-228600">
              <a:spcBef>
                <a:spcPts val="1100"/>
              </a:spcBef>
              <a:buClr>
                <a:schemeClr val="accent3"/>
              </a:buClr>
              <a:buSzPct val="115000"/>
              <a:buAutoNum type="arabicPeriod"/>
              <a:tabLst>
                <a:tab pos="4956175" algn="l"/>
              </a:tabLst>
            </a:pPr>
            <a:r>
              <a:rPr lang="fr-FR" sz="1100" dirty="0" smtClean="0"/>
              <a:t>Le manager lit le profil individuel du salarié.</a:t>
            </a:r>
            <a:endParaRPr lang="fr-FR" sz="1100" dirty="0"/>
          </a:p>
          <a:p>
            <a:pPr marL="230188" lvl="1" indent="-228600">
              <a:spcBef>
                <a:spcPts val="1100"/>
              </a:spcBef>
              <a:buClr>
                <a:schemeClr val="accent3"/>
              </a:buClr>
              <a:buSzPct val="115000"/>
              <a:buAutoNum type="arabicPeriod"/>
              <a:tabLst>
                <a:tab pos="4956175" algn="l"/>
              </a:tabLst>
            </a:pPr>
            <a:r>
              <a:rPr lang="fr-FR" sz="1100" dirty="0"/>
              <a:t>Le </a:t>
            </a:r>
            <a:r>
              <a:rPr lang="fr-FR" sz="1100" dirty="0" smtClean="0"/>
              <a:t>manager </a:t>
            </a:r>
            <a:r>
              <a:rPr lang="fr-FR" sz="1100" dirty="0"/>
              <a:t>a accès aux souhaits d'orientation </a:t>
            </a:r>
            <a:r>
              <a:rPr lang="fr-FR" sz="1100" dirty="0" smtClean="0"/>
              <a:t>de carrière </a:t>
            </a:r>
            <a:r>
              <a:rPr lang="fr-FR" sz="1100" dirty="0"/>
              <a:t>et aux actions de développement </a:t>
            </a:r>
            <a:r>
              <a:rPr lang="fr-FR" sz="1100" dirty="0" smtClean="0"/>
              <a:t>du salarié (le « quoi » et </a:t>
            </a:r>
            <a:r>
              <a:rPr lang="fr-FR" sz="1100" dirty="0"/>
              <a:t>le </a:t>
            </a:r>
            <a:r>
              <a:rPr lang="fr-FR" sz="1100" dirty="0" smtClean="0"/>
              <a:t>« comment »).</a:t>
            </a:r>
          </a:p>
          <a:p>
            <a:pPr marL="230188" lvl="1" indent="-228600">
              <a:spcBef>
                <a:spcPts val="1100"/>
              </a:spcBef>
              <a:buClr>
                <a:schemeClr val="accent3"/>
              </a:buClr>
              <a:buSzPct val="115000"/>
              <a:buAutoNum type="arabicPeriod"/>
              <a:tabLst>
                <a:tab pos="4956175" algn="l"/>
              </a:tabLst>
            </a:pPr>
            <a:r>
              <a:rPr lang="fr-FR" sz="1100" dirty="0" smtClean="0"/>
              <a:t>Le </a:t>
            </a:r>
            <a:r>
              <a:rPr lang="fr-FR" sz="1100" dirty="0"/>
              <a:t>manager évalue  </a:t>
            </a:r>
            <a:r>
              <a:rPr lang="fr-FR" sz="1100" dirty="0" smtClean="0"/>
              <a:t>toutes les formations terminées </a:t>
            </a:r>
            <a:r>
              <a:rPr lang="fr-FR" sz="1100" dirty="0"/>
              <a:t>l'année </a:t>
            </a:r>
            <a:r>
              <a:rPr lang="fr-FR" sz="1100" dirty="0" smtClean="0"/>
              <a:t>précédente. </a:t>
            </a:r>
          </a:p>
          <a:p>
            <a:pPr marL="230188" lvl="1" indent="-228600">
              <a:spcBef>
                <a:spcPts val="1100"/>
              </a:spcBef>
              <a:buClr>
                <a:schemeClr val="accent3"/>
              </a:buClr>
              <a:buSzPct val="115000"/>
              <a:buAutoNum type="arabicPeriod"/>
              <a:tabLst>
                <a:tab pos="4956175" algn="l"/>
              </a:tabLst>
            </a:pPr>
            <a:r>
              <a:rPr lang="fr-FR" sz="1100" dirty="0" smtClean="0"/>
              <a:t>À l’issue de </a:t>
            </a:r>
            <a:r>
              <a:rPr lang="fr-FR" sz="1100" dirty="0"/>
              <a:t>la discussion, le </a:t>
            </a:r>
            <a:r>
              <a:rPr lang="fr-FR" sz="1100" dirty="0" smtClean="0"/>
              <a:t>manager </a:t>
            </a:r>
            <a:r>
              <a:rPr lang="fr-FR" sz="1100" dirty="0"/>
              <a:t>propose un </a:t>
            </a:r>
            <a:r>
              <a:rPr lang="fr-FR" sz="1100" dirty="0" smtClean="0"/>
              <a:t>Plan d‘Action Développement </a:t>
            </a:r>
            <a:r>
              <a:rPr lang="fr-FR" sz="1100" dirty="0"/>
              <a:t>(le </a:t>
            </a:r>
            <a:r>
              <a:rPr lang="fr-FR" sz="1100" dirty="0" smtClean="0"/>
              <a:t>« quoi » </a:t>
            </a:r>
            <a:r>
              <a:rPr lang="fr-FR" sz="1100" dirty="0"/>
              <a:t>et le </a:t>
            </a:r>
            <a:r>
              <a:rPr lang="fr-FR" sz="1100" dirty="0" smtClean="0"/>
              <a:t>« comment »).</a:t>
            </a:r>
            <a:endParaRPr lang="fr-FR" sz="1100" dirty="0"/>
          </a:p>
          <a:p>
            <a:pPr marL="230188" lvl="1" indent="-228600">
              <a:spcBef>
                <a:spcPts val="1100"/>
              </a:spcBef>
              <a:buClr>
                <a:schemeClr val="accent3"/>
              </a:buClr>
              <a:buSzPct val="115000"/>
              <a:buAutoNum type="arabicPeriod"/>
              <a:tabLst>
                <a:tab pos="4956175" algn="l"/>
              </a:tabLst>
            </a:pPr>
            <a:r>
              <a:rPr lang="fr-FR" sz="1100" dirty="0"/>
              <a:t>Pour rappel, le </a:t>
            </a:r>
            <a:r>
              <a:rPr lang="fr-FR" sz="1100" dirty="0" smtClean="0"/>
              <a:t>manager </a:t>
            </a:r>
            <a:r>
              <a:rPr lang="fr-FR" sz="1100" dirty="0"/>
              <a:t>peut lire quelles actions de développement spécifiques ont été discutées lors de </a:t>
            </a:r>
            <a:r>
              <a:rPr lang="fr-FR" sz="1100" dirty="0" smtClean="0"/>
              <a:t>la People </a:t>
            </a:r>
            <a:r>
              <a:rPr lang="fr-FR" sz="1100" dirty="0" err="1" smtClean="0"/>
              <a:t>Review</a:t>
            </a:r>
            <a:r>
              <a:rPr lang="fr-FR" sz="1100" dirty="0" smtClean="0"/>
              <a:t> </a:t>
            </a:r>
          </a:p>
          <a:p>
            <a:pPr marL="230188" lvl="1" indent="-228600">
              <a:spcBef>
                <a:spcPts val="1100"/>
              </a:spcBef>
              <a:buClr>
                <a:schemeClr val="accent3"/>
              </a:buClr>
              <a:buSzPct val="115000"/>
              <a:buAutoNum type="arabicPeriod"/>
              <a:tabLst>
                <a:tab pos="4956175" algn="l"/>
              </a:tabLst>
            </a:pPr>
            <a:r>
              <a:rPr lang="fr-FR" sz="1100" dirty="0" smtClean="0"/>
              <a:t>A l’issue de la </a:t>
            </a:r>
            <a:r>
              <a:rPr lang="fr-FR" sz="1100" dirty="0"/>
              <a:t>discussion, le </a:t>
            </a:r>
            <a:r>
              <a:rPr lang="fr-FR" sz="1100" dirty="0" smtClean="0"/>
              <a:t>manager </a:t>
            </a:r>
            <a:r>
              <a:rPr lang="fr-FR" sz="1100" dirty="0"/>
              <a:t>propose ou </a:t>
            </a:r>
            <a:r>
              <a:rPr lang="fr-FR" sz="1100" dirty="0" smtClean="0"/>
              <a:t>valide une </a:t>
            </a:r>
            <a:r>
              <a:rPr lang="fr-FR" sz="1100" dirty="0"/>
              <a:t>action de formation pour l'année à </a:t>
            </a:r>
            <a:r>
              <a:rPr lang="fr-FR" sz="1100" dirty="0" smtClean="0"/>
              <a:t>venir en </a:t>
            </a:r>
            <a:r>
              <a:rPr lang="fr-FR" sz="1100" dirty="0"/>
              <a:t>cochant la case </a:t>
            </a:r>
            <a:r>
              <a:rPr lang="fr-FR" sz="1100" b="1" dirty="0"/>
              <a:t>validation </a:t>
            </a:r>
            <a:r>
              <a:rPr lang="fr-FR" sz="1100" b="1" dirty="0" smtClean="0"/>
              <a:t>manager</a:t>
            </a:r>
            <a:r>
              <a:rPr lang="fr-FR" sz="1100" dirty="0" smtClean="0"/>
              <a:t>.</a:t>
            </a:r>
          </a:p>
          <a:p>
            <a:pPr marL="230188" lvl="1" indent="-228600">
              <a:spcBef>
                <a:spcPts val="1100"/>
              </a:spcBef>
              <a:buClr>
                <a:schemeClr val="accent3"/>
              </a:buClr>
              <a:buSzPct val="115000"/>
              <a:buAutoNum type="arabicPeriod"/>
              <a:tabLst>
                <a:tab pos="4956175" algn="l"/>
              </a:tabLst>
            </a:pPr>
            <a:r>
              <a:rPr lang="fr-FR" sz="1100" dirty="0"/>
              <a:t>A </a:t>
            </a:r>
            <a:r>
              <a:rPr lang="fr-FR" sz="1100" dirty="0" smtClean="0"/>
              <a:t>l’issue de la discussion, le manager </a:t>
            </a:r>
            <a:r>
              <a:rPr lang="fr-FR" sz="1100" dirty="0"/>
              <a:t>lit et met à jour la conclusion </a:t>
            </a:r>
            <a:r>
              <a:rPr lang="fr-FR" sz="1100" dirty="0" smtClean="0"/>
              <a:t>issue de la People </a:t>
            </a:r>
            <a:r>
              <a:rPr lang="fr-FR" sz="1100" dirty="0" err="1"/>
              <a:t>Review</a:t>
            </a:r>
            <a:r>
              <a:rPr lang="fr-FR" sz="1100" dirty="0"/>
              <a:t> qui sera communiquée </a:t>
            </a:r>
            <a:r>
              <a:rPr lang="fr-FR" sz="1100" dirty="0" smtClean="0"/>
              <a:t>au salarié.</a:t>
            </a:r>
          </a:p>
        </p:txBody>
      </p:sp>
      <p:grpSp>
        <p:nvGrpSpPr>
          <p:cNvPr id="141" name="Grouper 2"/>
          <p:cNvGrpSpPr/>
          <p:nvPr/>
        </p:nvGrpSpPr>
        <p:grpSpPr>
          <a:xfrm>
            <a:off x="4849849" y="914490"/>
            <a:ext cx="361304" cy="277646"/>
            <a:chOff x="4709996" y="1150900"/>
            <a:chExt cx="361304" cy="277646"/>
          </a:xfrm>
        </p:grpSpPr>
        <p:grpSp>
          <p:nvGrpSpPr>
            <p:cNvPr id="142" name="Grouper 76"/>
            <p:cNvGrpSpPr/>
            <p:nvPr/>
          </p:nvGrpSpPr>
          <p:grpSpPr>
            <a:xfrm>
              <a:off x="4753351" y="1150900"/>
              <a:ext cx="277647" cy="277646"/>
              <a:chOff x="6001024" y="2602667"/>
              <a:chExt cx="803224" cy="803224"/>
            </a:xfrm>
          </p:grpSpPr>
          <p:sp>
            <p:nvSpPr>
              <p:cNvPr id="144" name="Ellipse 143"/>
              <p:cNvSpPr/>
              <p:nvPr/>
            </p:nvSpPr>
            <p:spPr>
              <a:xfrm>
                <a:off x="6004093" y="2606676"/>
                <a:ext cx="795206" cy="795206"/>
              </a:xfrm>
              <a:prstGeom prst="ellipse">
                <a:avLst/>
              </a:prstGeom>
              <a:solidFill>
                <a:srgbClr val="DC006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  <p:sp>
            <p:nvSpPr>
              <p:cNvPr id="145" name="Corde 144"/>
              <p:cNvSpPr/>
              <p:nvPr/>
            </p:nvSpPr>
            <p:spPr>
              <a:xfrm flipH="1">
                <a:off x="6001024" y="2602667"/>
                <a:ext cx="803224" cy="803224"/>
              </a:xfrm>
              <a:prstGeom prst="chord">
                <a:avLst>
                  <a:gd name="adj1" fmla="val 5356421"/>
                  <a:gd name="adj2" fmla="val 16200000"/>
                </a:avLst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143" name="Rectangle 142"/>
            <p:cNvSpPr/>
            <p:nvPr/>
          </p:nvSpPr>
          <p:spPr>
            <a:xfrm>
              <a:off x="4709996" y="1171294"/>
              <a:ext cx="361304" cy="247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b="1" dirty="0" smtClean="0">
                  <a:solidFill>
                    <a:schemeClr val="bg1"/>
                  </a:solidFill>
                </a:rPr>
                <a:t>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er 85"/>
          <p:cNvGrpSpPr/>
          <p:nvPr/>
        </p:nvGrpSpPr>
        <p:grpSpPr>
          <a:xfrm>
            <a:off x="4931277" y="1994655"/>
            <a:ext cx="361304" cy="277646"/>
            <a:chOff x="4709996" y="1150900"/>
            <a:chExt cx="361304" cy="277646"/>
          </a:xfrm>
        </p:grpSpPr>
        <p:grpSp>
          <p:nvGrpSpPr>
            <p:cNvPr id="87" name="Grouper 86"/>
            <p:cNvGrpSpPr/>
            <p:nvPr/>
          </p:nvGrpSpPr>
          <p:grpSpPr>
            <a:xfrm>
              <a:off x="4753351" y="1150900"/>
              <a:ext cx="277647" cy="277646"/>
              <a:chOff x="6001024" y="2602667"/>
              <a:chExt cx="803224" cy="803224"/>
            </a:xfrm>
          </p:grpSpPr>
          <p:sp>
            <p:nvSpPr>
              <p:cNvPr id="89" name="Ellipse 88"/>
              <p:cNvSpPr/>
              <p:nvPr/>
            </p:nvSpPr>
            <p:spPr>
              <a:xfrm>
                <a:off x="6004093" y="2606676"/>
                <a:ext cx="795206" cy="795206"/>
              </a:xfrm>
              <a:prstGeom prst="ellipse">
                <a:avLst/>
              </a:prstGeom>
              <a:solidFill>
                <a:srgbClr val="DC006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  <p:sp>
            <p:nvSpPr>
              <p:cNvPr id="90" name="Corde 89"/>
              <p:cNvSpPr/>
              <p:nvPr/>
            </p:nvSpPr>
            <p:spPr>
              <a:xfrm flipH="1">
                <a:off x="6001024" y="2602667"/>
                <a:ext cx="803224" cy="803224"/>
              </a:xfrm>
              <a:prstGeom prst="chord">
                <a:avLst>
                  <a:gd name="adj1" fmla="val 5356421"/>
                  <a:gd name="adj2" fmla="val 16200000"/>
                </a:avLst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4709996" y="1171294"/>
              <a:ext cx="361304" cy="247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b="1" dirty="0" smtClean="0">
                  <a:solidFill>
                    <a:schemeClr val="bg1"/>
                  </a:solidFill>
                </a:rPr>
                <a:t>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er 90"/>
          <p:cNvGrpSpPr/>
          <p:nvPr/>
        </p:nvGrpSpPr>
        <p:grpSpPr>
          <a:xfrm>
            <a:off x="4990199" y="3002503"/>
            <a:ext cx="361304" cy="277646"/>
            <a:chOff x="4709996" y="1150900"/>
            <a:chExt cx="361304" cy="277646"/>
          </a:xfrm>
        </p:grpSpPr>
        <p:grpSp>
          <p:nvGrpSpPr>
            <p:cNvPr id="92" name="Grouper 91"/>
            <p:cNvGrpSpPr/>
            <p:nvPr/>
          </p:nvGrpSpPr>
          <p:grpSpPr>
            <a:xfrm>
              <a:off x="4753351" y="1150900"/>
              <a:ext cx="277647" cy="277646"/>
              <a:chOff x="6001024" y="2602667"/>
              <a:chExt cx="803224" cy="803224"/>
            </a:xfrm>
          </p:grpSpPr>
          <p:sp>
            <p:nvSpPr>
              <p:cNvPr id="94" name="Ellipse 93"/>
              <p:cNvSpPr/>
              <p:nvPr/>
            </p:nvSpPr>
            <p:spPr>
              <a:xfrm>
                <a:off x="6004093" y="2606676"/>
                <a:ext cx="795206" cy="795206"/>
              </a:xfrm>
              <a:prstGeom prst="ellipse">
                <a:avLst/>
              </a:prstGeom>
              <a:solidFill>
                <a:srgbClr val="DC006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  <p:sp>
            <p:nvSpPr>
              <p:cNvPr id="95" name="Corde 94"/>
              <p:cNvSpPr/>
              <p:nvPr/>
            </p:nvSpPr>
            <p:spPr>
              <a:xfrm flipH="1">
                <a:off x="6001024" y="2602667"/>
                <a:ext cx="803224" cy="803224"/>
              </a:xfrm>
              <a:prstGeom prst="chord">
                <a:avLst>
                  <a:gd name="adj1" fmla="val 5356421"/>
                  <a:gd name="adj2" fmla="val 16200000"/>
                </a:avLst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4709996" y="1171294"/>
              <a:ext cx="361304" cy="247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b="1" dirty="0" smtClean="0">
                  <a:solidFill>
                    <a:schemeClr val="bg1"/>
                  </a:solidFill>
                </a:rPr>
                <a:t>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er 95"/>
          <p:cNvGrpSpPr/>
          <p:nvPr/>
        </p:nvGrpSpPr>
        <p:grpSpPr>
          <a:xfrm>
            <a:off x="4955556" y="3716277"/>
            <a:ext cx="361304" cy="277646"/>
            <a:chOff x="4709996" y="1150900"/>
            <a:chExt cx="361304" cy="277646"/>
          </a:xfrm>
        </p:grpSpPr>
        <p:grpSp>
          <p:nvGrpSpPr>
            <p:cNvPr id="97" name="Grouper 96"/>
            <p:cNvGrpSpPr/>
            <p:nvPr/>
          </p:nvGrpSpPr>
          <p:grpSpPr>
            <a:xfrm>
              <a:off x="4753351" y="1150900"/>
              <a:ext cx="277647" cy="277646"/>
              <a:chOff x="6001024" y="2602667"/>
              <a:chExt cx="803224" cy="803224"/>
            </a:xfrm>
          </p:grpSpPr>
          <p:sp>
            <p:nvSpPr>
              <p:cNvPr id="99" name="Ellipse 98"/>
              <p:cNvSpPr/>
              <p:nvPr/>
            </p:nvSpPr>
            <p:spPr>
              <a:xfrm>
                <a:off x="6004093" y="2606676"/>
                <a:ext cx="795206" cy="795206"/>
              </a:xfrm>
              <a:prstGeom prst="ellipse">
                <a:avLst/>
              </a:prstGeom>
              <a:solidFill>
                <a:srgbClr val="DC006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  <p:sp>
            <p:nvSpPr>
              <p:cNvPr id="100" name="Corde 99"/>
              <p:cNvSpPr/>
              <p:nvPr/>
            </p:nvSpPr>
            <p:spPr>
              <a:xfrm flipH="1">
                <a:off x="6001024" y="2602667"/>
                <a:ext cx="803224" cy="803224"/>
              </a:xfrm>
              <a:prstGeom prst="chord">
                <a:avLst>
                  <a:gd name="adj1" fmla="val 5356421"/>
                  <a:gd name="adj2" fmla="val 16200000"/>
                </a:avLst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4709996" y="1171294"/>
              <a:ext cx="361304" cy="247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b="1" dirty="0" smtClean="0">
                  <a:solidFill>
                    <a:schemeClr val="bg1"/>
                  </a:solidFill>
                </a:rPr>
                <a:t>5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er 100"/>
          <p:cNvGrpSpPr/>
          <p:nvPr/>
        </p:nvGrpSpPr>
        <p:grpSpPr>
          <a:xfrm>
            <a:off x="4889264" y="4087627"/>
            <a:ext cx="361304" cy="277646"/>
            <a:chOff x="4709996" y="1150900"/>
            <a:chExt cx="361304" cy="277646"/>
          </a:xfrm>
        </p:grpSpPr>
        <p:grpSp>
          <p:nvGrpSpPr>
            <p:cNvPr id="102" name="Grouper 101"/>
            <p:cNvGrpSpPr/>
            <p:nvPr/>
          </p:nvGrpSpPr>
          <p:grpSpPr>
            <a:xfrm>
              <a:off x="4753351" y="1150900"/>
              <a:ext cx="277647" cy="277646"/>
              <a:chOff x="6001024" y="2602667"/>
              <a:chExt cx="803224" cy="803224"/>
            </a:xfrm>
          </p:grpSpPr>
          <p:sp>
            <p:nvSpPr>
              <p:cNvPr id="104" name="Ellipse 103"/>
              <p:cNvSpPr/>
              <p:nvPr/>
            </p:nvSpPr>
            <p:spPr>
              <a:xfrm>
                <a:off x="6004093" y="2606676"/>
                <a:ext cx="795206" cy="795206"/>
              </a:xfrm>
              <a:prstGeom prst="ellipse">
                <a:avLst/>
              </a:prstGeom>
              <a:solidFill>
                <a:srgbClr val="DC006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  <p:sp>
            <p:nvSpPr>
              <p:cNvPr id="105" name="Corde 104"/>
              <p:cNvSpPr/>
              <p:nvPr/>
            </p:nvSpPr>
            <p:spPr>
              <a:xfrm flipH="1">
                <a:off x="6001024" y="2602667"/>
                <a:ext cx="803224" cy="803224"/>
              </a:xfrm>
              <a:prstGeom prst="chord">
                <a:avLst>
                  <a:gd name="adj1" fmla="val 5356421"/>
                  <a:gd name="adj2" fmla="val 16200000"/>
                </a:avLst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709996" y="1171294"/>
              <a:ext cx="361304" cy="247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b="1" dirty="0" smtClean="0">
                  <a:solidFill>
                    <a:schemeClr val="bg1"/>
                  </a:solidFill>
                </a:rPr>
                <a:t>6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5" name="Flèche courbée vers la droite 154"/>
          <p:cNvSpPr/>
          <p:nvPr/>
        </p:nvSpPr>
        <p:spPr>
          <a:xfrm>
            <a:off x="647913" y="1494167"/>
            <a:ext cx="438266" cy="1647159"/>
          </a:xfrm>
          <a:prstGeom prst="curved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52" y="4796060"/>
            <a:ext cx="4149319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60045" y="4796060"/>
            <a:ext cx="1478905" cy="109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283844" y="4758383"/>
            <a:ext cx="18746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dirty="0" smtClean="0">
                <a:solidFill>
                  <a:schemeClr val="accent6">
                    <a:lumMod val="50000"/>
                  </a:schemeClr>
                </a:solidFill>
              </a:rPr>
              <a:t>Orientation de carrière et commentaires clés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3844" y="4948459"/>
            <a:ext cx="4025646" cy="1855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7" name="ZoneTexte 156"/>
          <p:cNvSpPr txBox="1"/>
          <p:nvPr/>
        </p:nvSpPr>
        <p:spPr>
          <a:xfrm>
            <a:off x="1213781" y="4930259"/>
            <a:ext cx="46500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dirty="0" smtClean="0">
                <a:solidFill>
                  <a:schemeClr val="accent6">
                    <a:lumMod val="50000"/>
                  </a:schemeClr>
                </a:solidFill>
              </a:rPr>
              <a:t>Augmenter </a:t>
            </a:r>
            <a:r>
              <a:rPr lang="fr-FR" sz="600" b="1" dirty="0">
                <a:solidFill>
                  <a:schemeClr val="accent6">
                    <a:lumMod val="50000"/>
                  </a:schemeClr>
                </a:solidFill>
              </a:rPr>
              <a:t>les connaissances et les compétences grâce à la participation à des projets internationaux</a:t>
            </a:r>
          </a:p>
        </p:txBody>
      </p:sp>
      <p:grpSp>
        <p:nvGrpSpPr>
          <p:cNvPr id="146" name="Grouper 100"/>
          <p:cNvGrpSpPr/>
          <p:nvPr/>
        </p:nvGrpSpPr>
        <p:grpSpPr>
          <a:xfrm>
            <a:off x="5095906" y="4766552"/>
            <a:ext cx="361304" cy="277646"/>
            <a:chOff x="4709996" y="1150900"/>
            <a:chExt cx="361304" cy="277646"/>
          </a:xfrm>
        </p:grpSpPr>
        <p:grpSp>
          <p:nvGrpSpPr>
            <p:cNvPr id="147" name="Grouper 101"/>
            <p:cNvGrpSpPr/>
            <p:nvPr/>
          </p:nvGrpSpPr>
          <p:grpSpPr>
            <a:xfrm>
              <a:off x="4753351" y="1150900"/>
              <a:ext cx="277647" cy="277646"/>
              <a:chOff x="6001024" y="2602667"/>
              <a:chExt cx="803224" cy="803224"/>
            </a:xfrm>
          </p:grpSpPr>
          <p:sp>
            <p:nvSpPr>
              <p:cNvPr id="149" name="Ellipse 148"/>
              <p:cNvSpPr/>
              <p:nvPr/>
            </p:nvSpPr>
            <p:spPr>
              <a:xfrm>
                <a:off x="6004093" y="2606676"/>
                <a:ext cx="795206" cy="795206"/>
              </a:xfrm>
              <a:prstGeom prst="ellipse">
                <a:avLst/>
              </a:prstGeom>
              <a:solidFill>
                <a:srgbClr val="DC006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  <p:sp>
            <p:nvSpPr>
              <p:cNvPr id="150" name="Corde 149"/>
              <p:cNvSpPr/>
              <p:nvPr/>
            </p:nvSpPr>
            <p:spPr>
              <a:xfrm flipH="1">
                <a:off x="6001024" y="2602667"/>
                <a:ext cx="803224" cy="803224"/>
              </a:xfrm>
              <a:prstGeom prst="chord">
                <a:avLst>
                  <a:gd name="adj1" fmla="val 5356421"/>
                  <a:gd name="adj2" fmla="val 16200000"/>
                </a:avLst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148" name="Rectangle 147"/>
            <p:cNvSpPr/>
            <p:nvPr/>
          </p:nvSpPr>
          <p:spPr>
            <a:xfrm>
              <a:off x="4709996" y="1171294"/>
              <a:ext cx="361304" cy="247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b="1" dirty="0" smtClean="0">
                  <a:solidFill>
                    <a:schemeClr val="bg1"/>
                  </a:solidFill>
                </a:rPr>
                <a:t>7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Grouper 2"/>
          <p:cNvGrpSpPr/>
          <p:nvPr/>
        </p:nvGrpSpPr>
        <p:grpSpPr>
          <a:xfrm>
            <a:off x="560379" y="928790"/>
            <a:ext cx="361304" cy="277646"/>
            <a:chOff x="4709996" y="1150900"/>
            <a:chExt cx="361304" cy="277646"/>
          </a:xfrm>
        </p:grpSpPr>
        <p:grpSp>
          <p:nvGrpSpPr>
            <p:cNvPr id="159" name="Grouper 76"/>
            <p:cNvGrpSpPr/>
            <p:nvPr/>
          </p:nvGrpSpPr>
          <p:grpSpPr>
            <a:xfrm>
              <a:off x="4753351" y="1150900"/>
              <a:ext cx="277647" cy="277646"/>
              <a:chOff x="6001024" y="2602667"/>
              <a:chExt cx="803224" cy="803224"/>
            </a:xfrm>
          </p:grpSpPr>
          <p:sp>
            <p:nvSpPr>
              <p:cNvPr id="161" name="Ellipse 160"/>
              <p:cNvSpPr/>
              <p:nvPr/>
            </p:nvSpPr>
            <p:spPr>
              <a:xfrm>
                <a:off x="6004093" y="2606676"/>
                <a:ext cx="795206" cy="795206"/>
              </a:xfrm>
              <a:prstGeom prst="ellipse">
                <a:avLst/>
              </a:prstGeom>
              <a:solidFill>
                <a:srgbClr val="DC006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  <p:sp>
            <p:nvSpPr>
              <p:cNvPr id="162" name="Corde 161"/>
              <p:cNvSpPr/>
              <p:nvPr/>
            </p:nvSpPr>
            <p:spPr>
              <a:xfrm flipH="1">
                <a:off x="6001024" y="2602667"/>
                <a:ext cx="803224" cy="803224"/>
              </a:xfrm>
              <a:prstGeom prst="chord">
                <a:avLst>
                  <a:gd name="adj1" fmla="val 5356421"/>
                  <a:gd name="adj2" fmla="val 16200000"/>
                </a:avLst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160" name="Rectangle 159"/>
            <p:cNvSpPr/>
            <p:nvPr/>
          </p:nvSpPr>
          <p:spPr>
            <a:xfrm>
              <a:off x="4709996" y="1171294"/>
              <a:ext cx="361304" cy="247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100" b="1" dirty="0" smtClean="0">
                  <a:solidFill>
                    <a:schemeClr val="bg1"/>
                  </a:solidFill>
                </a:rPr>
                <a:t>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2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74828" y="2052084"/>
            <a:ext cx="2206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/>
              <a:t>ANNEXE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38007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Thales AVS France : Nos</a:t>
            </a:r>
            <a:r>
              <a:rPr lang="fr-FR" dirty="0" smtClean="0"/>
              <a:t> </a:t>
            </a:r>
            <a:r>
              <a:rPr lang="fr-FR" dirty="0" smtClean="0"/>
              <a:t>grandes orientations</a:t>
            </a:r>
            <a:endParaRPr lang="fr-FR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17412954"/>
              </p:ext>
            </p:extLst>
          </p:nvPr>
        </p:nvGraphicFramePr>
        <p:xfrm>
          <a:off x="355600" y="349250"/>
          <a:ext cx="8585848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5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principes et messages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-1488976" y="616714"/>
            <a:ext cx="6622246" cy="2238904"/>
            <a:chOff x="-1488976" y="616714"/>
            <a:chExt cx="6622246" cy="2238904"/>
          </a:xfrm>
        </p:grpSpPr>
        <p:sp>
          <p:nvSpPr>
            <p:cNvPr id="16" name="Arc plein 15"/>
            <p:cNvSpPr/>
            <p:nvPr/>
          </p:nvSpPr>
          <p:spPr>
            <a:xfrm>
              <a:off x="-1488976" y="616714"/>
              <a:ext cx="2238904" cy="2238904"/>
            </a:xfrm>
            <a:prstGeom prst="blockArc">
              <a:avLst>
                <a:gd name="adj1" fmla="val 18900000"/>
                <a:gd name="adj2" fmla="val 2700000"/>
                <a:gd name="adj3" fmla="val 96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orme libre 16"/>
            <p:cNvSpPr/>
            <p:nvPr/>
          </p:nvSpPr>
          <p:spPr>
            <a:xfrm>
              <a:off x="679356" y="1074717"/>
              <a:ext cx="4453914" cy="542980"/>
            </a:xfrm>
            <a:custGeom>
              <a:avLst/>
              <a:gdLst>
                <a:gd name="connsiteX0" fmla="*/ 0 w 4453914"/>
                <a:gd name="connsiteY0" fmla="*/ 0 h 473604"/>
                <a:gd name="connsiteX1" fmla="*/ 4453914 w 4453914"/>
                <a:gd name="connsiteY1" fmla="*/ 0 h 473604"/>
                <a:gd name="connsiteX2" fmla="*/ 4453914 w 4453914"/>
                <a:gd name="connsiteY2" fmla="*/ 473604 h 473604"/>
                <a:gd name="connsiteX3" fmla="*/ 0 w 4453914"/>
                <a:gd name="connsiteY3" fmla="*/ 473604 h 473604"/>
                <a:gd name="connsiteX4" fmla="*/ 0 w 4453914"/>
                <a:gd name="connsiteY4" fmla="*/ 0 h 473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914" h="473604">
                  <a:moveTo>
                    <a:pt x="0" y="0"/>
                  </a:moveTo>
                  <a:lnTo>
                    <a:pt x="4453914" y="0"/>
                  </a:lnTo>
                  <a:lnTo>
                    <a:pt x="4453914" y="473604"/>
                  </a:lnTo>
                  <a:lnTo>
                    <a:pt x="0" y="473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24" tIns="20320" rIns="20320" bIns="2032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800" b="1" kern="1200" dirty="0" smtClean="0"/>
            </a:p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b="1" kern="1200" dirty="0" smtClean="0"/>
                <a:t>Diversifier nos méthodes d’apprentissage</a:t>
              </a:r>
            </a:p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dirty="0" smtClean="0"/>
                <a:t>La formation évolue, il existe de nombreuses manières de se développer</a:t>
              </a:r>
            </a:p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kern="1200" dirty="0" smtClean="0"/>
                <a:t>Entre pairs, en situation de travail, etc.</a:t>
              </a:r>
            </a:p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800" kern="1200" dirty="0"/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679356" y="1854632"/>
              <a:ext cx="4453914" cy="532805"/>
            </a:xfrm>
            <a:custGeom>
              <a:avLst/>
              <a:gdLst>
                <a:gd name="connsiteX0" fmla="*/ 0 w 4453914"/>
                <a:gd name="connsiteY0" fmla="*/ 0 h 473604"/>
                <a:gd name="connsiteX1" fmla="*/ 4453914 w 4453914"/>
                <a:gd name="connsiteY1" fmla="*/ 0 h 473604"/>
                <a:gd name="connsiteX2" fmla="*/ 4453914 w 4453914"/>
                <a:gd name="connsiteY2" fmla="*/ 473604 h 473604"/>
                <a:gd name="connsiteX3" fmla="*/ 0 w 4453914"/>
                <a:gd name="connsiteY3" fmla="*/ 473604 h 473604"/>
                <a:gd name="connsiteX4" fmla="*/ 0 w 4453914"/>
                <a:gd name="connsiteY4" fmla="*/ 0 h 473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914" h="473604">
                  <a:moveTo>
                    <a:pt x="0" y="0"/>
                  </a:moveTo>
                  <a:lnTo>
                    <a:pt x="4453914" y="0"/>
                  </a:lnTo>
                  <a:lnTo>
                    <a:pt x="4453914" y="473604"/>
                  </a:lnTo>
                  <a:lnTo>
                    <a:pt x="0" y="473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24" tIns="20320" rIns="20320" bIns="2032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b="1" kern="1200" dirty="0" smtClean="0"/>
                <a:t>Promouvoir la formation interne pour être au plus près de nos </a:t>
              </a:r>
              <a:r>
                <a:rPr lang="fr-FR" sz="800" b="1" kern="1200" dirty="0" smtClean="0"/>
                <a:t>besoins spécifiques</a:t>
              </a:r>
              <a:endParaRPr lang="fr-FR" sz="800" b="1" kern="1200" dirty="0" smtClean="0"/>
            </a:p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kern="1200" dirty="0" smtClean="0"/>
                <a:t>Être une entreprise apprenante, apprendre à apprendre</a:t>
              </a:r>
            </a:p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kern="1200" dirty="0" smtClean="0"/>
                <a:t>Devenir formateur interne / tuteur, transférer son savoir</a:t>
              </a:r>
              <a:endParaRPr lang="fr-FR" sz="800" kern="1200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94705" y="1736166"/>
              <a:ext cx="780654" cy="704092"/>
            </a:xfrm>
            <a:prstGeom prst="ellipse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1" name="Groupe 20"/>
          <p:cNvGrpSpPr/>
          <p:nvPr/>
        </p:nvGrpSpPr>
        <p:grpSpPr>
          <a:xfrm>
            <a:off x="2218389" y="2558792"/>
            <a:ext cx="6955004" cy="2476687"/>
            <a:chOff x="2218389" y="2558792"/>
            <a:chExt cx="6955004" cy="2476687"/>
          </a:xfrm>
        </p:grpSpPr>
        <p:sp>
          <p:nvSpPr>
            <p:cNvPr id="22" name="Arc plein 21"/>
            <p:cNvSpPr/>
            <p:nvPr/>
          </p:nvSpPr>
          <p:spPr>
            <a:xfrm>
              <a:off x="6696706" y="2558792"/>
              <a:ext cx="2476687" cy="2476687"/>
            </a:xfrm>
            <a:prstGeom prst="blockArc">
              <a:avLst>
                <a:gd name="adj1" fmla="val 8100000"/>
                <a:gd name="adj2" fmla="val 13500000"/>
                <a:gd name="adj3" fmla="val 872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orme libre 22"/>
            <p:cNvSpPr/>
            <p:nvPr/>
          </p:nvSpPr>
          <p:spPr>
            <a:xfrm>
              <a:off x="2218389" y="2992582"/>
              <a:ext cx="4555845" cy="673441"/>
            </a:xfrm>
            <a:custGeom>
              <a:avLst/>
              <a:gdLst>
                <a:gd name="connsiteX0" fmla="*/ 0 w 4555845"/>
                <a:gd name="connsiteY0" fmla="*/ 0 h 524147"/>
                <a:gd name="connsiteX1" fmla="*/ 4555845 w 4555845"/>
                <a:gd name="connsiteY1" fmla="*/ 0 h 524147"/>
                <a:gd name="connsiteX2" fmla="*/ 4555845 w 4555845"/>
                <a:gd name="connsiteY2" fmla="*/ 524147 h 524147"/>
                <a:gd name="connsiteX3" fmla="*/ 0 w 4555845"/>
                <a:gd name="connsiteY3" fmla="*/ 524147 h 524147"/>
                <a:gd name="connsiteX4" fmla="*/ 0 w 4555845"/>
                <a:gd name="connsiteY4" fmla="*/ 0 h 52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845" h="524147">
                  <a:moveTo>
                    <a:pt x="0" y="0"/>
                  </a:moveTo>
                  <a:lnTo>
                    <a:pt x="4555845" y="0"/>
                  </a:lnTo>
                  <a:lnTo>
                    <a:pt x="4555845" y="524147"/>
                  </a:lnTo>
                  <a:lnTo>
                    <a:pt x="0" y="524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" tIns="17780" rIns="416042" bIns="17780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b="1" kern="1200" dirty="0" smtClean="0"/>
                <a:t>Se former s’il y a un réel intérêt</a:t>
              </a:r>
            </a:p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700" kern="1200" dirty="0" smtClean="0"/>
                <a:t>La 1</a:t>
              </a:r>
              <a:r>
                <a:rPr lang="fr-FR" sz="700" kern="1200" baseline="30000" dirty="0" smtClean="0"/>
                <a:t>ère</a:t>
              </a:r>
              <a:r>
                <a:rPr lang="fr-FR" sz="700" kern="1200" dirty="0" smtClean="0"/>
                <a:t> question à se poser : « de quoi ai-je réellement besoin aujourd’hui  et quelle méthode d’apprentissage est la plus pertinente pour l’acquérir? » </a:t>
              </a:r>
            </a:p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700" kern="1200" dirty="0" smtClean="0"/>
                <a:t>Si je n’ai pas de besoin dans l’immédiat, je peux formuler des souhaits de formation plus tard dans l’année</a:t>
              </a:r>
              <a:endParaRPr lang="fr-FR" sz="700" kern="120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6446641" y="3076358"/>
              <a:ext cx="655184" cy="655184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orme libre 24"/>
            <p:cNvSpPr/>
            <p:nvPr/>
          </p:nvSpPr>
          <p:spPr>
            <a:xfrm>
              <a:off x="2218389" y="3928245"/>
              <a:ext cx="4555845" cy="524147"/>
            </a:xfrm>
            <a:custGeom>
              <a:avLst/>
              <a:gdLst>
                <a:gd name="connsiteX0" fmla="*/ 0 w 4555845"/>
                <a:gd name="connsiteY0" fmla="*/ 0 h 524147"/>
                <a:gd name="connsiteX1" fmla="*/ 4555845 w 4555845"/>
                <a:gd name="connsiteY1" fmla="*/ 0 h 524147"/>
                <a:gd name="connsiteX2" fmla="*/ 4555845 w 4555845"/>
                <a:gd name="connsiteY2" fmla="*/ 524147 h 524147"/>
                <a:gd name="connsiteX3" fmla="*/ 0 w 4555845"/>
                <a:gd name="connsiteY3" fmla="*/ 524147 h 524147"/>
                <a:gd name="connsiteX4" fmla="*/ 0 w 4555845"/>
                <a:gd name="connsiteY4" fmla="*/ 0 h 52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845" h="524147">
                  <a:moveTo>
                    <a:pt x="0" y="0"/>
                  </a:moveTo>
                  <a:lnTo>
                    <a:pt x="4555845" y="0"/>
                  </a:lnTo>
                  <a:lnTo>
                    <a:pt x="4555845" y="524147"/>
                  </a:lnTo>
                  <a:lnTo>
                    <a:pt x="0" y="524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" tIns="17780" rIns="416042" bIns="17780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b="1" kern="1200" dirty="0" smtClean="0"/>
                <a:t>Oser demander une formation</a:t>
              </a:r>
            </a:p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700" kern="1200" dirty="0" smtClean="0"/>
                <a:t>Encourager à en discuter avec les RH</a:t>
              </a:r>
            </a:p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700" kern="1200" dirty="0" smtClean="0"/>
                <a:t>Construire des parcours professionnels personnalisés avec les conseillers formation</a:t>
              </a:r>
              <a:endParaRPr lang="fr-FR" sz="700" kern="12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6446641" y="3862726"/>
              <a:ext cx="655184" cy="655184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05" y="236743"/>
            <a:ext cx="2996908" cy="2203515"/>
          </a:xfrm>
          <a:prstGeom prst="rect">
            <a:avLst/>
          </a:prstGeom>
        </p:spPr>
      </p:pic>
      <p:sp>
        <p:nvSpPr>
          <p:cNvPr id="12" name="Flèche droite 11"/>
          <p:cNvSpPr/>
          <p:nvPr/>
        </p:nvSpPr>
        <p:spPr>
          <a:xfrm rot="20714092">
            <a:off x="4902153" y="1093421"/>
            <a:ext cx="1381148" cy="3065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4" y="1015482"/>
            <a:ext cx="780654" cy="66144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5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843416"/>
            <a:ext cx="5078025" cy="1209491"/>
          </a:xfrm>
        </p:spPr>
        <p:txBody>
          <a:bodyPr/>
          <a:lstStyle/>
          <a:p>
            <a:r>
              <a:rPr lang="en-GB" sz="2800" dirty="0">
                <a:solidFill>
                  <a:schemeClr val="bg2"/>
                </a:solidFill>
              </a:rPr>
              <a:t>1</a:t>
            </a:r>
            <a:r>
              <a:rPr lang="en-GB" sz="2800" dirty="0" smtClean="0">
                <a:solidFill>
                  <a:schemeClr val="bg2"/>
                </a:solidFill>
              </a:rPr>
              <a:t>. Le “quoi”: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Quelles compétences souhaitez-vous développer?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9446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Commencer toujours par le besoin… =&gt; le « quoi »!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66767" y="583064"/>
            <a:ext cx="887723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Quelles compétences souhaitez-vous développer? </a:t>
            </a:r>
          </a:p>
          <a:p>
            <a:endParaRPr lang="fr-FR" dirty="0" smtClean="0"/>
          </a:p>
          <a:p>
            <a:r>
              <a:rPr lang="fr-FR" dirty="0" smtClean="0"/>
              <a:t>1 	Identifier vos </a:t>
            </a:r>
            <a:r>
              <a:rPr lang="fr-FR" b="1" dirty="0" smtClean="0"/>
              <a:t>principaux</a:t>
            </a:r>
            <a:r>
              <a:rPr lang="fr-FR" sz="2000" b="1" dirty="0" smtClean="0"/>
              <a:t> challenges </a:t>
            </a:r>
            <a:r>
              <a:rPr lang="fr-FR" dirty="0" smtClean="0"/>
              <a:t>pour les 12 prochains mois</a:t>
            </a:r>
          </a:p>
          <a:p>
            <a:pPr lvl="1"/>
            <a:r>
              <a:rPr lang="fr-FR" sz="1600" dirty="0" smtClean="0">
                <a:sym typeface="Wingdings" pitchFamily="2" charset="2"/>
              </a:rPr>
              <a:t></a:t>
            </a:r>
            <a:r>
              <a:rPr lang="fr-FR" sz="1600" dirty="0" smtClean="0"/>
              <a:t>Assurez-vous que ces challenges ont un impact sur votre quotidien et celui de votre équipe.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2	 </a:t>
            </a:r>
            <a:r>
              <a:rPr lang="fr-FR" b="1" dirty="0" smtClean="0"/>
              <a:t>Quelles compétences </a:t>
            </a:r>
            <a:r>
              <a:rPr lang="fr-FR" dirty="0" smtClean="0"/>
              <a:t>fera la différence pour relever ces challenges? </a:t>
            </a:r>
          </a:p>
          <a:p>
            <a:r>
              <a:rPr lang="fr-FR" dirty="0" smtClean="0"/>
              <a:t>		- Des c</a:t>
            </a:r>
            <a:r>
              <a:rPr lang="fr-FR" sz="1600" dirty="0" smtClean="0"/>
              <a:t>ompétences </a:t>
            </a:r>
            <a:r>
              <a:rPr lang="fr-FR" sz="1600" dirty="0"/>
              <a:t>techniques? </a:t>
            </a:r>
            <a:endParaRPr lang="fr-FR" sz="1600" dirty="0" smtClean="0"/>
          </a:p>
          <a:p>
            <a:r>
              <a:rPr lang="fr-FR" sz="1600" dirty="0"/>
              <a:t>	</a:t>
            </a:r>
            <a:r>
              <a:rPr lang="fr-FR" sz="1600" dirty="0" smtClean="0"/>
              <a:t>	- Des compétences </a:t>
            </a:r>
            <a:r>
              <a:rPr lang="fr-FR" sz="1600" dirty="0"/>
              <a:t>comportementales? </a:t>
            </a:r>
            <a:r>
              <a:rPr lang="fr-FR" sz="1600" dirty="0" smtClean="0"/>
              <a:t>Par exemple l’une des 6 						compétences du Modèle de Leadership</a:t>
            </a:r>
            <a:endParaRPr lang="fr-FR" sz="1600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grpSp>
        <p:nvGrpSpPr>
          <p:cNvPr id="21" name="Grouper 20"/>
          <p:cNvGrpSpPr/>
          <p:nvPr/>
        </p:nvGrpSpPr>
        <p:grpSpPr>
          <a:xfrm>
            <a:off x="6557483" y="3736512"/>
            <a:ext cx="606073" cy="617411"/>
            <a:chOff x="2989881" y="3527378"/>
            <a:chExt cx="942334" cy="959963"/>
          </a:xfrm>
        </p:grpSpPr>
        <p:sp>
          <p:nvSpPr>
            <p:cNvPr id="23" name="Rectangle 22"/>
            <p:cNvSpPr/>
            <p:nvPr/>
          </p:nvSpPr>
          <p:spPr>
            <a:xfrm>
              <a:off x="2989881" y="3527378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41526" y="3527378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93171" y="3527378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44816" y="3527378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89881" y="3784899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41526" y="3784899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93171" y="3784899"/>
              <a:ext cx="187399" cy="187399"/>
            </a:xfrm>
            <a:prstGeom prst="rect">
              <a:avLst/>
            </a:prstGeom>
            <a:solidFill>
              <a:srgbClr val="FD740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44816" y="3784899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9881" y="4042420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41526" y="4042420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93171" y="4042420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44816" y="4042420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89881" y="4299942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41526" y="4299942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93171" y="4299942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44816" y="4299942"/>
              <a:ext cx="187399" cy="1873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49" name="ZoneTexte 48"/>
          <p:cNvSpPr txBox="1"/>
          <p:nvPr/>
        </p:nvSpPr>
        <p:spPr>
          <a:xfrm>
            <a:off x="3239643" y="3345027"/>
            <a:ext cx="323476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1000" dirty="0" smtClean="0">
                <a:solidFill>
                  <a:schemeClr val="accent4"/>
                </a:solidFill>
              </a:rPr>
              <a:t>Shape solutions out of </a:t>
            </a:r>
            <a:r>
              <a:rPr lang="fr-FR" sz="1000" dirty="0" err="1" smtClean="0">
                <a:solidFill>
                  <a:schemeClr val="accent4"/>
                </a:solidFill>
              </a:rPr>
              <a:t>complexity</a:t>
            </a:r>
            <a:endParaRPr lang="fr-FR" sz="1000" dirty="0">
              <a:solidFill>
                <a:schemeClr val="accent4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fr-FR" sz="1000" dirty="0" smtClean="0">
                <a:solidFill>
                  <a:schemeClr val="accent4"/>
                </a:solidFill>
              </a:rPr>
              <a:t>Be </a:t>
            </a:r>
            <a:r>
              <a:rPr lang="fr-FR" sz="1000" dirty="0" err="1" smtClean="0">
                <a:solidFill>
                  <a:schemeClr val="accent4"/>
                </a:solidFill>
              </a:rPr>
              <a:t>ambitious</a:t>
            </a:r>
            <a:r>
              <a:rPr lang="fr-FR" sz="1000" dirty="0" smtClean="0">
                <a:solidFill>
                  <a:schemeClr val="accent4"/>
                </a:solidFill>
              </a:rPr>
              <a:t> and </a:t>
            </a:r>
            <a:r>
              <a:rPr lang="fr-FR" sz="1000" dirty="0" err="1" smtClean="0">
                <a:solidFill>
                  <a:schemeClr val="accent4"/>
                </a:solidFill>
              </a:rPr>
              <a:t>accountable</a:t>
            </a:r>
            <a:endParaRPr lang="fr-FR" sz="1000" dirty="0" smtClean="0">
              <a:solidFill>
                <a:schemeClr val="accent4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fr-FR" sz="1000" dirty="0" err="1" smtClean="0">
                <a:solidFill>
                  <a:schemeClr val="accent4"/>
                </a:solidFill>
              </a:rPr>
              <a:t>Perform</a:t>
            </a:r>
            <a:r>
              <a:rPr lang="fr-FR" sz="1000" dirty="0" smtClean="0">
                <a:solidFill>
                  <a:schemeClr val="accent4"/>
                </a:solidFill>
              </a:rPr>
              <a:t> </a:t>
            </a:r>
            <a:r>
              <a:rPr lang="fr-FR" sz="1000" dirty="0" err="1" smtClean="0">
                <a:solidFill>
                  <a:schemeClr val="accent4"/>
                </a:solidFill>
              </a:rPr>
              <a:t>through</a:t>
            </a:r>
            <a:r>
              <a:rPr lang="fr-FR" sz="1000" dirty="0" smtClean="0">
                <a:solidFill>
                  <a:schemeClr val="accent4"/>
                </a:solidFill>
              </a:rPr>
              <a:t> </a:t>
            </a:r>
            <a:r>
              <a:rPr lang="fr-FR" sz="1000" dirty="0" err="1" smtClean="0">
                <a:solidFill>
                  <a:schemeClr val="accent4"/>
                </a:solidFill>
              </a:rPr>
              <a:t>cooperation</a:t>
            </a:r>
            <a:endParaRPr lang="fr-FR" sz="1000" dirty="0" smtClean="0">
              <a:solidFill>
                <a:schemeClr val="accent4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fr-FR" sz="1000" dirty="0" smtClean="0">
                <a:solidFill>
                  <a:schemeClr val="accent4"/>
                </a:solidFill>
              </a:rPr>
              <a:t>Influence </a:t>
            </a:r>
            <a:r>
              <a:rPr lang="fr-FR" sz="1000" dirty="0" err="1" smtClean="0">
                <a:solidFill>
                  <a:schemeClr val="accent4"/>
                </a:solidFill>
              </a:rPr>
              <a:t>key</a:t>
            </a:r>
            <a:r>
              <a:rPr lang="fr-FR" sz="1000" dirty="0" smtClean="0">
                <a:solidFill>
                  <a:schemeClr val="accent4"/>
                </a:solidFill>
              </a:rPr>
              <a:t> </a:t>
            </a:r>
            <a:r>
              <a:rPr lang="fr-FR" sz="1000" dirty="0" err="1" smtClean="0">
                <a:solidFill>
                  <a:schemeClr val="accent4"/>
                </a:solidFill>
              </a:rPr>
              <a:t>stakeholders</a:t>
            </a:r>
            <a:endParaRPr lang="fr-FR" sz="1000" dirty="0" smtClean="0">
              <a:solidFill>
                <a:schemeClr val="accent4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fr-FR" sz="1000" dirty="0" smtClean="0">
                <a:solidFill>
                  <a:schemeClr val="accent4"/>
                </a:solidFill>
              </a:rPr>
              <a:t>Engage and </a:t>
            </a:r>
            <a:r>
              <a:rPr lang="fr-FR" sz="1000" dirty="0" err="1" smtClean="0">
                <a:solidFill>
                  <a:schemeClr val="accent4"/>
                </a:solidFill>
              </a:rPr>
              <a:t>develop</a:t>
            </a:r>
            <a:r>
              <a:rPr lang="fr-FR" sz="1000" dirty="0" smtClean="0">
                <a:solidFill>
                  <a:schemeClr val="accent4"/>
                </a:solidFill>
              </a:rPr>
              <a:t> teams</a:t>
            </a:r>
          </a:p>
          <a:p>
            <a:pPr algn="ctr">
              <a:spcBef>
                <a:spcPts val="600"/>
              </a:spcBef>
            </a:pPr>
            <a:r>
              <a:rPr lang="fr-FR" sz="1000" dirty="0" smtClean="0">
                <a:solidFill>
                  <a:schemeClr val="accent4"/>
                </a:solidFill>
              </a:rPr>
              <a:t>Manage Self</a:t>
            </a:r>
            <a:endParaRPr lang="fr-FR" sz="1000" dirty="0">
              <a:solidFill>
                <a:schemeClr val="accent4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3150595" y="3361510"/>
            <a:ext cx="3234765" cy="0"/>
          </a:xfrm>
          <a:prstGeom prst="line">
            <a:avLst/>
          </a:prstGeom>
          <a:ln w="9525" cmpd="sng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3150595" y="3588214"/>
            <a:ext cx="3234765" cy="0"/>
          </a:xfrm>
          <a:prstGeom prst="line">
            <a:avLst/>
          </a:prstGeom>
          <a:ln w="9525" cmpd="sng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150595" y="3814918"/>
            <a:ext cx="3234765" cy="0"/>
          </a:xfrm>
          <a:prstGeom prst="line">
            <a:avLst/>
          </a:prstGeom>
          <a:ln w="9525" cmpd="sng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3150595" y="4041622"/>
            <a:ext cx="3234765" cy="0"/>
          </a:xfrm>
          <a:prstGeom prst="line">
            <a:avLst/>
          </a:prstGeom>
          <a:ln w="9525" cmpd="sng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150595" y="4268326"/>
            <a:ext cx="3234765" cy="0"/>
          </a:xfrm>
          <a:prstGeom prst="line">
            <a:avLst/>
          </a:prstGeom>
          <a:ln w="9525" cmpd="sng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50595" y="4495031"/>
            <a:ext cx="3234765" cy="0"/>
          </a:xfrm>
          <a:prstGeom prst="line">
            <a:avLst/>
          </a:prstGeom>
          <a:ln w="9525" cmpd="sng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1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Commencer toujours par le besoin… =&gt; le « quoi »!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4837" y="1544147"/>
            <a:ext cx="3234766" cy="25037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3" name="Forme libre 22"/>
          <p:cNvSpPr/>
          <p:nvPr/>
        </p:nvSpPr>
        <p:spPr>
          <a:xfrm flipV="1">
            <a:off x="3275856" y="3454179"/>
            <a:ext cx="593747" cy="593747"/>
          </a:xfrm>
          <a:custGeom>
            <a:avLst/>
            <a:gdLst>
              <a:gd name="connsiteX0" fmla="*/ 0 w 700541"/>
              <a:gd name="connsiteY0" fmla="*/ 0 h 700541"/>
              <a:gd name="connsiteX1" fmla="*/ 700541 w 700541"/>
              <a:gd name="connsiteY1" fmla="*/ 0 h 700541"/>
              <a:gd name="connsiteX2" fmla="*/ 700541 w 700541"/>
              <a:gd name="connsiteY2" fmla="*/ 700541 h 700541"/>
              <a:gd name="connsiteX3" fmla="*/ 0 w 700541"/>
              <a:gd name="connsiteY3" fmla="*/ 0 h 7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541" h="700541">
                <a:moveTo>
                  <a:pt x="0" y="0"/>
                </a:moveTo>
                <a:lnTo>
                  <a:pt x="700541" y="0"/>
                </a:lnTo>
                <a:lnTo>
                  <a:pt x="700541" y="700541"/>
                </a:lnTo>
                <a:cubicBezTo>
                  <a:pt x="700541" y="313643"/>
                  <a:pt x="386898" y="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71041" y="2036973"/>
            <a:ext cx="338471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500" b="1" dirty="0" smtClean="0"/>
              <a:t>QUEL EST MON </a:t>
            </a:r>
            <a:r>
              <a:rPr lang="en-US" sz="2500" b="1" dirty="0" smtClean="0">
                <a:solidFill>
                  <a:schemeClr val="bg2"/>
                </a:solidFill>
              </a:rPr>
              <a:t>AUTO-PERCEPTION </a:t>
            </a:r>
            <a:r>
              <a:rPr lang="en-US" sz="2500" b="1" dirty="0" smtClean="0"/>
              <a:t>DE CETTE COMPETENCE PARTICULIERE? </a:t>
            </a:r>
            <a:endParaRPr lang="en-US" sz="2500" b="1" dirty="0"/>
          </a:p>
        </p:txBody>
      </p:sp>
      <p:sp>
        <p:nvSpPr>
          <p:cNvPr id="35" name="Forme libre 34"/>
          <p:cNvSpPr/>
          <p:nvPr/>
        </p:nvSpPr>
        <p:spPr>
          <a:xfrm flipH="1">
            <a:off x="634837" y="1544147"/>
            <a:ext cx="593747" cy="593747"/>
          </a:xfrm>
          <a:custGeom>
            <a:avLst/>
            <a:gdLst>
              <a:gd name="connsiteX0" fmla="*/ 0 w 700541"/>
              <a:gd name="connsiteY0" fmla="*/ 0 h 700541"/>
              <a:gd name="connsiteX1" fmla="*/ 700541 w 700541"/>
              <a:gd name="connsiteY1" fmla="*/ 0 h 700541"/>
              <a:gd name="connsiteX2" fmla="*/ 700541 w 700541"/>
              <a:gd name="connsiteY2" fmla="*/ 700541 h 700541"/>
              <a:gd name="connsiteX3" fmla="*/ 0 w 700541"/>
              <a:gd name="connsiteY3" fmla="*/ 0 h 7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541" h="700541">
                <a:moveTo>
                  <a:pt x="0" y="0"/>
                </a:moveTo>
                <a:lnTo>
                  <a:pt x="700541" y="0"/>
                </a:lnTo>
                <a:lnTo>
                  <a:pt x="700541" y="700541"/>
                </a:lnTo>
                <a:cubicBezTo>
                  <a:pt x="700541" y="313643"/>
                  <a:pt x="386898" y="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6" name="Freeform 67"/>
          <p:cNvSpPr>
            <a:spLocks noEditPoints="1"/>
          </p:cNvSpPr>
          <p:nvPr/>
        </p:nvSpPr>
        <p:spPr bwMode="auto">
          <a:xfrm rot="21039587">
            <a:off x="2783265" y="1184108"/>
            <a:ext cx="388730" cy="837260"/>
          </a:xfrm>
          <a:custGeom>
            <a:avLst/>
            <a:gdLst>
              <a:gd name="T0" fmla="*/ 28 w 68"/>
              <a:gd name="T1" fmla="*/ 106 h 146"/>
              <a:gd name="T2" fmla="*/ 18 w 68"/>
              <a:gd name="T3" fmla="*/ 84 h 146"/>
              <a:gd name="T4" fmla="*/ 56 w 68"/>
              <a:gd name="T5" fmla="*/ 24 h 146"/>
              <a:gd name="T6" fmla="*/ 32 w 68"/>
              <a:gd name="T7" fmla="*/ 10 h 146"/>
              <a:gd name="T8" fmla="*/ 19 w 68"/>
              <a:gd name="T9" fmla="*/ 18 h 146"/>
              <a:gd name="T10" fmla="*/ 21 w 68"/>
              <a:gd name="T11" fmla="*/ 24 h 146"/>
              <a:gd name="T12" fmla="*/ 13 w 68"/>
              <a:gd name="T13" fmla="*/ 26 h 146"/>
              <a:gd name="T14" fmla="*/ 0 w 68"/>
              <a:gd name="T15" fmla="*/ 16 h 146"/>
              <a:gd name="T16" fmla="*/ 29 w 68"/>
              <a:gd name="T17" fmla="*/ 0 h 146"/>
              <a:gd name="T18" fmla="*/ 68 w 68"/>
              <a:gd name="T19" fmla="*/ 34 h 146"/>
              <a:gd name="T20" fmla="*/ 30 w 68"/>
              <a:gd name="T21" fmla="*/ 95 h 146"/>
              <a:gd name="T22" fmla="*/ 32 w 68"/>
              <a:gd name="T23" fmla="*/ 106 h 146"/>
              <a:gd name="T24" fmla="*/ 28 w 68"/>
              <a:gd name="T25" fmla="*/ 106 h 146"/>
              <a:gd name="T26" fmla="*/ 30 w 68"/>
              <a:gd name="T27" fmla="*/ 122 h 146"/>
              <a:gd name="T28" fmla="*/ 42 w 68"/>
              <a:gd name="T29" fmla="*/ 134 h 146"/>
              <a:gd name="T30" fmla="*/ 30 w 68"/>
              <a:gd name="T31" fmla="*/ 146 h 146"/>
              <a:gd name="T32" fmla="*/ 18 w 68"/>
              <a:gd name="T33" fmla="*/ 134 h 146"/>
              <a:gd name="T34" fmla="*/ 30 w 68"/>
              <a:gd name="T35" fmla="*/ 12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" h="146">
                <a:moveTo>
                  <a:pt x="28" y="106"/>
                </a:moveTo>
                <a:cubicBezTo>
                  <a:pt x="22" y="98"/>
                  <a:pt x="18" y="92"/>
                  <a:pt x="18" y="84"/>
                </a:cubicBezTo>
                <a:cubicBezTo>
                  <a:pt x="18" y="56"/>
                  <a:pt x="56" y="51"/>
                  <a:pt x="56" y="24"/>
                </a:cubicBezTo>
                <a:cubicBezTo>
                  <a:pt x="56" y="17"/>
                  <a:pt x="47" y="10"/>
                  <a:pt x="32" y="10"/>
                </a:cubicBezTo>
                <a:cubicBezTo>
                  <a:pt x="21" y="10"/>
                  <a:pt x="19" y="14"/>
                  <a:pt x="19" y="18"/>
                </a:cubicBezTo>
                <a:cubicBezTo>
                  <a:pt x="19" y="21"/>
                  <a:pt x="21" y="24"/>
                  <a:pt x="21" y="24"/>
                </a:cubicBezTo>
                <a:cubicBezTo>
                  <a:pt x="18" y="25"/>
                  <a:pt x="15" y="26"/>
                  <a:pt x="13" y="26"/>
                </a:cubicBezTo>
                <a:cubicBezTo>
                  <a:pt x="6" y="26"/>
                  <a:pt x="0" y="22"/>
                  <a:pt x="0" y="16"/>
                </a:cubicBezTo>
                <a:cubicBezTo>
                  <a:pt x="0" y="7"/>
                  <a:pt x="11" y="0"/>
                  <a:pt x="29" y="0"/>
                </a:cubicBezTo>
                <a:cubicBezTo>
                  <a:pt x="52" y="0"/>
                  <a:pt x="68" y="15"/>
                  <a:pt x="68" y="34"/>
                </a:cubicBezTo>
                <a:cubicBezTo>
                  <a:pt x="68" y="64"/>
                  <a:pt x="30" y="73"/>
                  <a:pt x="30" y="95"/>
                </a:cubicBezTo>
                <a:cubicBezTo>
                  <a:pt x="30" y="99"/>
                  <a:pt x="31" y="103"/>
                  <a:pt x="32" y="106"/>
                </a:cubicBezTo>
                <a:lnTo>
                  <a:pt x="28" y="106"/>
                </a:lnTo>
                <a:close/>
                <a:moveTo>
                  <a:pt x="30" y="122"/>
                </a:moveTo>
                <a:cubicBezTo>
                  <a:pt x="37" y="122"/>
                  <a:pt x="42" y="128"/>
                  <a:pt x="42" y="134"/>
                </a:cubicBezTo>
                <a:cubicBezTo>
                  <a:pt x="42" y="141"/>
                  <a:pt x="37" y="146"/>
                  <a:pt x="30" y="146"/>
                </a:cubicBezTo>
                <a:cubicBezTo>
                  <a:pt x="23" y="146"/>
                  <a:pt x="18" y="141"/>
                  <a:pt x="18" y="134"/>
                </a:cubicBezTo>
                <a:cubicBezTo>
                  <a:pt x="18" y="128"/>
                  <a:pt x="23" y="122"/>
                  <a:pt x="30" y="1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sp>
        <p:nvSpPr>
          <p:cNvPr id="37" name="Freeform 67"/>
          <p:cNvSpPr>
            <a:spLocks noEditPoints="1"/>
          </p:cNvSpPr>
          <p:nvPr/>
        </p:nvSpPr>
        <p:spPr bwMode="auto">
          <a:xfrm rot="617851">
            <a:off x="3187651" y="1354167"/>
            <a:ext cx="176411" cy="379961"/>
          </a:xfrm>
          <a:custGeom>
            <a:avLst/>
            <a:gdLst>
              <a:gd name="T0" fmla="*/ 28 w 68"/>
              <a:gd name="T1" fmla="*/ 106 h 146"/>
              <a:gd name="T2" fmla="*/ 18 w 68"/>
              <a:gd name="T3" fmla="*/ 84 h 146"/>
              <a:gd name="T4" fmla="*/ 56 w 68"/>
              <a:gd name="T5" fmla="*/ 24 h 146"/>
              <a:gd name="T6" fmla="*/ 32 w 68"/>
              <a:gd name="T7" fmla="*/ 10 h 146"/>
              <a:gd name="T8" fmla="*/ 19 w 68"/>
              <a:gd name="T9" fmla="*/ 18 h 146"/>
              <a:gd name="T10" fmla="*/ 21 w 68"/>
              <a:gd name="T11" fmla="*/ 24 h 146"/>
              <a:gd name="T12" fmla="*/ 13 w 68"/>
              <a:gd name="T13" fmla="*/ 26 h 146"/>
              <a:gd name="T14" fmla="*/ 0 w 68"/>
              <a:gd name="T15" fmla="*/ 16 h 146"/>
              <a:gd name="T16" fmla="*/ 29 w 68"/>
              <a:gd name="T17" fmla="*/ 0 h 146"/>
              <a:gd name="T18" fmla="*/ 68 w 68"/>
              <a:gd name="T19" fmla="*/ 34 h 146"/>
              <a:gd name="T20" fmla="*/ 30 w 68"/>
              <a:gd name="T21" fmla="*/ 95 h 146"/>
              <a:gd name="T22" fmla="*/ 32 w 68"/>
              <a:gd name="T23" fmla="*/ 106 h 146"/>
              <a:gd name="T24" fmla="*/ 28 w 68"/>
              <a:gd name="T25" fmla="*/ 106 h 146"/>
              <a:gd name="T26" fmla="*/ 30 w 68"/>
              <a:gd name="T27" fmla="*/ 122 h 146"/>
              <a:gd name="T28" fmla="*/ 42 w 68"/>
              <a:gd name="T29" fmla="*/ 134 h 146"/>
              <a:gd name="T30" fmla="*/ 30 w 68"/>
              <a:gd name="T31" fmla="*/ 146 h 146"/>
              <a:gd name="T32" fmla="*/ 18 w 68"/>
              <a:gd name="T33" fmla="*/ 134 h 146"/>
              <a:gd name="T34" fmla="*/ 30 w 68"/>
              <a:gd name="T35" fmla="*/ 12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" h="146">
                <a:moveTo>
                  <a:pt x="28" y="106"/>
                </a:moveTo>
                <a:cubicBezTo>
                  <a:pt x="22" y="98"/>
                  <a:pt x="18" y="92"/>
                  <a:pt x="18" y="84"/>
                </a:cubicBezTo>
                <a:cubicBezTo>
                  <a:pt x="18" y="56"/>
                  <a:pt x="56" y="51"/>
                  <a:pt x="56" y="24"/>
                </a:cubicBezTo>
                <a:cubicBezTo>
                  <a:pt x="56" y="17"/>
                  <a:pt x="47" y="10"/>
                  <a:pt x="32" y="10"/>
                </a:cubicBezTo>
                <a:cubicBezTo>
                  <a:pt x="21" y="10"/>
                  <a:pt x="19" y="14"/>
                  <a:pt x="19" y="18"/>
                </a:cubicBezTo>
                <a:cubicBezTo>
                  <a:pt x="19" y="21"/>
                  <a:pt x="21" y="24"/>
                  <a:pt x="21" y="24"/>
                </a:cubicBezTo>
                <a:cubicBezTo>
                  <a:pt x="18" y="25"/>
                  <a:pt x="15" y="26"/>
                  <a:pt x="13" y="26"/>
                </a:cubicBezTo>
                <a:cubicBezTo>
                  <a:pt x="6" y="26"/>
                  <a:pt x="0" y="22"/>
                  <a:pt x="0" y="16"/>
                </a:cubicBezTo>
                <a:cubicBezTo>
                  <a:pt x="0" y="7"/>
                  <a:pt x="11" y="0"/>
                  <a:pt x="29" y="0"/>
                </a:cubicBezTo>
                <a:cubicBezTo>
                  <a:pt x="52" y="0"/>
                  <a:pt x="68" y="15"/>
                  <a:pt x="68" y="34"/>
                </a:cubicBezTo>
                <a:cubicBezTo>
                  <a:pt x="68" y="64"/>
                  <a:pt x="30" y="73"/>
                  <a:pt x="30" y="95"/>
                </a:cubicBezTo>
                <a:cubicBezTo>
                  <a:pt x="30" y="99"/>
                  <a:pt x="31" y="103"/>
                  <a:pt x="32" y="106"/>
                </a:cubicBezTo>
                <a:lnTo>
                  <a:pt x="28" y="106"/>
                </a:lnTo>
                <a:close/>
                <a:moveTo>
                  <a:pt x="30" y="122"/>
                </a:moveTo>
                <a:cubicBezTo>
                  <a:pt x="37" y="122"/>
                  <a:pt x="42" y="128"/>
                  <a:pt x="42" y="134"/>
                </a:cubicBezTo>
                <a:cubicBezTo>
                  <a:pt x="42" y="141"/>
                  <a:pt x="37" y="146"/>
                  <a:pt x="30" y="146"/>
                </a:cubicBezTo>
                <a:cubicBezTo>
                  <a:pt x="23" y="146"/>
                  <a:pt x="18" y="141"/>
                  <a:pt x="18" y="134"/>
                </a:cubicBezTo>
                <a:cubicBezTo>
                  <a:pt x="18" y="128"/>
                  <a:pt x="23" y="122"/>
                  <a:pt x="30" y="1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sp>
        <p:nvSpPr>
          <p:cNvPr id="38" name="Espace réservé du contenu 4"/>
          <p:cNvSpPr>
            <a:spLocks noGrp="1"/>
          </p:cNvSpPr>
          <p:nvPr>
            <p:ph idx="1"/>
          </p:nvPr>
        </p:nvSpPr>
        <p:spPr>
          <a:xfrm>
            <a:off x="4019550" y="569470"/>
            <a:ext cx="5124450" cy="4206280"/>
          </a:xfrm>
        </p:spPr>
        <p:txBody>
          <a:bodyPr wrap="square">
            <a:spAutoFit/>
          </a:bodyPr>
          <a:lstStyle/>
          <a:p>
            <a:pPr marL="271463" lvl="1" indent="-271463">
              <a:spcBef>
                <a:spcPts val="1600"/>
              </a:spcBef>
              <a:defRPr/>
            </a:pPr>
            <a:r>
              <a:rPr lang="fr-FR" sz="1400" dirty="0"/>
              <a:t>Cette compétence est-elle l'une des </a:t>
            </a:r>
            <a:r>
              <a:rPr lang="fr-FR" sz="1400" b="1" dirty="0"/>
              <a:t>forces </a:t>
            </a:r>
            <a:r>
              <a:rPr lang="fr-FR" sz="1400" dirty="0"/>
              <a:t>sur lesquelles je peux m'appuyer dans ma vie professionnelle quotidienne?</a:t>
            </a:r>
          </a:p>
          <a:p>
            <a:pPr marL="271463" lvl="1" indent="-271463">
              <a:spcBef>
                <a:spcPts val="1000"/>
              </a:spcBef>
              <a:defRPr/>
            </a:pPr>
            <a:r>
              <a:rPr lang="fr-FR" sz="1400" dirty="0" smtClean="0"/>
              <a:t>Ou représente-t-elle un </a:t>
            </a:r>
            <a:r>
              <a:rPr lang="fr-FR" sz="1400" b="1" dirty="0" smtClean="0"/>
              <a:t>axe de développement </a:t>
            </a:r>
            <a:r>
              <a:rPr lang="fr-FR" sz="1400" dirty="0" smtClean="0"/>
              <a:t>? </a:t>
            </a:r>
          </a:p>
          <a:p>
            <a:pPr marL="449263" lvl="3" indent="-177800">
              <a:spcBef>
                <a:spcPts val="264"/>
              </a:spcBef>
              <a:buFont typeface="Lucida Grande"/>
              <a:buChar char="-"/>
            </a:pPr>
            <a:r>
              <a:rPr lang="fr-FR" dirty="0">
                <a:solidFill>
                  <a:schemeClr val="accent4"/>
                </a:solidFill>
              </a:rPr>
              <a:t>Afin de procéder à une auto-évaluation, je peux me référer à des </a:t>
            </a:r>
            <a:r>
              <a:rPr lang="fr-FR" b="1" dirty="0">
                <a:solidFill>
                  <a:schemeClr val="accent4"/>
                </a:solidFill>
              </a:rPr>
              <a:t>situations professionnelles réelles </a:t>
            </a:r>
            <a:r>
              <a:rPr lang="fr-FR" dirty="0" smtClean="0">
                <a:solidFill>
                  <a:schemeClr val="accent4"/>
                </a:solidFill>
              </a:rPr>
              <a:t>durant lesquelles j’ai dû mettre</a:t>
            </a:r>
            <a:r>
              <a:rPr lang="fr-FR" b="1" dirty="0" smtClean="0">
                <a:solidFill>
                  <a:schemeClr val="accent4"/>
                </a:solidFill>
              </a:rPr>
              <a:t> </a:t>
            </a:r>
            <a:r>
              <a:rPr lang="fr-FR" dirty="0" smtClean="0">
                <a:solidFill>
                  <a:schemeClr val="accent4"/>
                </a:solidFill>
              </a:rPr>
              <a:t>en </a:t>
            </a:r>
            <a:r>
              <a:rPr lang="fr-FR" dirty="0">
                <a:solidFill>
                  <a:schemeClr val="accent4"/>
                </a:solidFill>
              </a:rPr>
              <a:t>pratique cette compétence particulière.</a:t>
            </a:r>
            <a:endParaRPr lang="en-US" dirty="0" smtClean="0">
              <a:solidFill>
                <a:schemeClr val="accent4"/>
              </a:solidFill>
            </a:endParaRPr>
          </a:p>
          <a:p>
            <a:pPr marL="449263" lvl="3" indent="-177800">
              <a:spcBef>
                <a:spcPts val="864"/>
              </a:spcBef>
              <a:buFont typeface="Lucida Grande"/>
              <a:buChar char="-"/>
            </a:pPr>
            <a:r>
              <a:rPr lang="fr-FR" dirty="0">
                <a:solidFill>
                  <a:schemeClr val="accent4"/>
                </a:solidFill>
              </a:rPr>
              <a:t>Si cette compétence fait partie des compétences du </a:t>
            </a:r>
            <a:r>
              <a:rPr lang="fr-FR" dirty="0" smtClean="0">
                <a:solidFill>
                  <a:schemeClr val="accent4"/>
                </a:solidFill>
              </a:rPr>
              <a:t>Modèle </a:t>
            </a:r>
            <a:r>
              <a:rPr lang="fr-FR" dirty="0">
                <a:solidFill>
                  <a:schemeClr val="accent4"/>
                </a:solidFill>
              </a:rPr>
              <a:t>de </a:t>
            </a:r>
            <a:r>
              <a:rPr lang="fr-FR" dirty="0" smtClean="0">
                <a:solidFill>
                  <a:schemeClr val="accent4"/>
                </a:solidFill>
              </a:rPr>
              <a:t>Leadership</a:t>
            </a:r>
            <a:r>
              <a:rPr lang="fr-FR" dirty="0">
                <a:solidFill>
                  <a:schemeClr val="accent4"/>
                </a:solidFill>
              </a:rPr>
              <a:t>, je peux </a:t>
            </a:r>
            <a:r>
              <a:rPr lang="fr-FR" b="1" dirty="0">
                <a:solidFill>
                  <a:schemeClr val="accent4"/>
                </a:solidFill>
              </a:rPr>
              <a:t>comparer les comportements professionnels </a:t>
            </a:r>
            <a:r>
              <a:rPr lang="fr-FR" dirty="0">
                <a:solidFill>
                  <a:schemeClr val="accent4"/>
                </a:solidFill>
              </a:rPr>
              <a:t>présentés dans la brochure du Modèle de leadership avec mon propre comportement professionnel. Je peux également </a:t>
            </a:r>
            <a:r>
              <a:rPr lang="fr-FR" dirty="0" smtClean="0">
                <a:solidFill>
                  <a:schemeClr val="accent4"/>
                </a:solidFill>
              </a:rPr>
              <a:t>effectuer le </a:t>
            </a:r>
            <a:r>
              <a:rPr lang="fr-FR" dirty="0">
                <a:solidFill>
                  <a:schemeClr val="accent4"/>
                </a:solidFill>
              </a:rPr>
              <a:t>questionnaire </a:t>
            </a:r>
            <a:r>
              <a:rPr lang="fr-FR" dirty="0" smtClean="0">
                <a:solidFill>
                  <a:schemeClr val="accent4"/>
                </a:solidFill>
              </a:rPr>
              <a:t>d’auto-perception sur </a:t>
            </a:r>
            <a:r>
              <a:rPr lang="fr-FR" dirty="0" err="1">
                <a:solidFill>
                  <a:schemeClr val="accent4"/>
                </a:solidFill>
              </a:rPr>
              <a:t>e-HR</a:t>
            </a:r>
            <a:r>
              <a:rPr lang="fr-FR" dirty="0">
                <a:solidFill>
                  <a:schemeClr val="accent4"/>
                </a:solidFill>
              </a:rPr>
              <a:t> </a:t>
            </a:r>
            <a:r>
              <a:rPr lang="fr-FR" dirty="0" smtClean="0">
                <a:solidFill>
                  <a:schemeClr val="accent4"/>
                </a:solidFill>
              </a:rPr>
              <a:t>Together. </a:t>
            </a:r>
            <a:r>
              <a:rPr lang="fr-FR" dirty="0">
                <a:solidFill>
                  <a:schemeClr val="accent4"/>
                </a:solidFill>
              </a:rPr>
              <a:t>Cet outil peut m'aider à réfléchir sur mes compétences en </a:t>
            </a:r>
            <a:r>
              <a:rPr lang="fr-FR" dirty="0" smtClean="0">
                <a:solidFill>
                  <a:schemeClr val="accent4"/>
                </a:solidFill>
              </a:rPr>
              <a:t>leadership.</a:t>
            </a:r>
          </a:p>
          <a:p>
            <a:pPr marL="449263" lvl="3" indent="-177800">
              <a:spcBef>
                <a:spcPts val="864"/>
              </a:spcBef>
              <a:buFont typeface="Lucida Grande"/>
              <a:buChar char="-"/>
            </a:pPr>
            <a:r>
              <a:rPr lang="en-US" dirty="0" smtClean="0">
                <a:solidFill>
                  <a:schemeClr val="accent4"/>
                </a:solidFill>
              </a:rPr>
              <a:t>Si </a:t>
            </a:r>
            <a:r>
              <a:rPr lang="en-US" dirty="0" err="1" smtClean="0">
                <a:solidFill>
                  <a:schemeClr val="accent4"/>
                </a:solidFill>
              </a:rPr>
              <a:t>j’appartiens</a:t>
            </a:r>
            <a:r>
              <a:rPr lang="en-US" dirty="0" smtClean="0">
                <a:solidFill>
                  <a:schemeClr val="accent4"/>
                </a:solidFill>
              </a:rPr>
              <a:t> aux </a:t>
            </a:r>
            <a:r>
              <a:rPr lang="en-US" b="1" dirty="0" err="1" smtClean="0">
                <a:solidFill>
                  <a:schemeClr val="accent4"/>
                </a:solidFill>
              </a:rPr>
              <a:t>familles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R&amp;D </a:t>
            </a:r>
            <a:r>
              <a:rPr lang="en-US" dirty="0" smtClean="0">
                <a:solidFill>
                  <a:schemeClr val="accent4"/>
                </a:solidFill>
              </a:rPr>
              <a:t>(</a:t>
            </a:r>
            <a:r>
              <a:rPr lang="en-US" dirty="0" smtClean="0">
                <a:solidFill>
                  <a:schemeClr val="accent4"/>
                </a:solidFill>
              </a:rPr>
              <a:t>04,05,06), </a:t>
            </a:r>
            <a:r>
              <a:rPr lang="en-US" dirty="0" smtClean="0">
                <a:solidFill>
                  <a:schemeClr val="accent4"/>
                </a:solidFill>
              </a:rPr>
              <a:t>je </a:t>
            </a:r>
            <a:r>
              <a:rPr lang="en-US" dirty="0" err="1" smtClean="0">
                <a:solidFill>
                  <a:schemeClr val="accent4"/>
                </a:solidFill>
              </a:rPr>
              <a:t>peux</a:t>
            </a:r>
            <a:r>
              <a:rPr lang="en-US" dirty="0" smtClean="0">
                <a:solidFill>
                  <a:schemeClr val="accent4"/>
                </a:solidFill>
              </a:rPr>
              <a:t> me </a:t>
            </a:r>
            <a:r>
              <a:rPr lang="en-US" dirty="0" err="1" smtClean="0">
                <a:solidFill>
                  <a:schemeClr val="accent4"/>
                </a:solidFill>
              </a:rPr>
              <a:t>référer</a:t>
            </a:r>
            <a:r>
              <a:rPr lang="en-US" dirty="0" smtClean="0">
                <a:solidFill>
                  <a:schemeClr val="accent4"/>
                </a:solidFill>
              </a:rPr>
              <a:t> à </a:t>
            </a:r>
            <a:r>
              <a:rPr lang="en-US" b="1" dirty="0" err="1" smtClean="0">
                <a:solidFill>
                  <a:schemeClr val="accent4"/>
                </a:solidFill>
              </a:rPr>
              <a:t>l’évaluation</a:t>
            </a:r>
            <a:r>
              <a:rPr lang="en-US" b="1" dirty="0" smtClean="0">
                <a:solidFill>
                  <a:schemeClr val="accent4"/>
                </a:solidFill>
              </a:rPr>
              <a:t> des </a:t>
            </a:r>
            <a:r>
              <a:rPr lang="en-US" b="1" dirty="0" err="1" smtClean="0">
                <a:solidFill>
                  <a:schemeClr val="accent4"/>
                </a:solidFill>
              </a:rPr>
              <a:t>compétences</a:t>
            </a:r>
            <a:r>
              <a:rPr lang="en-US" b="1" dirty="0" smtClean="0">
                <a:solidFill>
                  <a:schemeClr val="accent4"/>
                </a:solidFill>
              </a:rPr>
              <a:t> critiques</a:t>
            </a:r>
          </a:p>
          <a:p>
            <a:pPr marL="449263" lvl="3" indent="-177800">
              <a:spcBef>
                <a:spcPts val="864"/>
              </a:spcBef>
              <a:buFont typeface="Lucida Grande"/>
              <a:buChar char="-"/>
            </a:pPr>
            <a:r>
              <a:rPr lang="fr-FR" dirty="0" smtClean="0">
                <a:solidFill>
                  <a:schemeClr val="accent4"/>
                </a:solidFill>
              </a:rPr>
              <a:t>Je </a:t>
            </a:r>
            <a:r>
              <a:rPr lang="fr-FR" dirty="0">
                <a:solidFill>
                  <a:schemeClr val="accent4"/>
                </a:solidFill>
              </a:rPr>
              <a:t>peux demander </a:t>
            </a:r>
            <a:r>
              <a:rPr lang="fr-FR" dirty="0" smtClean="0">
                <a:solidFill>
                  <a:schemeClr val="accent4"/>
                </a:solidFill>
              </a:rPr>
              <a:t>du feedback à </a:t>
            </a:r>
            <a:r>
              <a:rPr lang="fr-FR" dirty="0">
                <a:solidFill>
                  <a:schemeClr val="accent4"/>
                </a:solidFill>
              </a:rPr>
              <a:t>quelqu'un avec qui je me sens à l'aise.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588463" y="837477"/>
            <a:ext cx="2758648" cy="1501610"/>
            <a:chOff x="634837" y="1770090"/>
            <a:chExt cx="3234766" cy="1760775"/>
          </a:xfrm>
        </p:grpSpPr>
        <p:sp>
          <p:nvSpPr>
            <p:cNvPr id="21" name="Rectangle 20"/>
            <p:cNvSpPr/>
            <p:nvPr/>
          </p:nvSpPr>
          <p:spPr>
            <a:xfrm>
              <a:off x="634837" y="1775462"/>
              <a:ext cx="3234766" cy="17554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3" name="Forme libre 22"/>
            <p:cNvSpPr/>
            <p:nvPr/>
          </p:nvSpPr>
          <p:spPr>
            <a:xfrm flipV="1">
              <a:off x="3275856" y="2937116"/>
              <a:ext cx="593747" cy="593747"/>
            </a:xfrm>
            <a:custGeom>
              <a:avLst/>
              <a:gdLst>
                <a:gd name="connsiteX0" fmla="*/ 0 w 700541"/>
                <a:gd name="connsiteY0" fmla="*/ 0 h 700541"/>
                <a:gd name="connsiteX1" fmla="*/ 700541 w 700541"/>
                <a:gd name="connsiteY1" fmla="*/ 0 h 700541"/>
                <a:gd name="connsiteX2" fmla="*/ 700541 w 700541"/>
                <a:gd name="connsiteY2" fmla="*/ 700541 h 700541"/>
                <a:gd name="connsiteX3" fmla="*/ 0 w 700541"/>
                <a:gd name="connsiteY3" fmla="*/ 0 h 7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541" h="700541">
                  <a:moveTo>
                    <a:pt x="0" y="0"/>
                  </a:moveTo>
                  <a:lnTo>
                    <a:pt x="700541" y="0"/>
                  </a:lnTo>
                  <a:lnTo>
                    <a:pt x="700541" y="700541"/>
                  </a:lnTo>
                  <a:cubicBezTo>
                    <a:pt x="700541" y="313643"/>
                    <a:pt x="386898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5" name="Forme libre 34"/>
            <p:cNvSpPr/>
            <p:nvPr/>
          </p:nvSpPr>
          <p:spPr>
            <a:xfrm flipH="1">
              <a:off x="634837" y="1770090"/>
              <a:ext cx="593747" cy="593748"/>
            </a:xfrm>
            <a:custGeom>
              <a:avLst/>
              <a:gdLst>
                <a:gd name="connsiteX0" fmla="*/ 0 w 700541"/>
                <a:gd name="connsiteY0" fmla="*/ 0 h 700541"/>
                <a:gd name="connsiteX1" fmla="*/ 700541 w 700541"/>
                <a:gd name="connsiteY1" fmla="*/ 0 h 700541"/>
                <a:gd name="connsiteX2" fmla="*/ 700541 w 700541"/>
                <a:gd name="connsiteY2" fmla="*/ 700541 h 700541"/>
                <a:gd name="connsiteX3" fmla="*/ 0 w 700541"/>
                <a:gd name="connsiteY3" fmla="*/ 0 h 7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541" h="700541">
                  <a:moveTo>
                    <a:pt x="0" y="0"/>
                  </a:moveTo>
                  <a:lnTo>
                    <a:pt x="700541" y="0"/>
                  </a:lnTo>
                  <a:lnTo>
                    <a:pt x="700541" y="700541"/>
                  </a:lnTo>
                  <a:cubicBezTo>
                    <a:pt x="700541" y="313643"/>
                    <a:pt x="386898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744435" y="1292798"/>
            <a:ext cx="296607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smtClean="0"/>
              <a:t>SI CETTE COMPETENCE EST UNE </a:t>
            </a:r>
            <a:r>
              <a:rPr lang="en-US" b="1" dirty="0">
                <a:solidFill>
                  <a:srgbClr val="5DBFD4"/>
                </a:solidFill>
              </a:rPr>
              <a:t>FORCE</a:t>
            </a:r>
          </a:p>
        </p:txBody>
      </p:sp>
      <p:sp>
        <p:nvSpPr>
          <p:cNvPr id="38" name="Espace réservé du contenu 4"/>
          <p:cNvSpPr>
            <a:spLocks noGrp="1"/>
          </p:cNvSpPr>
          <p:nvPr>
            <p:ph idx="1"/>
          </p:nvPr>
        </p:nvSpPr>
        <p:spPr>
          <a:xfrm>
            <a:off x="3658848" y="805742"/>
            <a:ext cx="5485151" cy="1569660"/>
          </a:xfrm>
        </p:spPr>
        <p:txBody>
          <a:bodyPr wrap="square">
            <a:spAutoFit/>
          </a:bodyPr>
          <a:lstStyle/>
          <a:p>
            <a:pPr marL="271463" lvl="1" indent="-271463">
              <a:spcBef>
                <a:spcPts val="1600"/>
              </a:spcBef>
              <a:defRPr/>
            </a:pPr>
            <a:r>
              <a:rPr lang="fr-FR" dirty="0"/>
              <a:t>Je </a:t>
            </a:r>
            <a:r>
              <a:rPr lang="fr-FR" dirty="0" smtClean="0"/>
              <a:t>réfléchis à </a:t>
            </a:r>
            <a:r>
              <a:rPr lang="fr-FR" dirty="0"/>
              <a:t>comment l'utiliser comme une «base» solide pour mon propre développement ou pour le développement d'autrui. Je garde mon </a:t>
            </a:r>
            <a:r>
              <a:rPr lang="fr-FR" dirty="0" smtClean="0"/>
              <a:t>challenge professionnel à </a:t>
            </a:r>
            <a:r>
              <a:rPr lang="fr-FR" dirty="0"/>
              <a:t>l'esprit et réfléchis sur la façon d'utiliser cette compétence pour </a:t>
            </a:r>
            <a:r>
              <a:rPr lang="fr-FR" dirty="0" smtClean="0"/>
              <a:t>réussir mon challenge</a:t>
            </a:r>
            <a:endParaRPr lang="en-AU" dirty="0">
              <a:solidFill>
                <a:schemeClr val="accent4"/>
              </a:solidFill>
            </a:endParaRPr>
          </a:p>
        </p:txBody>
      </p:sp>
      <p:grpSp>
        <p:nvGrpSpPr>
          <p:cNvPr id="16" name="Grouper 15"/>
          <p:cNvGrpSpPr/>
          <p:nvPr/>
        </p:nvGrpSpPr>
        <p:grpSpPr>
          <a:xfrm>
            <a:off x="588463" y="2548477"/>
            <a:ext cx="2758648" cy="1501610"/>
            <a:chOff x="634837" y="1770090"/>
            <a:chExt cx="3234766" cy="1760775"/>
          </a:xfrm>
        </p:grpSpPr>
        <p:sp>
          <p:nvSpPr>
            <p:cNvPr id="17" name="Rectangle 16"/>
            <p:cNvSpPr/>
            <p:nvPr/>
          </p:nvSpPr>
          <p:spPr>
            <a:xfrm>
              <a:off x="634837" y="1775462"/>
              <a:ext cx="3234766" cy="17554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" name="Forme libre 17"/>
            <p:cNvSpPr/>
            <p:nvPr/>
          </p:nvSpPr>
          <p:spPr>
            <a:xfrm flipV="1">
              <a:off x="3275856" y="2937116"/>
              <a:ext cx="593747" cy="593747"/>
            </a:xfrm>
            <a:custGeom>
              <a:avLst/>
              <a:gdLst>
                <a:gd name="connsiteX0" fmla="*/ 0 w 700541"/>
                <a:gd name="connsiteY0" fmla="*/ 0 h 700541"/>
                <a:gd name="connsiteX1" fmla="*/ 700541 w 700541"/>
                <a:gd name="connsiteY1" fmla="*/ 0 h 700541"/>
                <a:gd name="connsiteX2" fmla="*/ 700541 w 700541"/>
                <a:gd name="connsiteY2" fmla="*/ 700541 h 700541"/>
                <a:gd name="connsiteX3" fmla="*/ 0 w 700541"/>
                <a:gd name="connsiteY3" fmla="*/ 0 h 7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541" h="700541">
                  <a:moveTo>
                    <a:pt x="0" y="0"/>
                  </a:moveTo>
                  <a:lnTo>
                    <a:pt x="700541" y="0"/>
                  </a:lnTo>
                  <a:lnTo>
                    <a:pt x="700541" y="700541"/>
                  </a:lnTo>
                  <a:cubicBezTo>
                    <a:pt x="700541" y="313643"/>
                    <a:pt x="386898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" name="Forme libre 18"/>
            <p:cNvSpPr/>
            <p:nvPr/>
          </p:nvSpPr>
          <p:spPr>
            <a:xfrm flipH="1">
              <a:off x="634837" y="1770090"/>
              <a:ext cx="593747" cy="593748"/>
            </a:xfrm>
            <a:custGeom>
              <a:avLst/>
              <a:gdLst>
                <a:gd name="connsiteX0" fmla="*/ 0 w 700541"/>
                <a:gd name="connsiteY0" fmla="*/ 0 h 700541"/>
                <a:gd name="connsiteX1" fmla="*/ 700541 w 700541"/>
                <a:gd name="connsiteY1" fmla="*/ 0 h 700541"/>
                <a:gd name="connsiteX2" fmla="*/ 700541 w 700541"/>
                <a:gd name="connsiteY2" fmla="*/ 700541 h 700541"/>
                <a:gd name="connsiteX3" fmla="*/ 0 w 700541"/>
                <a:gd name="connsiteY3" fmla="*/ 0 h 7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541" h="700541">
                  <a:moveTo>
                    <a:pt x="0" y="0"/>
                  </a:moveTo>
                  <a:lnTo>
                    <a:pt x="700541" y="0"/>
                  </a:lnTo>
                  <a:lnTo>
                    <a:pt x="700541" y="700541"/>
                  </a:lnTo>
                  <a:cubicBezTo>
                    <a:pt x="700541" y="313643"/>
                    <a:pt x="386898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48738" y="3003798"/>
            <a:ext cx="296607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smtClean="0"/>
              <a:t>SI JE DOIS </a:t>
            </a:r>
            <a:r>
              <a:rPr lang="en-US" b="1" dirty="0">
                <a:solidFill>
                  <a:srgbClr val="5DBFD4"/>
                </a:solidFill>
              </a:rPr>
              <a:t>DEVELOPPER</a:t>
            </a:r>
            <a:r>
              <a:rPr lang="en-US" b="1" dirty="0" smtClean="0"/>
              <a:t> CETTE COMPETENCE</a:t>
            </a:r>
            <a:endParaRPr lang="en-US" b="1" dirty="0"/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3658848" y="2553058"/>
            <a:ext cx="5282599" cy="223138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spcAft>
                <a:spcPts val="0"/>
              </a:spcAft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>
              <a:spcBef>
                <a:spcPts val="600"/>
              </a:spcBef>
              <a:defRPr/>
            </a:pPr>
            <a:r>
              <a:rPr lang="fr-FR" dirty="0"/>
              <a:t>Je pense à une variété d'actions qui </a:t>
            </a:r>
            <a:r>
              <a:rPr lang="fr-FR" dirty="0" smtClean="0"/>
              <a:t>m’aideront à développer </a:t>
            </a:r>
            <a:r>
              <a:rPr lang="fr-FR" dirty="0"/>
              <a:t>cette </a:t>
            </a:r>
            <a:r>
              <a:rPr lang="fr-FR" dirty="0" smtClean="0"/>
              <a:t>compétence. </a:t>
            </a:r>
          </a:p>
          <a:p>
            <a:pPr marL="630238" lvl="2" indent="-271463">
              <a:spcBef>
                <a:spcPts val="600"/>
              </a:spcBef>
              <a:defRPr/>
            </a:pPr>
            <a:r>
              <a:rPr lang="fr-FR" sz="1200" dirty="0" smtClean="0"/>
              <a:t>Identifier </a:t>
            </a:r>
            <a:r>
              <a:rPr lang="fr-FR" sz="1200" dirty="0"/>
              <a:t>les </a:t>
            </a:r>
            <a:r>
              <a:rPr lang="fr-FR" sz="1200" dirty="0" smtClean="0"/>
              <a:t>situations durant lesquelles j’ai pu mettre en pratique cette compétence et penser </a:t>
            </a:r>
            <a:r>
              <a:rPr lang="fr-FR" sz="1200" dirty="0"/>
              <a:t>à de nouvelles et meilleures façons de faire face à ces situations. </a:t>
            </a:r>
            <a:endParaRPr lang="fr-FR" sz="1200" dirty="0" smtClean="0"/>
          </a:p>
          <a:p>
            <a:pPr marL="630238" lvl="2" indent="-271463">
              <a:spcBef>
                <a:spcPts val="600"/>
              </a:spcBef>
              <a:defRPr/>
            </a:pPr>
            <a:r>
              <a:rPr lang="fr-FR" sz="1200" dirty="0" smtClean="0"/>
              <a:t>Prévoir les </a:t>
            </a:r>
            <a:r>
              <a:rPr lang="fr-FR" sz="1200" dirty="0"/>
              <a:t>situations futures et </a:t>
            </a:r>
            <a:r>
              <a:rPr lang="fr-FR" sz="1200" dirty="0" smtClean="0"/>
              <a:t>réfléchir </a:t>
            </a:r>
            <a:r>
              <a:rPr lang="fr-FR" sz="1200" dirty="0"/>
              <a:t>à la façon dont je </a:t>
            </a:r>
            <a:r>
              <a:rPr lang="fr-FR" sz="1200" dirty="0" smtClean="0"/>
              <a:t>mettrai </a:t>
            </a:r>
            <a:r>
              <a:rPr lang="fr-FR" sz="1200" dirty="0"/>
              <a:t>cette compétence en </a:t>
            </a:r>
            <a:r>
              <a:rPr lang="fr-FR" sz="1200" dirty="0" smtClean="0"/>
              <a:t>pratique.</a:t>
            </a:r>
          </a:p>
          <a:p>
            <a:pPr marL="630238" lvl="2" indent="-271463">
              <a:spcBef>
                <a:spcPts val="600"/>
              </a:spcBef>
              <a:defRPr/>
            </a:pPr>
            <a:r>
              <a:rPr lang="fr-FR" sz="1200" dirty="0" smtClean="0"/>
              <a:t>Se référer </a:t>
            </a:r>
            <a:r>
              <a:rPr lang="fr-FR" sz="1200" dirty="0"/>
              <a:t>aux conseils de développement sur la boîte à outils de développement professionnel</a:t>
            </a:r>
            <a:r>
              <a:rPr lang="fr-FR" dirty="0" smtClean="0"/>
              <a:t>.</a:t>
            </a:r>
            <a:endParaRPr lang="en-AU" dirty="0" smtClean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266765" y="-4268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Commencer toujours par le besoin… =&gt; le « quoi »!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777324"/>
            <a:ext cx="4918023" cy="1268123"/>
          </a:xfrm>
        </p:spPr>
        <p:txBody>
          <a:bodyPr/>
          <a:lstStyle/>
          <a:p>
            <a:r>
              <a:rPr lang="en-GB" sz="4000" dirty="0">
                <a:solidFill>
                  <a:schemeClr val="bg2"/>
                </a:solidFill>
              </a:rPr>
              <a:t>2</a:t>
            </a:r>
            <a:r>
              <a:rPr lang="en-GB" sz="4000" dirty="0" smtClean="0">
                <a:solidFill>
                  <a:schemeClr val="bg2"/>
                </a:solidFill>
              </a:rPr>
              <a:t>. Le “comment”:</a:t>
            </a:r>
            <a:br>
              <a:rPr lang="en-GB" sz="4000" dirty="0" smtClean="0">
                <a:solidFill>
                  <a:schemeClr val="bg2"/>
                </a:solidFill>
              </a:rPr>
            </a:br>
            <a:r>
              <a:rPr lang="en-GB" sz="2800" dirty="0" err="1"/>
              <a:t>Quels</a:t>
            </a:r>
            <a:r>
              <a:rPr lang="en-GB" sz="4000" dirty="0" smtClean="0">
                <a:solidFill>
                  <a:schemeClr val="bg2"/>
                </a:solidFill>
              </a:rPr>
              <a:t> </a:t>
            </a:r>
            <a:r>
              <a:rPr lang="en-GB" sz="2800" dirty="0" err="1" smtClean="0"/>
              <a:t>moyens</a:t>
            </a:r>
            <a:r>
              <a:rPr lang="en-GB" sz="2800" dirty="0" smtClean="0"/>
              <a:t> pour </a:t>
            </a:r>
            <a:r>
              <a:rPr lang="en-GB" sz="2800" dirty="0" err="1" smtClean="0"/>
              <a:t>développer</a:t>
            </a:r>
            <a:r>
              <a:rPr lang="en-GB" sz="2800" dirty="0" smtClean="0"/>
              <a:t> </a:t>
            </a:r>
            <a:r>
              <a:rPr lang="en-GB" sz="2800" dirty="0" err="1" smtClean="0"/>
              <a:t>mes</a:t>
            </a:r>
            <a:r>
              <a:rPr lang="en-GB" sz="2800" dirty="0" smtClean="0"/>
              <a:t> </a:t>
            </a:r>
            <a:r>
              <a:rPr lang="en-GB" sz="2800" dirty="0" err="1" smtClean="0"/>
              <a:t>compétences</a:t>
            </a:r>
            <a:r>
              <a:rPr lang="en-GB" sz="2800" dirty="0" smtClean="0"/>
              <a:t> ?</a:t>
            </a:r>
            <a:r>
              <a:rPr lang="en-GB" sz="4000" dirty="0" smtClean="0">
                <a:solidFill>
                  <a:schemeClr val="bg2"/>
                </a:solidFill>
              </a:rPr>
              <a:t/>
            </a:r>
            <a:br>
              <a:rPr lang="en-GB" sz="4000" dirty="0" smtClean="0">
                <a:solidFill>
                  <a:schemeClr val="bg2"/>
                </a:solidFill>
              </a:rPr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86865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N’oubliez pas !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57226" y="17714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 i="1" dirty="0"/>
              <a:t>Je suis créatif dans la recherche de  mes actions de développement ! </a:t>
            </a:r>
          </a:p>
        </p:txBody>
      </p:sp>
      <p:sp>
        <p:nvSpPr>
          <p:cNvPr id="7" name="Rectangle 6"/>
          <p:cNvSpPr/>
          <p:nvPr/>
        </p:nvSpPr>
        <p:spPr>
          <a:xfrm>
            <a:off x="415791" y="27788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 i="1" dirty="0">
                <a:solidFill>
                  <a:schemeClr val="bg2"/>
                </a:solidFill>
              </a:rPr>
              <a:t>Le développement professionnel, c’est bien plus que suivre une formation ! </a:t>
            </a:r>
          </a:p>
        </p:txBody>
      </p:sp>
      <p:pic>
        <p:nvPicPr>
          <p:cNvPr id="9" name="Espace réservé pour une image  8" descr="humeur-du-jour-creativite2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49" r="8945"/>
          <a:stretch/>
        </p:blipFill>
        <p:spPr/>
      </p:pic>
      <p:sp>
        <p:nvSpPr>
          <p:cNvPr id="10" name="Demi-cadre 9"/>
          <p:cNvSpPr/>
          <p:nvPr/>
        </p:nvSpPr>
        <p:spPr bwMode="auto">
          <a:xfrm>
            <a:off x="562235" y="1482038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sp>
        <p:nvSpPr>
          <p:cNvPr id="11" name="Demi-cadre 10"/>
          <p:cNvSpPr/>
          <p:nvPr/>
        </p:nvSpPr>
        <p:spPr bwMode="auto">
          <a:xfrm flipH="1" flipV="1">
            <a:off x="4421295" y="3158930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46673" y="1869222"/>
            <a:ext cx="3315227" cy="3051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3414986244"/>
              </p:ext>
            </p:extLst>
          </p:nvPr>
        </p:nvGraphicFramePr>
        <p:xfrm>
          <a:off x="3260682" y="1293695"/>
          <a:ext cx="2592288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5487906" y="597911"/>
            <a:ext cx="3494134" cy="4310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 flipH="1">
            <a:off x="5487906" y="610268"/>
            <a:ext cx="380238" cy="380239"/>
          </a:xfrm>
          <a:custGeom>
            <a:avLst/>
            <a:gdLst>
              <a:gd name="connsiteX0" fmla="*/ 0 w 700541"/>
              <a:gd name="connsiteY0" fmla="*/ 0 h 700541"/>
              <a:gd name="connsiteX1" fmla="*/ 700541 w 700541"/>
              <a:gd name="connsiteY1" fmla="*/ 0 h 700541"/>
              <a:gd name="connsiteX2" fmla="*/ 700541 w 700541"/>
              <a:gd name="connsiteY2" fmla="*/ 700541 h 700541"/>
              <a:gd name="connsiteX3" fmla="*/ 0 w 700541"/>
              <a:gd name="connsiteY3" fmla="*/ 0 h 7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541" h="700541">
                <a:moveTo>
                  <a:pt x="0" y="0"/>
                </a:moveTo>
                <a:lnTo>
                  <a:pt x="700541" y="0"/>
                </a:lnTo>
                <a:lnTo>
                  <a:pt x="700541" y="700541"/>
                </a:lnTo>
                <a:cubicBezTo>
                  <a:pt x="700541" y="313643"/>
                  <a:pt x="386898" y="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Espace réservé du contenu 4"/>
          <p:cNvSpPr>
            <a:spLocks noGrp="1"/>
          </p:cNvSpPr>
          <p:nvPr>
            <p:ph idx="1"/>
          </p:nvPr>
        </p:nvSpPr>
        <p:spPr>
          <a:xfrm>
            <a:off x="5567766" y="634202"/>
            <a:ext cx="3384160" cy="4208844"/>
          </a:xfrm>
        </p:spPr>
        <p:txBody>
          <a:bodyPr wrap="square">
            <a:spAutoFit/>
          </a:bodyPr>
          <a:lstStyle/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 smtClean="0"/>
              <a:t>Mettre </a:t>
            </a:r>
            <a:r>
              <a:rPr lang="fr-FR" sz="1000" dirty="0"/>
              <a:t>des apprentissages en pratique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Avoir des missions </a:t>
            </a:r>
            <a:r>
              <a:rPr lang="fr-FR" sz="1000" dirty="0" err="1"/>
              <a:t>challengeantes</a:t>
            </a:r>
            <a:endParaRPr lang="fr-FR" sz="1000" dirty="0"/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Elargir son spectre de responsabilité 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Superviser un programme d’induction 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Identifier et mettre en place des bonnes </a:t>
            </a:r>
            <a:r>
              <a:rPr lang="fr-FR" sz="1000" dirty="0" smtClean="0"/>
              <a:t>pratiques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 smtClean="0"/>
              <a:t>Tester  une nouvelle méthodologie dans en environnement pilote</a:t>
            </a:r>
            <a:endParaRPr lang="fr-FR" sz="1000" dirty="0"/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Remplacer des personnes absentes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Faire un échange de poste temporaire 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Travailler avec des consultants externes ou des experts internes  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Accompagner le </a:t>
            </a:r>
            <a:r>
              <a:rPr lang="fr-FR" sz="1000" dirty="0" smtClean="0"/>
              <a:t>changement</a:t>
            </a:r>
          </a:p>
          <a:p>
            <a:pPr marL="185738" lvl="1" indent="-177800">
              <a:lnSpc>
                <a:spcPct val="150000"/>
              </a:lnSpc>
              <a:spcAft>
                <a:spcPts val="0"/>
              </a:spcAft>
            </a:pPr>
            <a:r>
              <a:rPr lang="fr-FR" sz="1000" dirty="0" smtClean="0"/>
              <a:t>Vis-ma-vie</a:t>
            </a:r>
          </a:p>
          <a:p>
            <a:pPr marL="185738" lvl="1" indent="-177800">
              <a:lnSpc>
                <a:spcPct val="150000"/>
              </a:lnSpc>
              <a:spcAft>
                <a:spcPts val="0"/>
              </a:spcAft>
            </a:pPr>
            <a:r>
              <a:rPr lang="fr-FR" sz="1000" dirty="0" smtClean="0"/>
              <a:t>Prendre un rôle de manager</a:t>
            </a:r>
            <a:endParaRPr lang="fr-FR" sz="1000" dirty="0"/>
          </a:p>
          <a:p>
            <a:pPr marL="185738" lvl="1" indent="-177800">
              <a:lnSpc>
                <a:spcPct val="150000"/>
              </a:lnSpc>
              <a:spcAft>
                <a:spcPts val="0"/>
              </a:spcAft>
            </a:pPr>
            <a:r>
              <a:rPr lang="fr-FR" sz="1000" dirty="0"/>
              <a:t>Rotation de </a:t>
            </a:r>
            <a:r>
              <a:rPr lang="fr-FR" sz="1000" dirty="0" smtClean="0"/>
              <a:t>postes</a:t>
            </a:r>
            <a:endParaRPr lang="fr-FR" sz="1000" dirty="0"/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Participer à un projet transverse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Animer une </a:t>
            </a:r>
            <a:r>
              <a:rPr lang="fr-FR" sz="1000" dirty="0" smtClean="0"/>
              <a:t>communauté </a:t>
            </a:r>
            <a:r>
              <a:rPr lang="fr-FR" sz="1000" dirty="0"/>
              <a:t>de pratiques, </a:t>
            </a:r>
            <a:r>
              <a:rPr lang="fr-FR" sz="1000" dirty="0" smtClean="0"/>
              <a:t>…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 smtClean="0"/>
              <a:t>Développer des présentations, animer une réunion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 smtClean="0"/>
              <a:t>Etre formateur  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 smtClean="0"/>
              <a:t>Prendre une nouvelle mission / projet spécifique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246674" y="608642"/>
            <a:ext cx="3315226" cy="1204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>
          <a:xfrm flipH="1">
            <a:off x="246674" y="608642"/>
            <a:ext cx="380238" cy="380238"/>
          </a:xfrm>
          <a:custGeom>
            <a:avLst/>
            <a:gdLst>
              <a:gd name="connsiteX0" fmla="*/ 0 w 700541"/>
              <a:gd name="connsiteY0" fmla="*/ 0 h 700541"/>
              <a:gd name="connsiteX1" fmla="*/ 700541 w 700541"/>
              <a:gd name="connsiteY1" fmla="*/ 0 h 700541"/>
              <a:gd name="connsiteX2" fmla="*/ 700541 w 700541"/>
              <a:gd name="connsiteY2" fmla="*/ 700541 h 700541"/>
              <a:gd name="connsiteX3" fmla="*/ 0 w 700541"/>
              <a:gd name="connsiteY3" fmla="*/ 0 h 7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541" h="700541">
                <a:moveTo>
                  <a:pt x="0" y="0"/>
                </a:moveTo>
                <a:lnTo>
                  <a:pt x="700541" y="0"/>
                </a:lnTo>
                <a:lnTo>
                  <a:pt x="700541" y="700541"/>
                </a:lnTo>
                <a:cubicBezTo>
                  <a:pt x="700541" y="313643"/>
                  <a:pt x="386898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2" name="Espace réservé du contenu 4"/>
          <p:cNvSpPr txBox="1">
            <a:spLocks/>
          </p:cNvSpPr>
          <p:nvPr/>
        </p:nvSpPr>
        <p:spPr>
          <a:xfrm>
            <a:off x="331738" y="634202"/>
            <a:ext cx="3230161" cy="12080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spcAft>
                <a:spcPts val="0"/>
              </a:spcAft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Cours classique, atelier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 err="1" smtClean="0"/>
              <a:t>eLearning</a:t>
            </a:r>
            <a:endParaRPr lang="fr-FR" sz="1000" dirty="0" smtClean="0"/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 smtClean="0"/>
              <a:t>Parcours de formation</a:t>
            </a:r>
            <a:endParaRPr lang="fr-FR" sz="1000" dirty="0"/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Certification professionnelle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Université, séminaires, MBA…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Lectures, … </a:t>
            </a:r>
          </a:p>
        </p:txBody>
      </p:sp>
      <p:sp>
        <p:nvSpPr>
          <p:cNvPr id="36" name="Espace réservé du contenu 4"/>
          <p:cNvSpPr txBox="1">
            <a:spLocks/>
          </p:cNvSpPr>
          <p:nvPr/>
        </p:nvSpPr>
        <p:spPr>
          <a:xfrm>
            <a:off x="331738" y="1866064"/>
            <a:ext cx="3230162" cy="30546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spcAft>
                <a:spcPts val="0"/>
              </a:spcAft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Avoir du feedback informel et RETEX </a:t>
            </a:r>
            <a:endParaRPr lang="fr-FR" sz="1000" dirty="0" smtClean="0"/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 smtClean="0"/>
              <a:t>Etre mentor ou </a:t>
            </a:r>
            <a:r>
              <a:rPr lang="fr-FR" sz="1000" dirty="0" err="1" smtClean="0"/>
              <a:t>mentoré</a:t>
            </a:r>
            <a:endParaRPr lang="fr-FR" sz="1000" dirty="0"/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Demander des conseils et l’avis de ses pairs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Echanger avec des RH ou des experts en développement 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Participer à un centre de développement 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Faire un 360°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Participer à un groupe de </a:t>
            </a:r>
            <a:r>
              <a:rPr lang="fr-FR" sz="1000" dirty="0" err="1"/>
              <a:t>co</a:t>
            </a:r>
            <a:r>
              <a:rPr lang="fr-FR" sz="1000" dirty="0"/>
              <a:t>-développement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Apprendre via un réseau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Participer  à une </a:t>
            </a:r>
            <a:r>
              <a:rPr lang="fr-FR" sz="1000" dirty="0" smtClean="0"/>
              <a:t>communauté </a:t>
            </a:r>
            <a:r>
              <a:rPr lang="fr-FR" sz="1000" dirty="0"/>
              <a:t>de partage 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/>
              <a:t>Etre membre d’une association professionnelle, … </a:t>
            </a:r>
            <a:endParaRPr lang="fr-FR" sz="1000" dirty="0" smtClean="0"/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 smtClean="0"/>
              <a:t>Participer à un groupe de travail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 smtClean="0"/>
              <a:t>Participer à un « focus group »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 smtClean="0"/>
              <a:t>Etre membre d’un réseau (Networking)</a:t>
            </a:r>
          </a:p>
          <a:p>
            <a:pPr marL="179388" lvl="1" indent="-179388">
              <a:spcAft>
                <a:spcPts val="300"/>
              </a:spcAft>
              <a:tabLst>
                <a:tab pos="179388" algn="l"/>
              </a:tabLst>
              <a:defRPr/>
            </a:pPr>
            <a:r>
              <a:rPr lang="fr-FR" sz="1000" dirty="0" smtClean="0"/>
              <a:t>Coacher ou être coach</a:t>
            </a:r>
            <a:endParaRPr lang="fr-FR" sz="1000" dirty="0"/>
          </a:p>
        </p:txBody>
      </p:sp>
      <p:sp>
        <p:nvSpPr>
          <p:cNvPr id="37" name="Forme libre 36"/>
          <p:cNvSpPr/>
          <p:nvPr/>
        </p:nvSpPr>
        <p:spPr>
          <a:xfrm flipV="1">
            <a:off x="3181662" y="1432572"/>
            <a:ext cx="380238" cy="380238"/>
          </a:xfrm>
          <a:custGeom>
            <a:avLst/>
            <a:gdLst>
              <a:gd name="connsiteX0" fmla="*/ 0 w 700541"/>
              <a:gd name="connsiteY0" fmla="*/ 0 h 700541"/>
              <a:gd name="connsiteX1" fmla="*/ 700541 w 700541"/>
              <a:gd name="connsiteY1" fmla="*/ 0 h 700541"/>
              <a:gd name="connsiteX2" fmla="*/ 700541 w 700541"/>
              <a:gd name="connsiteY2" fmla="*/ 700541 h 700541"/>
              <a:gd name="connsiteX3" fmla="*/ 0 w 700541"/>
              <a:gd name="connsiteY3" fmla="*/ 0 h 7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541" h="700541">
                <a:moveTo>
                  <a:pt x="0" y="0"/>
                </a:moveTo>
                <a:lnTo>
                  <a:pt x="700541" y="0"/>
                </a:lnTo>
                <a:lnTo>
                  <a:pt x="700541" y="700541"/>
                </a:lnTo>
                <a:cubicBezTo>
                  <a:pt x="700541" y="313643"/>
                  <a:pt x="386898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8" name="Forme libre 37"/>
          <p:cNvSpPr/>
          <p:nvPr/>
        </p:nvSpPr>
        <p:spPr>
          <a:xfrm flipV="1">
            <a:off x="8586015" y="4528195"/>
            <a:ext cx="380238" cy="380238"/>
          </a:xfrm>
          <a:custGeom>
            <a:avLst/>
            <a:gdLst>
              <a:gd name="connsiteX0" fmla="*/ 0 w 700541"/>
              <a:gd name="connsiteY0" fmla="*/ 0 h 700541"/>
              <a:gd name="connsiteX1" fmla="*/ 700541 w 700541"/>
              <a:gd name="connsiteY1" fmla="*/ 0 h 700541"/>
              <a:gd name="connsiteX2" fmla="*/ 700541 w 700541"/>
              <a:gd name="connsiteY2" fmla="*/ 700541 h 700541"/>
              <a:gd name="connsiteX3" fmla="*/ 0 w 700541"/>
              <a:gd name="connsiteY3" fmla="*/ 0 h 7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541" h="700541">
                <a:moveTo>
                  <a:pt x="0" y="0"/>
                </a:moveTo>
                <a:lnTo>
                  <a:pt x="700541" y="0"/>
                </a:lnTo>
                <a:lnTo>
                  <a:pt x="700541" y="700541"/>
                </a:lnTo>
                <a:cubicBezTo>
                  <a:pt x="700541" y="313643"/>
                  <a:pt x="386898" y="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 flipH="1">
            <a:off x="246674" y="1869222"/>
            <a:ext cx="380238" cy="380238"/>
          </a:xfrm>
          <a:custGeom>
            <a:avLst/>
            <a:gdLst>
              <a:gd name="connsiteX0" fmla="*/ 0 w 700541"/>
              <a:gd name="connsiteY0" fmla="*/ 0 h 700541"/>
              <a:gd name="connsiteX1" fmla="*/ 700541 w 700541"/>
              <a:gd name="connsiteY1" fmla="*/ 0 h 700541"/>
              <a:gd name="connsiteX2" fmla="*/ 700541 w 700541"/>
              <a:gd name="connsiteY2" fmla="*/ 700541 h 700541"/>
              <a:gd name="connsiteX3" fmla="*/ 0 w 700541"/>
              <a:gd name="connsiteY3" fmla="*/ 0 h 7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541" h="700541">
                <a:moveTo>
                  <a:pt x="0" y="0"/>
                </a:moveTo>
                <a:lnTo>
                  <a:pt x="700541" y="0"/>
                </a:lnTo>
                <a:lnTo>
                  <a:pt x="700541" y="700541"/>
                </a:lnTo>
                <a:cubicBezTo>
                  <a:pt x="700541" y="313643"/>
                  <a:pt x="386898" y="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1" name="Forme libre 40"/>
          <p:cNvSpPr/>
          <p:nvPr/>
        </p:nvSpPr>
        <p:spPr>
          <a:xfrm flipV="1">
            <a:off x="3181661" y="4540508"/>
            <a:ext cx="380238" cy="380238"/>
          </a:xfrm>
          <a:custGeom>
            <a:avLst/>
            <a:gdLst>
              <a:gd name="connsiteX0" fmla="*/ 0 w 700541"/>
              <a:gd name="connsiteY0" fmla="*/ 0 h 700541"/>
              <a:gd name="connsiteX1" fmla="*/ 700541 w 700541"/>
              <a:gd name="connsiteY1" fmla="*/ 0 h 700541"/>
              <a:gd name="connsiteX2" fmla="*/ 700541 w 700541"/>
              <a:gd name="connsiteY2" fmla="*/ 700541 h 700541"/>
              <a:gd name="connsiteX3" fmla="*/ 0 w 700541"/>
              <a:gd name="connsiteY3" fmla="*/ 0 h 7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541" h="700541">
                <a:moveTo>
                  <a:pt x="0" y="0"/>
                </a:moveTo>
                <a:lnTo>
                  <a:pt x="700541" y="0"/>
                </a:lnTo>
                <a:lnTo>
                  <a:pt x="700541" y="700541"/>
                </a:lnTo>
                <a:cubicBezTo>
                  <a:pt x="700541" y="313643"/>
                  <a:pt x="386898" y="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3722944" y="3855304"/>
            <a:ext cx="1667764" cy="6740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400" b="1" dirty="0" smtClean="0">
                <a:solidFill>
                  <a:schemeClr val="bg2"/>
                </a:solidFill>
              </a:rPr>
              <a:t>70  » </a:t>
            </a:r>
            <a:r>
              <a:rPr lang="en-US" sz="1400" b="1" dirty="0" err="1" smtClean="0">
                <a:solidFill>
                  <a:schemeClr val="bg2"/>
                </a:solidFill>
              </a:rPr>
              <a:t>Pratique</a:t>
            </a:r>
            <a:r>
              <a:rPr lang="en-US" sz="1400" b="1" dirty="0" smtClean="0">
                <a:solidFill>
                  <a:schemeClr val="bg2"/>
                </a:solidFill>
              </a:rPr>
              <a:t> et </a:t>
            </a:r>
            <a:r>
              <a:rPr lang="en-US" sz="1400" b="1" dirty="0" err="1" smtClean="0">
                <a:solidFill>
                  <a:schemeClr val="bg2"/>
                </a:solidFill>
              </a:rPr>
              <a:t>expériences</a:t>
            </a:r>
            <a:r>
              <a:rPr lang="en-US" sz="1400" b="1" dirty="0" smtClean="0">
                <a:solidFill>
                  <a:schemeClr val="bg2"/>
                </a:solidFill>
              </a:rPr>
              <a:t> - </a:t>
            </a:r>
            <a:r>
              <a:rPr lang="en-US" sz="1400" b="1" dirty="0" err="1" smtClean="0">
                <a:solidFill>
                  <a:schemeClr val="bg2"/>
                </a:solidFill>
              </a:rPr>
              <a:t>exemples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75359" y="3004525"/>
            <a:ext cx="1977887" cy="6740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20  » Interactions et </a:t>
            </a:r>
            <a:r>
              <a:rPr lang="en-US" sz="1400" b="1" dirty="0" err="1" smtClean="0">
                <a:solidFill>
                  <a:schemeClr val="tx2"/>
                </a:solidFill>
              </a:rPr>
              <a:t>réfléxions</a:t>
            </a:r>
            <a:r>
              <a:rPr lang="en-US" sz="1400" b="1" dirty="0" smtClean="0">
                <a:solidFill>
                  <a:schemeClr val="tx2"/>
                </a:solidFill>
              </a:rPr>
              <a:t>  - </a:t>
            </a:r>
            <a:r>
              <a:rPr lang="en-US" sz="1400" b="1" dirty="0" err="1" smtClean="0">
                <a:solidFill>
                  <a:schemeClr val="tx2"/>
                </a:solidFill>
              </a:rPr>
              <a:t>exemples</a:t>
            </a:r>
            <a:r>
              <a:rPr lang="en-US" sz="1400" b="1" dirty="0" smtClean="0">
                <a:solidFill>
                  <a:schemeClr val="tx2"/>
                </a:solidFill>
              </a:rPr>
              <a:t> 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92562" y="624758"/>
            <a:ext cx="1898146" cy="4801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400" b="1" dirty="0">
                <a:solidFill>
                  <a:schemeClr val="accent3"/>
                </a:solidFill>
              </a:rPr>
              <a:t>10  </a:t>
            </a:r>
            <a:r>
              <a:rPr lang="en-US" sz="1400" b="1" dirty="0" smtClean="0">
                <a:solidFill>
                  <a:schemeClr val="accent3"/>
                </a:solidFill>
              </a:rPr>
              <a:t>» </a:t>
            </a:r>
            <a:r>
              <a:rPr lang="en-US" sz="1400" b="1" dirty="0" err="1" smtClean="0">
                <a:solidFill>
                  <a:schemeClr val="accent3"/>
                </a:solidFill>
              </a:rPr>
              <a:t>Apprentissage</a:t>
            </a:r>
            <a:r>
              <a:rPr lang="en-US" sz="1400" b="1" dirty="0" smtClean="0">
                <a:solidFill>
                  <a:schemeClr val="accent3"/>
                </a:solidFill>
              </a:rPr>
              <a:t> </a:t>
            </a:r>
            <a:r>
              <a:rPr lang="en-US" sz="1400" b="1" dirty="0" err="1" smtClean="0">
                <a:solidFill>
                  <a:schemeClr val="accent3"/>
                </a:solidFill>
              </a:rPr>
              <a:t>formel</a:t>
            </a:r>
            <a:r>
              <a:rPr lang="en-US" sz="1400" b="1" dirty="0" smtClean="0">
                <a:solidFill>
                  <a:schemeClr val="accent3"/>
                </a:solidFill>
              </a:rPr>
              <a:t>  - </a:t>
            </a:r>
            <a:r>
              <a:rPr lang="en-US" sz="1400" b="1" dirty="0" err="1" smtClean="0">
                <a:solidFill>
                  <a:schemeClr val="accent3"/>
                </a:solidFill>
              </a:rPr>
              <a:t>exemples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093" y="4800711"/>
            <a:ext cx="1417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800" i="1" dirty="0">
                <a:solidFill>
                  <a:schemeClr val="accent5"/>
                </a:solidFill>
              </a:rPr>
              <a:t>Source: </a:t>
            </a:r>
            <a:r>
              <a:rPr lang="fr-FR" sz="800" i="1" dirty="0" err="1">
                <a:solidFill>
                  <a:schemeClr val="accent5"/>
                </a:solidFill>
              </a:rPr>
              <a:t>Alberon</a:t>
            </a:r>
            <a:r>
              <a:rPr lang="fr-FR" sz="800" i="1" dirty="0">
                <a:solidFill>
                  <a:schemeClr val="accent5"/>
                </a:solidFill>
              </a:rPr>
              <a:t> </a:t>
            </a:r>
            <a:r>
              <a:rPr lang="fr-FR" sz="800" i="1" dirty="0" err="1">
                <a:solidFill>
                  <a:schemeClr val="accent5"/>
                </a:solidFill>
              </a:rPr>
              <a:t>partners</a:t>
            </a:r>
            <a:endParaRPr lang="fr-FR" sz="800" i="1" dirty="0">
              <a:solidFill>
                <a:schemeClr val="accent5"/>
              </a:solidFill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291570" y="-28360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Exemples de Plan d’action de développement</a:t>
            </a:r>
            <a:endParaRPr lang="fr-FR" dirty="0"/>
          </a:p>
        </p:txBody>
      </p:sp>
      <p:sp>
        <p:nvSpPr>
          <p:cNvPr id="2" name="Flèche droite 1"/>
          <p:cNvSpPr/>
          <p:nvPr/>
        </p:nvSpPr>
        <p:spPr>
          <a:xfrm>
            <a:off x="4837814" y="4432385"/>
            <a:ext cx="632634" cy="191619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" name="Flèche gauche 2"/>
          <p:cNvSpPr/>
          <p:nvPr/>
        </p:nvSpPr>
        <p:spPr>
          <a:xfrm>
            <a:off x="3491282" y="1198137"/>
            <a:ext cx="565035" cy="19760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4" name="Flèche gauche 23"/>
          <p:cNvSpPr/>
          <p:nvPr/>
        </p:nvSpPr>
        <p:spPr>
          <a:xfrm>
            <a:off x="3420931" y="2824283"/>
            <a:ext cx="604025" cy="197604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4837814" y="4452374"/>
            <a:ext cx="632634" cy="191619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8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8f5636dd27f7bbf752c5924052e97411aadd0"/>
  <p:tag name="ISPRING_RESOURCE_PATHS_HASH_PRESENTER" val="cad72f4893935c4435b43a5b3ece88a22da657"/>
</p:tagLst>
</file>

<file path=ppt/theme/theme1.xml><?xml version="1.0" encoding="utf-8"?>
<a:theme xmlns:a="http://schemas.openxmlformats.org/drawingml/2006/main" name="EN PDD workshop_VA_v1">
  <a:themeElements>
    <a:clrScheme name="Thales_corpo_mars_02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DC006B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hales_global_16.9_VA" id="{86CC8F7D-9707-45A9-8669-186997B63664}" vid="{CB49C902-0D2D-4DBC-B287-0C913608555F}"/>
    </a:ext>
  </a:extLst>
</a:theme>
</file>

<file path=ppt/theme/theme10.xml><?xml version="1.0" encoding="utf-8"?>
<a:theme xmlns:a="http://schemas.openxmlformats.org/drawingml/2006/main" name="Thales_global_4.3_VF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ésentation25" id="{9A08FACF-BD2F-D541-876A-53578789CF23}" vid="{B104D5E9-03DF-EB4C-B1FF-B8672E8F5B7F}"/>
    </a:ext>
  </a:extLst>
</a:theme>
</file>

<file path=ppt/theme/theme1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N PDD workshop_VA_v1">
  <a:themeElements>
    <a:clrScheme name="Thales_corpo_mars_02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DC006B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hales_global_16.9_VA" id="{86CC8F7D-9707-45A9-8669-186997B63664}" vid="{CB49C902-0D2D-4DBC-B287-0C913608555F}"/>
    </a:ext>
  </a:extLst>
</a:theme>
</file>

<file path=ppt/theme/theme3.xml><?xml version="1.0" encoding="utf-8"?>
<a:theme xmlns:a="http://schemas.openxmlformats.org/drawingml/2006/main" name="2_EN PDD workshop_VA_v1">
  <a:themeElements>
    <a:clrScheme name="Thales_corpo_mars_02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DC006B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hales_global_16.9_VA" id="{86CC8F7D-9707-45A9-8669-186997B63664}" vid="{CB49C902-0D2D-4DBC-B287-0C913608555F}"/>
    </a:ext>
  </a:extLst>
</a:theme>
</file>

<file path=ppt/theme/theme4.xml><?xml version="1.0" encoding="utf-8"?>
<a:theme xmlns:a="http://schemas.openxmlformats.org/drawingml/2006/main" name="3_EN PDD workshop_VA_v1">
  <a:themeElements>
    <a:clrScheme name="Thales_corpo_mars_02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DC006B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hales_global_16.9_VA" id="{86CC8F7D-9707-45A9-8669-186997B63664}" vid="{CB49C902-0D2D-4DBC-B287-0C913608555F}"/>
    </a:ext>
  </a:extLst>
</a:theme>
</file>

<file path=ppt/theme/theme5.xml><?xml version="1.0" encoding="utf-8"?>
<a:theme xmlns:a="http://schemas.openxmlformats.org/drawingml/2006/main" name="4_EN PDD workshop_VA_v1">
  <a:themeElements>
    <a:clrScheme name="Thales_corpo_mars_02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DC006B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hales_global_16.9_VA" id="{86CC8F7D-9707-45A9-8669-186997B63664}" vid="{CB49C902-0D2D-4DBC-B287-0C913608555F}"/>
    </a:ext>
  </a:extLst>
</a:theme>
</file>

<file path=ppt/theme/theme6.xml><?xml version="1.0" encoding="utf-8"?>
<a:theme xmlns:a="http://schemas.openxmlformats.org/drawingml/2006/main" name="5_EN PDD workshop_VA_v1">
  <a:themeElements>
    <a:clrScheme name="Thales_corpo_mars_02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DC006B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hales_global_16.9_VA" id="{86CC8F7D-9707-45A9-8669-186997B63664}" vid="{CB49C902-0D2D-4DBC-B287-0C913608555F}"/>
    </a:ext>
  </a:extLst>
</a:theme>
</file>

<file path=ppt/theme/theme7.xml><?xml version="1.0" encoding="utf-8"?>
<a:theme xmlns:a="http://schemas.openxmlformats.org/drawingml/2006/main" name="6_EN PDD workshop_VA_v1">
  <a:themeElements>
    <a:clrScheme name="Thales_corpo_mars_02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DC006B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hales_global_16.9_VA" id="{86CC8F7D-9707-45A9-8669-186997B63664}" vid="{CB49C902-0D2D-4DBC-B287-0C913608555F}"/>
    </a:ext>
  </a:extLst>
</a:theme>
</file>

<file path=ppt/theme/theme8.xml><?xml version="1.0" encoding="utf-8"?>
<a:theme xmlns:a="http://schemas.openxmlformats.org/drawingml/2006/main" name="7_EN PDD workshop_VA_v1">
  <a:themeElements>
    <a:clrScheme name="Thales_corpo_mars_02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DC006B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hales_global_16.9_VA" id="{86CC8F7D-9707-45A9-8669-186997B63664}" vid="{CB49C902-0D2D-4DBC-B287-0C913608555F}"/>
    </a:ext>
  </a:extLst>
</a:theme>
</file>

<file path=ppt/theme/theme9.xml><?xml version="1.0" encoding="utf-8"?>
<a:theme xmlns:a="http://schemas.openxmlformats.org/drawingml/2006/main" name="8_EN PDD workshop_VA_v1">
  <a:themeElements>
    <a:clrScheme name="Thales_corpo_mars_02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DC006B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hales_global_16.9_VA" id="{86CC8F7D-9707-45A9-8669-186997B63664}" vid="{CB49C902-0D2D-4DBC-B287-0C913608555F}"/>
    </a:ext>
  </a:extLst>
</a:theme>
</file>

<file path=ppt/theme/themeOverride1.xml><?xml version="1.0" encoding="utf-8"?>
<a:themeOverride xmlns:a="http://schemas.openxmlformats.org/drawingml/2006/main">
  <a:clrScheme name="Thales_corpo_mars_02">
    <a:dk1>
      <a:srgbClr val="333366"/>
    </a:dk1>
    <a:lt1>
      <a:srgbClr val="FFFFFF"/>
    </a:lt1>
    <a:dk2>
      <a:srgbClr val="333366"/>
    </a:dk2>
    <a:lt2>
      <a:srgbClr val="5DBFD4"/>
    </a:lt2>
    <a:accent1>
      <a:srgbClr val="5DBFD4"/>
    </a:accent1>
    <a:accent2>
      <a:srgbClr val="333366"/>
    </a:accent2>
    <a:accent3>
      <a:srgbClr val="DC006B"/>
    </a:accent3>
    <a:accent4>
      <a:srgbClr val="505050"/>
    </a:accent4>
    <a:accent5>
      <a:srgbClr val="969696"/>
    </a:accent5>
    <a:accent6>
      <a:srgbClr val="5491A0"/>
    </a:accent6>
    <a:hlink>
      <a:srgbClr val="333366"/>
    </a:hlink>
    <a:folHlink>
      <a:srgbClr val="333366"/>
    </a:folHlink>
  </a:clrScheme>
</a:themeOverride>
</file>

<file path=ppt/theme/themeOverride2.xml><?xml version="1.0" encoding="utf-8"?>
<a:themeOverride xmlns:a="http://schemas.openxmlformats.org/drawingml/2006/main">
  <a:clrScheme name="Thales_corpo_mars_02">
    <a:dk1>
      <a:srgbClr val="333366"/>
    </a:dk1>
    <a:lt1>
      <a:srgbClr val="FFFFFF"/>
    </a:lt1>
    <a:dk2>
      <a:srgbClr val="333366"/>
    </a:dk2>
    <a:lt2>
      <a:srgbClr val="5DBFD4"/>
    </a:lt2>
    <a:accent1>
      <a:srgbClr val="5DBFD4"/>
    </a:accent1>
    <a:accent2>
      <a:srgbClr val="333366"/>
    </a:accent2>
    <a:accent3>
      <a:srgbClr val="DC006B"/>
    </a:accent3>
    <a:accent4>
      <a:srgbClr val="505050"/>
    </a:accent4>
    <a:accent5>
      <a:srgbClr val="969696"/>
    </a:accent5>
    <a:accent6>
      <a:srgbClr val="5491A0"/>
    </a:accent6>
    <a:hlink>
      <a:srgbClr val="333366"/>
    </a:hlink>
    <a:folHlink>
      <a:srgbClr val="33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EN PDD workshop_VA_v1.potx</Template>
  <TotalTime>5610</TotalTime>
  <Words>1372</Words>
  <Application>Microsoft Office PowerPoint</Application>
  <PresentationFormat>Affichage à l'écran (16:9)</PresentationFormat>
  <Paragraphs>181</Paragraphs>
  <Slides>14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10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EN PDD workshop_VA_v1</vt:lpstr>
      <vt:lpstr>1_EN PDD workshop_VA_v1</vt:lpstr>
      <vt:lpstr>2_EN PDD workshop_VA_v1</vt:lpstr>
      <vt:lpstr>3_EN PDD workshop_VA_v1</vt:lpstr>
      <vt:lpstr>4_EN PDD workshop_VA_v1</vt:lpstr>
      <vt:lpstr>5_EN PDD workshop_VA_v1</vt:lpstr>
      <vt:lpstr>6_EN PDD workshop_VA_v1</vt:lpstr>
      <vt:lpstr>7_EN PDD workshop_VA_v1</vt:lpstr>
      <vt:lpstr>8_EN PDD workshop_VA_v1</vt:lpstr>
      <vt:lpstr>Thales_global_4.3_VF</vt:lpstr>
      <vt:lpstr>Guide EDP 2018 - AVS  Campagne du 5 juillet au 30 septembre </vt:lpstr>
      <vt:lpstr>Nos principes et messages</vt:lpstr>
      <vt:lpstr>1. Le “quoi”: Quelles compétences souhaitez-vous développer?</vt:lpstr>
      <vt:lpstr>Commencer toujours par le besoin… =&gt; le « quoi »!</vt:lpstr>
      <vt:lpstr>Commencer toujours par le besoin… =&gt; le « quoi »!</vt:lpstr>
      <vt:lpstr>Présentation PowerPoint</vt:lpstr>
      <vt:lpstr>2. Le “comment”: Quels moyens pour développer mes compétences ? </vt:lpstr>
      <vt:lpstr>N’oubliez pas !</vt:lpstr>
      <vt:lpstr>Présentation PowerPoint</vt:lpstr>
      <vt:lpstr>3. Le “formulaire”: </vt:lpstr>
      <vt:lpstr>L’EDP: formulaire du salarié</vt:lpstr>
      <vt:lpstr>L’EDP : formulaire du manager</vt:lpstr>
      <vt:lpstr>Présentation PowerPoint</vt:lpstr>
      <vt:lpstr>Thales AVS France : Nos grandes orientations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LittlePlus</dc:creator>
  <cp:lastModifiedBy>SIMON Stéphanie</cp:lastModifiedBy>
  <cp:revision>611</cp:revision>
  <cp:lastPrinted>2017-05-05T10:08:35Z</cp:lastPrinted>
  <dcterms:created xsi:type="dcterms:W3CDTF">2015-02-04T13:08:29Z</dcterms:created>
  <dcterms:modified xsi:type="dcterms:W3CDTF">2018-06-27T13:55:44Z</dcterms:modified>
</cp:coreProperties>
</file>