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2" r:id="rId3"/>
    <p:sldId id="282" r:id="rId4"/>
    <p:sldId id="265" r:id="rId5"/>
    <p:sldId id="258" r:id="rId6"/>
    <p:sldId id="263" r:id="rId7"/>
    <p:sldId id="264" r:id="rId8"/>
    <p:sldId id="259" r:id="rId9"/>
    <p:sldId id="266" r:id="rId10"/>
    <p:sldId id="283" r:id="rId11"/>
    <p:sldId id="284" r:id="rId12"/>
    <p:sldId id="267" r:id="rId13"/>
    <p:sldId id="286" r:id="rId14"/>
    <p:sldId id="272" r:id="rId15"/>
    <p:sldId id="273" r:id="rId16"/>
    <p:sldId id="274" r:id="rId17"/>
    <p:sldId id="277" r:id="rId18"/>
    <p:sldId id="279" r:id="rId19"/>
    <p:sldId id="285"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FA21C-CE0D-4EC4-83A4-A00D365D428A}" v="6578" dt="2022-02-16T12:20:06.365"/>
    <p1510:client id="{06190F73-D6E8-46B5-8340-AD706CA91DD3}" v="1363" dt="2022-06-12T13:15:17.823"/>
    <p1510:client id="{43BCD321-6A4D-4632-9F91-ABAFE86CCF91}" v="109" dt="2022-06-12T17:00:23.897"/>
    <p1510:client id="{A0313E0C-D36A-41D6-873E-3220E20085AF}" v="153" dt="2022-02-16T12:53:36.827"/>
    <p1510:client id="{AFC1E42C-5490-4F43-B702-70F48D491D96}" v="1" dt="2022-06-12T14:35:23.571"/>
    <p1510:client id="{C3431085-4B63-4617-B975-2C336C36ABE1}" v="849" dt="2022-06-12T11:13:10.995"/>
    <p1510:client id="{FA701EAE-4B55-417B-94D8-2A51A46E9214}" v="18" dt="2022-06-13T14:35:49.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47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082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4874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606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8592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002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66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6/13/2022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7510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6/13/2022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71379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6/13/2022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49970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6/13/2022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3710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275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20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51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148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900" spc="100">
                <a:solidFill>
                  <a:srgbClr val="FFFFFF"/>
                </a:solidFill>
              </a:defRPr>
            </a:lvl1pPr>
          </a:lstStyle>
          <a:p>
            <a:fld id="{62D6E202-B606-4609-B914-27C9371A1F6D}" type="datetime1">
              <a:rPr lang="en-US" smtClean="0"/>
              <a:t>6/13/2022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900" cap="none" spc="1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900" spc="1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59326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94" r:id="rId6"/>
    <p:sldLayoutId id="2147483695" r:id="rId7"/>
    <p:sldLayoutId id="2147483696" r:id="rId8"/>
    <p:sldLayoutId id="2147483697" r:id="rId9"/>
    <p:sldLayoutId id="2147483691" r:id="rId10"/>
    <p:sldLayoutId id="2147483687" r:id="rId11"/>
    <p:sldLayoutId id="2147483688" r:id="rId12"/>
    <p:sldLayoutId id="2147483689" r:id="rId13"/>
    <p:sldLayoutId id="2147483690" r:id="rId14"/>
    <p:sldLayoutId id="2147483692" r:id="rId15"/>
  </p:sldLayoutIdLst>
  <p:hf sldNum="0" hdr="0" ftr="0" dt="0"/>
  <p:txStyles>
    <p:titleStyle>
      <a:lvl1pPr algn="l" defTabSz="914400" rtl="0" eaLnBrk="1" latinLnBrk="0" hangingPunct="1">
        <a:lnSpc>
          <a:spcPct val="90000"/>
        </a:lnSpc>
        <a:spcBef>
          <a:spcPct val="0"/>
        </a:spcBef>
        <a:buNone/>
        <a:defRPr sz="53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spc="13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spc="13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spc="13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spc="13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spc="13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ralsic123/ROBOISM_IOT_PROJEC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radionicacom/e-radionica.com-Fritzing-Library-parts-" TargetMode="External"/><Relationship Id="rId2" Type="http://schemas.openxmlformats.org/officeDocument/2006/relationships/hyperlink" Target="https://www.youtube.com/watch?v=58jFAammYcw&amp;t=289s" TargetMode="External"/><Relationship Id="rId1" Type="http://schemas.openxmlformats.org/officeDocument/2006/relationships/slideLayout" Target="../slideLayouts/slideLayout3.xml"/><Relationship Id="rId4" Type="http://schemas.openxmlformats.org/officeDocument/2006/relationships/hyperlink" Target="https://www.filehorse.com/download-fritzing-6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814" y="640081"/>
            <a:ext cx="3659246" cy="2399638"/>
          </a:xfrm>
        </p:spPr>
        <p:txBody>
          <a:bodyPr>
            <a:normAutofit/>
          </a:bodyPr>
          <a:lstStyle/>
          <a:p>
            <a:r>
              <a:rPr lang="en-GB" sz="5400" dirty="0">
                <a:solidFill>
                  <a:schemeClr val="tx1"/>
                </a:solidFill>
              </a:rPr>
              <a:t>ROBOISM</a:t>
            </a:r>
          </a:p>
        </p:txBody>
      </p:sp>
      <p:sp>
        <p:nvSpPr>
          <p:cNvPr id="3" name="Subtitle 2"/>
          <p:cNvSpPr>
            <a:spLocks noGrp="1"/>
          </p:cNvSpPr>
          <p:nvPr>
            <p:ph type="subTitle" idx="1"/>
          </p:nvPr>
        </p:nvSpPr>
        <p:spPr>
          <a:xfrm>
            <a:off x="484814" y="3651268"/>
            <a:ext cx="3659246" cy="2510689"/>
          </a:xfrm>
        </p:spPr>
        <p:txBody>
          <a:bodyPr lIns="91440" tIns="109728" rIns="91440" bIns="91440" anchor="t">
            <a:normAutofit/>
          </a:bodyPr>
          <a:lstStyle/>
          <a:p>
            <a:r>
              <a:rPr lang="en-GB" sz="1800" dirty="0"/>
              <a:t>NAME:- SHUVAM DAS</a:t>
            </a:r>
          </a:p>
          <a:p>
            <a:r>
              <a:rPr lang="en-GB" sz="1800" dirty="0"/>
              <a:t>ADMN NO:- 21JE0914</a:t>
            </a:r>
          </a:p>
          <a:p>
            <a:endParaRPr lang="en-GB" sz="1800" dirty="0"/>
          </a:p>
          <a:p>
            <a:r>
              <a:rPr lang="en-GB" sz="1800" dirty="0"/>
              <a:t>PROBLEM </a:t>
            </a:r>
          </a:p>
          <a:p>
            <a:r>
              <a:rPr lang="en-GB" sz="1800" dirty="0"/>
              <a:t>STATEMENT DIV:- IOT</a:t>
            </a:r>
          </a:p>
        </p:txBody>
      </p:sp>
      <p:pic>
        <p:nvPicPr>
          <p:cNvPr id="4" name="Picture 3" descr="Financial graph on light leak blurry background">
            <a:extLst>
              <a:ext uri="{FF2B5EF4-FFF2-40B4-BE49-F238E27FC236}">
                <a16:creationId xmlns:a16="http://schemas.microsoft.com/office/drawing/2014/main" id="{AFDE90DC-8E20-4306-B4FB-B2D6C41AC9E3}"/>
              </a:ext>
            </a:extLst>
          </p:cNvPr>
          <p:cNvPicPr>
            <a:picLocks noChangeAspect="1"/>
          </p:cNvPicPr>
          <p:nvPr/>
        </p:nvPicPr>
        <p:blipFill rotWithShape="1">
          <a:blip r:embed="rId2"/>
          <a:srcRect t="22749" r="-1" b="11168"/>
          <a:stretch/>
        </p:blipFill>
        <p:spPr>
          <a:xfrm>
            <a:off x="4635092" y="10"/>
            <a:ext cx="7556906" cy="3383270"/>
          </a:xfrm>
          <a:prstGeom prst="rect">
            <a:avLst/>
          </a:prstGeom>
        </p:spPr>
      </p:pic>
      <p:cxnSp>
        <p:nvCxnSpPr>
          <p:cNvPr id="40" name="Straight Connector 3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4C675052-56AD-4848-A029-87391DBD5D6F}"/>
              </a:ext>
            </a:extLst>
          </p:cNvPr>
          <p:cNvPicPr>
            <a:picLocks noChangeAspect="1"/>
          </p:cNvPicPr>
          <p:nvPr/>
        </p:nvPicPr>
        <p:blipFill rotWithShape="1">
          <a:blip r:embed="rId3"/>
          <a:srcRect l="4517" r="6695" b="-2"/>
          <a:stretch/>
        </p:blipFill>
        <p:spPr>
          <a:xfrm>
            <a:off x="4635097" y="3474720"/>
            <a:ext cx="7556889" cy="3383280"/>
          </a:xfrm>
          <a:prstGeom prst="rect">
            <a:avLst/>
          </a:prstGeom>
        </p:spPr>
      </p:pic>
      <p:sp>
        <p:nvSpPr>
          <p:cNvPr id="7" name="TextBox 6">
            <a:extLst>
              <a:ext uri="{FF2B5EF4-FFF2-40B4-BE49-F238E27FC236}">
                <a16:creationId xmlns:a16="http://schemas.microsoft.com/office/drawing/2014/main" id="{8EB21C01-B9BB-43A5-B3AE-D87B81EF5AD3}"/>
              </a:ext>
            </a:extLst>
          </p:cNvPr>
          <p:cNvSpPr txBox="1"/>
          <p:nvPr/>
        </p:nvSpPr>
        <p:spPr>
          <a:xfrm>
            <a:off x="838070" y="389220"/>
            <a:ext cx="33068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4400" dirty="0"/>
          </a:p>
        </p:txBody>
      </p:sp>
      <p:sp>
        <p:nvSpPr>
          <p:cNvPr id="8" name="TextBox 7">
            <a:extLst>
              <a:ext uri="{FF2B5EF4-FFF2-40B4-BE49-F238E27FC236}">
                <a16:creationId xmlns:a16="http://schemas.microsoft.com/office/drawing/2014/main" id="{CC81C73D-6C51-481A-B979-570DBF405B4C}"/>
              </a:ext>
            </a:extLst>
          </p:cNvPr>
          <p:cNvSpPr txBox="1"/>
          <p:nvPr/>
        </p:nvSpPr>
        <p:spPr>
          <a:xfrm>
            <a:off x="1682119" y="14621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EXPLANATION OF THE WORKFLOW</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anchor="ctr">
            <a:normAutofit/>
          </a:bodyPr>
          <a:lstStyle/>
          <a:p>
            <a:r>
              <a:rPr lang="en-US" sz="1800" dirty="0">
                <a:ea typeface="+mn-lt"/>
                <a:cs typeface="+mn-lt"/>
              </a:rPr>
              <a:t>In this project, Arduino will use for controlling whole the process with a GPS Receiver and GSM module. GPS Receiver is used for detecting coordinates of the embedded system which is the phone of the user, and GSM module is used for sending the coordinates to user by SMS. We have to download the </a:t>
            </a:r>
            <a:r>
              <a:rPr lang="en-US" sz="1800" dirty="0" err="1">
                <a:ea typeface="+mn-lt"/>
                <a:cs typeface="+mn-lt"/>
              </a:rPr>
              <a:t>TinyGPS</a:t>
            </a:r>
            <a:r>
              <a:rPr lang="en-US" sz="1800" dirty="0">
                <a:ea typeface="+mn-lt"/>
                <a:cs typeface="+mn-lt"/>
              </a:rPr>
              <a:t>++ library and import it in our code to use the feature of live </a:t>
            </a:r>
            <a:r>
              <a:rPr lang="en-US" sz="1800">
                <a:ea typeface="+mn-lt"/>
                <a:cs typeface="+mn-lt"/>
              </a:rPr>
              <a:t>location.</a:t>
            </a:r>
            <a:endParaRPr lang="en-US" sz="1800" dirty="0">
              <a:ea typeface="+mn-lt"/>
              <a:cs typeface="+mn-lt"/>
            </a:endParaRPr>
          </a:p>
          <a:p>
            <a:r>
              <a:rPr lang="en-US" sz="1800" dirty="0">
                <a:ea typeface="+mn-lt"/>
                <a:cs typeface="+mn-lt"/>
              </a:rPr>
              <a:t>When we turn on embedded system first GPS module will collect the Latitude and Longitude of the embedded system and it will send the data to the Arduino. </a:t>
            </a:r>
            <a:endParaRPr lang="en-US" dirty="0"/>
          </a:p>
          <a:p>
            <a:r>
              <a:rPr lang="en-US" sz="1800" dirty="0">
                <a:ea typeface="+mn-lt"/>
                <a:cs typeface="+mn-lt"/>
              </a:rPr>
              <a:t>The Arduino will send the data to the GSM module and GSM module will send the SMS to the user.</a:t>
            </a:r>
            <a:endParaRPr lang="en-US" dirty="0"/>
          </a:p>
        </p:txBody>
      </p:sp>
    </p:spTree>
    <p:extLst>
      <p:ext uri="{BB962C8B-B14F-4D97-AF65-F5344CB8AC3E}">
        <p14:creationId xmlns:p14="http://schemas.microsoft.com/office/powerpoint/2010/main" val="22542363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EXPLANATION OF THE WORKFLOW</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anchor="ctr">
            <a:normAutofit/>
          </a:bodyPr>
          <a:lstStyle/>
          <a:p>
            <a:r>
              <a:rPr lang="en-US" sz="1800" dirty="0"/>
              <a:t>After we make the necessary connections we write the code on the Arduino compiler and then upload the code to the Arduino and on the embedded system.</a:t>
            </a:r>
          </a:p>
          <a:p>
            <a:r>
              <a:rPr lang="en-US" sz="1800" dirty="0"/>
              <a:t>Now after that we </a:t>
            </a:r>
            <a:r>
              <a:rPr lang="en-US" sz="1800" dirty="0">
                <a:ea typeface="+mn-lt"/>
                <a:cs typeface="+mn-lt"/>
              </a:rPr>
              <a:t>have to switch ON the hardware. Download the code. check the Network range on the GSM module with the blinking of the network led.</a:t>
            </a:r>
            <a:endParaRPr lang="en-US" sz="1800" dirty="0"/>
          </a:p>
          <a:p>
            <a:r>
              <a:rPr lang="en-US" sz="1800" dirty="0">
                <a:ea typeface="+mn-lt"/>
                <a:cs typeface="+mn-lt"/>
              </a:rPr>
              <a:t>We have to type "TRACK VEHICLE" as SMS and send to the sim module in the GSM Modem.</a:t>
            </a:r>
            <a:endParaRPr lang="en-US" dirty="0"/>
          </a:p>
          <a:p>
            <a:r>
              <a:rPr lang="en-US" sz="1800" dirty="0">
                <a:ea typeface="+mn-lt"/>
                <a:cs typeface="+mn-lt"/>
              </a:rPr>
              <a:t>Now you can receive the GPS co-ordinates as SMS. The SMS consist of web link which will redirect to the GOOGLE MAP</a:t>
            </a:r>
            <a:endParaRPr lang="en-US" sz="1800" dirty="0"/>
          </a:p>
          <a:p>
            <a:endParaRPr lang="en-US" sz="1800" dirty="0"/>
          </a:p>
        </p:txBody>
      </p:sp>
    </p:spTree>
    <p:extLst>
      <p:ext uri="{BB962C8B-B14F-4D97-AF65-F5344CB8AC3E}">
        <p14:creationId xmlns:p14="http://schemas.microsoft.com/office/powerpoint/2010/main" val="319023289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BLOCK DIAGRAM</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DA6FE29-152F-51D9-00F8-513113CE444D}"/>
              </a:ext>
            </a:extLst>
          </p:cNvPr>
          <p:cNvSpPr/>
          <p:nvPr/>
        </p:nvSpPr>
        <p:spPr>
          <a:xfrm>
            <a:off x="4167716" y="2728383"/>
            <a:ext cx="910166" cy="910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lumMod val="95000"/>
                    <a:lumOff val="5000"/>
                  </a:schemeClr>
                </a:solidFill>
              </a:rPr>
              <a:t>GPS</a:t>
            </a:r>
            <a:endParaRPr lang="en-GB" dirty="0">
              <a:solidFill>
                <a:srgbClr val="FFFFFF"/>
              </a:solidFill>
            </a:endParaRPr>
          </a:p>
        </p:txBody>
      </p:sp>
      <p:sp>
        <p:nvSpPr>
          <p:cNvPr id="28" name="Rectangle: Rounded Corners 27">
            <a:extLst>
              <a:ext uri="{FF2B5EF4-FFF2-40B4-BE49-F238E27FC236}">
                <a16:creationId xmlns:a16="http://schemas.microsoft.com/office/drawing/2014/main" id="{3A7685E8-B194-09B5-6368-98625DAA0E6A}"/>
              </a:ext>
            </a:extLst>
          </p:cNvPr>
          <p:cNvSpPr/>
          <p:nvPr/>
        </p:nvSpPr>
        <p:spPr>
          <a:xfrm>
            <a:off x="6205008" y="2733675"/>
            <a:ext cx="1767416" cy="91016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lumMod val="95000"/>
                    <a:lumOff val="5000"/>
                  </a:schemeClr>
                </a:solidFill>
              </a:rPr>
              <a:t>Arduino uno</a:t>
            </a:r>
          </a:p>
        </p:txBody>
      </p:sp>
      <p:sp>
        <p:nvSpPr>
          <p:cNvPr id="29" name="Rectangle: Rounded Corners 28">
            <a:extLst>
              <a:ext uri="{FF2B5EF4-FFF2-40B4-BE49-F238E27FC236}">
                <a16:creationId xmlns:a16="http://schemas.microsoft.com/office/drawing/2014/main" id="{B2B4DB5C-D5C8-1A82-0884-49DC7ADF3B98}"/>
              </a:ext>
            </a:extLst>
          </p:cNvPr>
          <p:cNvSpPr/>
          <p:nvPr/>
        </p:nvSpPr>
        <p:spPr>
          <a:xfrm>
            <a:off x="9110133" y="2728384"/>
            <a:ext cx="910166" cy="91016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lumMod val="95000"/>
                    <a:lumOff val="5000"/>
                  </a:schemeClr>
                </a:solidFill>
              </a:rPr>
              <a:t>GSM</a:t>
            </a:r>
          </a:p>
        </p:txBody>
      </p:sp>
      <p:sp>
        <p:nvSpPr>
          <p:cNvPr id="30" name="Rectangle: Rounded Corners 29">
            <a:extLst>
              <a:ext uri="{FF2B5EF4-FFF2-40B4-BE49-F238E27FC236}">
                <a16:creationId xmlns:a16="http://schemas.microsoft.com/office/drawing/2014/main" id="{565D1BA3-8C93-B241-9DC0-F967A6464DF2}"/>
              </a:ext>
            </a:extLst>
          </p:cNvPr>
          <p:cNvSpPr/>
          <p:nvPr/>
        </p:nvSpPr>
        <p:spPr>
          <a:xfrm>
            <a:off x="11168592" y="2723092"/>
            <a:ext cx="910166" cy="9101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lumMod val="95000"/>
                    <a:lumOff val="5000"/>
                  </a:schemeClr>
                </a:solidFill>
              </a:rPr>
              <a:t>USER</a:t>
            </a:r>
          </a:p>
        </p:txBody>
      </p:sp>
      <p:sp>
        <p:nvSpPr>
          <p:cNvPr id="31" name="Arrow: Right 30">
            <a:extLst>
              <a:ext uri="{FF2B5EF4-FFF2-40B4-BE49-F238E27FC236}">
                <a16:creationId xmlns:a16="http://schemas.microsoft.com/office/drawing/2014/main" id="{96AC2E10-260E-0F01-2A8D-97B0EE5C1752}"/>
              </a:ext>
            </a:extLst>
          </p:cNvPr>
          <p:cNvSpPr/>
          <p:nvPr/>
        </p:nvSpPr>
        <p:spPr>
          <a:xfrm>
            <a:off x="5194045" y="3017350"/>
            <a:ext cx="910166" cy="359833"/>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0D380181-E743-FEF7-1527-926D7E406F40}"/>
              </a:ext>
            </a:extLst>
          </p:cNvPr>
          <p:cNvSpPr/>
          <p:nvPr/>
        </p:nvSpPr>
        <p:spPr>
          <a:xfrm>
            <a:off x="8104461" y="3017349"/>
            <a:ext cx="910166" cy="359833"/>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9F449058-9E2C-C8C2-27F9-CAFF3597FB62}"/>
              </a:ext>
            </a:extLst>
          </p:cNvPr>
          <p:cNvSpPr/>
          <p:nvPr/>
        </p:nvSpPr>
        <p:spPr>
          <a:xfrm>
            <a:off x="10157628" y="3006767"/>
            <a:ext cx="910166" cy="359833"/>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ontent Placeholder 38">
            <a:extLst>
              <a:ext uri="{FF2B5EF4-FFF2-40B4-BE49-F238E27FC236}">
                <a16:creationId xmlns:a16="http://schemas.microsoft.com/office/drawing/2014/main" id="{6672ADDC-664A-C01E-437D-F9BD55DE2555}"/>
              </a:ext>
            </a:extLst>
          </p:cNvPr>
          <p:cNvSpPr>
            <a:spLocks noGrp="1"/>
          </p:cNvSpPr>
          <p:nvPr>
            <p:ph idx="1"/>
          </p:nvPr>
        </p:nvSpPr>
        <p:spPr>
          <a:xfrm>
            <a:off x="14887363" y="6796617"/>
            <a:ext cx="88900" cy="56725"/>
          </a:xfrm>
        </p:spPr>
        <p:txBody>
          <a:bodyPr lIns="109728" tIns="109728" rIns="109728" bIns="91440" anchor="t"/>
          <a:lstStyle/>
          <a:p>
            <a:r>
              <a:rPr lang="en-GB" dirty="0">
                <a:solidFill>
                  <a:schemeClr val="bg1"/>
                </a:solidFill>
              </a:rPr>
              <a:t>DG</a:t>
            </a:r>
          </a:p>
        </p:txBody>
      </p:sp>
    </p:spTree>
    <p:extLst>
      <p:ext uri="{BB962C8B-B14F-4D97-AF65-F5344CB8AC3E}">
        <p14:creationId xmlns:p14="http://schemas.microsoft.com/office/powerpoint/2010/main" val="42490815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BLOCK DIAGRAM</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DA6FE29-152F-51D9-00F8-513113CE444D}"/>
              </a:ext>
            </a:extLst>
          </p:cNvPr>
          <p:cNvSpPr/>
          <p:nvPr/>
        </p:nvSpPr>
        <p:spPr>
          <a:xfrm>
            <a:off x="4223745" y="1854323"/>
            <a:ext cx="1515283" cy="8989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START OF THE PROCESS</a:t>
            </a:r>
          </a:p>
        </p:txBody>
      </p:sp>
      <p:sp>
        <p:nvSpPr>
          <p:cNvPr id="39" name="Content Placeholder 38">
            <a:extLst>
              <a:ext uri="{FF2B5EF4-FFF2-40B4-BE49-F238E27FC236}">
                <a16:creationId xmlns:a16="http://schemas.microsoft.com/office/drawing/2014/main" id="{6672ADDC-664A-C01E-437D-F9BD55DE2555}"/>
              </a:ext>
            </a:extLst>
          </p:cNvPr>
          <p:cNvSpPr>
            <a:spLocks noGrp="1"/>
          </p:cNvSpPr>
          <p:nvPr>
            <p:ph idx="1"/>
          </p:nvPr>
        </p:nvSpPr>
        <p:spPr>
          <a:xfrm>
            <a:off x="14887363" y="6796617"/>
            <a:ext cx="88900" cy="56725"/>
          </a:xfrm>
        </p:spPr>
        <p:txBody>
          <a:bodyPr lIns="109728" tIns="109728" rIns="109728" bIns="91440" anchor="t"/>
          <a:lstStyle/>
          <a:p>
            <a:r>
              <a:rPr lang="en-GB" dirty="0">
                <a:solidFill>
                  <a:schemeClr val="bg1"/>
                </a:solidFill>
              </a:rPr>
              <a:t>DG</a:t>
            </a:r>
          </a:p>
        </p:txBody>
      </p:sp>
      <p:sp>
        <p:nvSpPr>
          <p:cNvPr id="3" name="Rectangle: Rounded Corners 2">
            <a:extLst>
              <a:ext uri="{FF2B5EF4-FFF2-40B4-BE49-F238E27FC236}">
                <a16:creationId xmlns:a16="http://schemas.microsoft.com/office/drawing/2014/main" id="{6E3A6C56-F7CE-00AF-BC35-6F38E7E0A0BD}"/>
              </a:ext>
            </a:extLst>
          </p:cNvPr>
          <p:cNvSpPr/>
          <p:nvPr/>
        </p:nvSpPr>
        <p:spPr>
          <a:xfrm>
            <a:off x="6464921" y="1854323"/>
            <a:ext cx="2523813" cy="89896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GPS ACTIVE TO GATHER DATA</a:t>
            </a:r>
          </a:p>
        </p:txBody>
      </p:sp>
      <p:sp>
        <p:nvSpPr>
          <p:cNvPr id="5" name="Rectangle: Rounded Corners 4">
            <a:extLst>
              <a:ext uri="{FF2B5EF4-FFF2-40B4-BE49-F238E27FC236}">
                <a16:creationId xmlns:a16="http://schemas.microsoft.com/office/drawing/2014/main" id="{F7E08571-9E72-4FE5-70B1-FFC2C8098A3F}"/>
              </a:ext>
            </a:extLst>
          </p:cNvPr>
          <p:cNvSpPr/>
          <p:nvPr/>
        </p:nvSpPr>
        <p:spPr>
          <a:xfrm>
            <a:off x="4806452" y="3580030"/>
            <a:ext cx="2579841" cy="9774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ARDUINO SENDS DATA TO GSM</a:t>
            </a:r>
          </a:p>
        </p:txBody>
      </p:sp>
      <p:sp>
        <p:nvSpPr>
          <p:cNvPr id="6" name="Rectangle: Rounded Corners 5">
            <a:extLst>
              <a:ext uri="{FF2B5EF4-FFF2-40B4-BE49-F238E27FC236}">
                <a16:creationId xmlns:a16="http://schemas.microsoft.com/office/drawing/2014/main" id="{7BD05336-2EB1-E41B-EEA2-EB43890FDD25}"/>
              </a:ext>
            </a:extLst>
          </p:cNvPr>
          <p:cNvSpPr/>
          <p:nvPr/>
        </p:nvSpPr>
        <p:spPr>
          <a:xfrm>
            <a:off x="8448365" y="3580030"/>
            <a:ext cx="3162546" cy="113428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ARDUINO FEEDS THE DATA AS LATITUDE AND LONGITUDE</a:t>
            </a:r>
          </a:p>
        </p:txBody>
      </p:sp>
      <p:sp>
        <p:nvSpPr>
          <p:cNvPr id="7" name="Rectangle: Rounded Corners 6">
            <a:extLst>
              <a:ext uri="{FF2B5EF4-FFF2-40B4-BE49-F238E27FC236}">
                <a16:creationId xmlns:a16="http://schemas.microsoft.com/office/drawing/2014/main" id="{74B95C39-25C0-F755-D006-336EF56D08A2}"/>
              </a:ext>
            </a:extLst>
          </p:cNvPr>
          <p:cNvSpPr/>
          <p:nvPr/>
        </p:nvSpPr>
        <p:spPr>
          <a:xfrm>
            <a:off x="9221569" y="5361765"/>
            <a:ext cx="1806637" cy="89896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END OF PROCESS</a:t>
            </a:r>
          </a:p>
        </p:txBody>
      </p:sp>
      <p:sp>
        <p:nvSpPr>
          <p:cNvPr id="8" name="Rectangle: Rounded Corners 7">
            <a:extLst>
              <a:ext uri="{FF2B5EF4-FFF2-40B4-BE49-F238E27FC236}">
                <a16:creationId xmlns:a16="http://schemas.microsoft.com/office/drawing/2014/main" id="{19082BFF-3355-2115-0272-4EA053B05DFE}"/>
              </a:ext>
            </a:extLst>
          </p:cNvPr>
          <p:cNvSpPr/>
          <p:nvPr/>
        </p:nvSpPr>
        <p:spPr>
          <a:xfrm>
            <a:off x="4656294" y="5278843"/>
            <a:ext cx="2972046" cy="106704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GSM SENDS SMS O TO USER EMBEDDED SYSTEM</a:t>
            </a:r>
          </a:p>
        </p:txBody>
      </p:sp>
      <p:sp>
        <p:nvSpPr>
          <p:cNvPr id="9" name="Rectangle: Rounded Corners 8">
            <a:extLst>
              <a:ext uri="{FF2B5EF4-FFF2-40B4-BE49-F238E27FC236}">
                <a16:creationId xmlns:a16="http://schemas.microsoft.com/office/drawing/2014/main" id="{5EF0B907-9E04-904B-C3AD-D94A68AEB0AE}"/>
              </a:ext>
            </a:extLst>
          </p:cNvPr>
          <p:cNvSpPr/>
          <p:nvPr/>
        </p:nvSpPr>
        <p:spPr>
          <a:xfrm>
            <a:off x="9884957" y="1856565"/>
            <a:ext cx="1862666" cy="910166"/>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lumMod val="95000"/>
                    <a:lumOff val="5000"/>
                  </a:schemeClr>
                </a:solidFill>
              </a:rPr>
              <a:t>GPS SENDING DATA TO ARDUINO</a:t>
            </a:r>
          </a:p>
        </p:txBody>
      </p:sp>
      <p:sp>
        <p:nvSpPr>
          <p:cNvPr id="10" name="Arrow: Right 9">
            <a:extLst>
              <a:ext uri="{FF2B5EF4-FFF2-40B4-BE49-F238E27FC236}">
                <a16:creationId xmlns:a16="http://schemas.microsoft.com/office/drawing/2014/main" id="{9B2C611F-FD38-201A-561E-A446B8CFEF51}"/>
              </a:ext>
            </a:extLst>
          </p:cNvPr>
          <p:cNvSpPr/>
          <p:nvPr/>
        </p:nvSpPr>
        <p:spPr>
          <a:xfrm>
            <a:off x="5931766" y="2189360"/>
            <a:ext cx="336176" cy="235323"/>
          </a:xfrm>
          <a:prstGeom prst="right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B07641ED-5F29-09E1-F02C-DEEAE049E0E5}"/>
              </a:ext>
            </a:extLst>
          </p:cNvPr>
          <p:cNvSpPr/>
          <p:nvPr/>
        </p:nvSpPr>
        <p:spPr>
          <a:xfrm>
            <a:off x="9304736" y="2189360"/>
            <a:ext cx="336176" cy="235323"/>
          </a:xfrm>
          <a:prstGeom prst="right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4100F9B7-71EA-B04D-E2DD-8DD7001C60C7}"/>
              </a:ext>
            </a:extLst>
          </p:cNvPr>
          <p:cNvSpPr/>
          <p:nvPr/>
        </p:nvSpPr>
        <p:spPr>
          <a:xfrm rot="10800000">
            <a:off x="7724706" y="4127977"/>
            <a:ext cx="336176" cy="235323"/>
          </a:xfrm>
          <a:prstGeom prst="right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EC5A8A8E-9DEC-3BD3-B063-81E06783A058}"/>
              </a:ext>
            </a:extLst>
          </p:cNvPr>
          <p:cNvSpPr/>
          <p:nvPr/>
        </p:nvSpPr>
        <p:spPr>
          <a:xfrm>
            <a:off x="8004854" y="5651977"/>
            <a:ext cx="974910" cy="358587"/>
          </a:xfrm>
          <a:prstGeom prst="right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6179F42D-C578-4264-D5E1-858AB44FE677}"/>
              </a:ext>
            </a:extLst>
          </p:cNvPr>
          <p:cNvSpPr/>
          <p:nvPr/>
        </p:nvSpPr>
        <p:spPr>
          <a:xfrm>
            <a:off x="10658205" y="2892170"/>
            <a:ext cx="369794" cy="616323"/>
          </a:xfrm>
          <a:prstGeom prst="down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E39678BE-FB4C-469D-B986-E34ADF19B1A9}"/>
              </a:ext>
            </a:extLst>
          </p:cNvPr>
          <p:cNvSpPr/>
          <p:nvPr/>
        </p:nvSpPr>
        <p:spPr>
          <a:xfrm>
            <a:off x="5974144" y="4808375"/>
            <a:ext cx="257736" cy="403412"/>
          </a:xfrm>
          <a:prstGeom prst="downArrow">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60433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CONNECTIONS</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r>
              <a:rPr lang="en-US" sz="1800" dirty="0"/>
              <a:t>GPS AND ARDUINO UNO:-</a:t>
            </a:r>
          </a:p>
          <a:p>
            <a:r>
              <a:rPr lang="en-US" sz="1800" dirty="0"/>
              <a:t>1.  </a:t>
            </a:r>
            <a:r>
              <a:rPr lang="en-US" sz="1800" dirty="0">
                <a:ea typeface="+mn-lt"/>
                <a:cs typeface="+mn-lt"/>
              </a:rPr>
              <a:t>  5V ARDUINO TO VIN ON THE GPS BREAKOUT</a:t>
            </a:r>
            <a:endParaRPr lang="en-US" sz="1800" dirty="0"/>
          </a:p>
          <a:p>
            <a:r>
              <a:rPr lang="en-US" sz="1800" dirty="0"/>
              <a:t>2.    </a:t>
            </a:r>
            <a:r>
              <a:rPr lang="en-US" sz="1800" dirty="0">
                <a:ea typeface="+mn-lt"/>
                <a:cs typeface="+mn-lt"/>
              </a:rPr>
              <a:t>GND TO GND</a:t>
            </a:r>
          </a:p>
          <a:p>
            <a:r>
              <a:rPr lang="en-US" sz="1800" dirty="0"/>
              <a:t>3.    </a:t>
            </a:r>
            <a:r>
              <a:rPr lang="en-US" sz="1800" dirty="0">
                <a:ea typeface="+mn-lt"/>
                <a:cs typeface="+mn-lt"/>
              </a:rPr>
              <a:t>RX PIN GPS MODULE TO DIGITAL PIN 2 ARDUINO</a:t>
            </a:r>
          </a:p>
          <a:p>
            <a:r>
              <a:rPr lang="en-US" sz="1800" dirty="0"/>
              <a:t>4.    </a:t>
            </a:r>
            <a:r>
              <a:rPr lang="en-US" sz="1800" dirty="0">
                <a:ea typeface="+mn-lt"/>
                <a:cs typeface="+mn-lt"/>
              </a:rPr>
              <a:t>TX PIN GPS MODULE TO DIGITAL PIN 3 ARDUINO</a:t>
            </a:r>
          </a:p>
        </p:txBody>
      </p:sp>
    </p:spTree>
    <p:extLst>
      <p:ext uri="{BB962C8B-B14F-4D97-AF65-F5344CB8AC3E}">
        <p14:creationId xmlns:p14="http://schemas.microsoft.com/office/powerpoint/2010/main" val="4465439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CONNECTIONS</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r>
              <a:rPr lang="en-US" sz="1800" dirty="0">
                <a:ea typeface="+mn-lt"/>
                <a:cs typeface="+mn-lt"/>
              </a:rPr>
              <a:t>GSM AND ARDUINO UNO:-</a:t>
            </a:r>
          </a:p>
          <a:p>
            <a:pPr marL="0" indent="0">
              <a:buNone/>
            </a:pPr>
            <a:r>
              <a:rPr lang="en-US" sz="1800" dirty="0">
                <a:ea typeface="+mn-lt"/>
                <a:cs typeface="+mn-lt"/>
              </a:rPr>
              <a:t>1. </a:t>
            </a:r>
            <a:r>
              <a:rPr lang="en-US" sz="1800" b="1" dirty="0">
                <a:ea typeface="+mn-lt"/>
                <a:cs typeface="+mn-lt"/>
              </a:rPr>
              <a:t>TX PIN OF GSM MODULE TO ARDUINO RX PIN</a:t>
            </a:r>
          </a:p>
          <a:p>
            <a:pPr marL="0" indent="0">
              <a:buNone/>
            </a:pPr>
            <a:r>
              <a:rPr lang="en-US" sz="1800" dirty="0">
                <a:ea typeface="+mn-lt"/>
                <a:cs typeface="+mn-lt"/>
              </a:rPr>
              <a:t>2. </a:t>
            </a:r>
            <a:r>
              <a:rPr lang="en-US" sz="1800" b="1" dirty="0">
                <a:ea typeface="+mn-lt"/>
                <a:cs typeface="+mn-lt"/>
              </a:rPr>
              <a:t>RX PIN OF GSM MODULE TO ARDUINO TX PIN</a:t>
            </a:r>
            <a:r>
              <a:rPr lang="en-US" sz="1800" dirty="0">
                <a:ea typeface="+mn-lt"/>
                <a:cs typeface="+mn-lt"/>
              </a:rPr>
              <a:t>.</a:t>
            </a:r>
          </a:p>
          <a:p>
            <a:pPr marL="0" indent="0">
              <a:buNone/>
            </a:pPr>
            <a:r>
              <a:rPr lang="en-US" sz="1800" dirty="0">
                <a:ea typeface="+mn-lt"/>
                <a:cs typeface="+mn-lt"/>
              </a:rPr>
              <a:t>3. GND PIN OF GSM MODULE TO ARDUINO GND PIN</a:t>
            </a:r>
          </a:p>
        </p:txBody>
      </p:sp>
    </p:spTree>
    <p:extLst>
      <p:ext uri="{BB962C8B-B14F-4D97-AF65-F5344CB8AC3E}">
        <p14:creationId xmlns:p14="http://schemas.microsoft.com/office/powerpoint/2010/main" val="420818394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SOURCE CODE</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r>
              <a:rPr lang="en-US" sz="1800" dirty="0">
                <a:ea typeface="+mn-lt"/>
                <a:cs typeface="+mn-lt"/>
                <a:hlinkClick r:id="rId2"/>
              </a:rPr>
              <a:t>https://github.com/Cralsic123/ROBOISM_IOT_PROJECT</a:t>
            </a:r>
            <a:endParaRPr lang="en-US"/>
          </a:p>
        </p:txBody>
      </p:sp>
    </p:spTree>
    <p:extLst>
      <p:ext uri="{BB962C8B-B14F-4D97-AF65-F5344CB8AC3E}">
        <p14:creationId xmlns:p14="http://schemas.microsoft.com/office/powerpoint/2010/main" val="35996226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2771401" cy="5470463"/>
          </a:xfrm>
        </p:spPr>
        <p:txBody>
          <a:bodyPr anchor="ctr">
            <a:normAutofit/>
          </a:bodyPr>
          <a:lstStyle/>
          <a:p>
            <a:r>
              <a:rPr lang="en-US" sz="3200" dirty="0"/>
              <a:t>CIRCUIT DIAGRAM</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p:txBody>
      </p:sp>
      <p:pic>
        <p:nvPicPr>
          <p:cNvPr id="4" name="Picture 4" descr="Diagram, schematic&#10;&#10;Description automatically generated">
            <a:extLst>
              <a:ext uri="{FF2B5EF4-FFF2-40B4-BE49-F238E27FC236}">
                <a16:creationId xmlns:a16="http://schemas.microsoft.com/office/drawing/2014/main" id="{801C0EE5-54A0-A3A7-1B39-007E00E38E8D}"/>
              </a:ext>
            </a:extLst>
          </p:cNvPr>
          <p:cNvPicPr>
            <a:picLocks noChangeAspect="1"/>
          </p:cNvPicPr>
          <p:nvPr/>
        </p:nvPicPr>
        <p:blipFill>
          <a:blip r:embed="rId2"/>
          <a:stretch>
            <a:fillRect/>
          </a:stretch>
        </p:blipFill>
        <p:spPr>
          <a:xfrm>
            <a:off x="4434161" y="221119"/>
            <a:ext cx="7523965" cy="6356793"/>
          </a:xfrm>
          <a:prstGeom prst="rect">
            <a:avLst/>
          </a:prstGeom>
        </p:spPr>
      </p:pic>
    </p:spTree>
    <p:extLst>
      <p:ext uri="{BB962C8B-B14F-4D97-AF65-F5344CB8AC3E}">
        <p14:creationId xmlns:p14="http://schemas.microsoft.com/office/powerpoint/2010/main" val="406039356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   PROSPECT</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endParaRPr lang="en-US" sz="1800" dirty="0">
              <a:ea typeface="+mn-lt"/>
              <a:cs typeface="+mn-lt"/>
            </a:endParaRPr>
          </a:p>
          <a:p>
            <a:pPr marL="0" indent="0">
              <a:buNone/>
            </a:pPr>
            <a:r>
              <a:rPr lang="en-US" sz="1800" dirty="0">
                <a:ea typeface="+mn-lt"/>
                <a:cs typeface="+mn-lt"/>
              </a:rPr>
              <a:t>WHILE DOING THIS PROJECT I LEARNT A LOT ABOUT THE PROSPECTS OF ROBOTICS AND ALSO A LOT ABOUT ARDUINO UNO AND HOW IT IS THE BACKBONE OF ROBOTICS. I WAS HAVING SOME PROBLEM FIGURING OUT THE USE OF GPS AND GSM TOGETHER. I COULD HAVE USED A MORE ADVANCED GPS SYSTEM TO CONSTANTLY PROVIDE THE LIVE LOCATION AND ALSO TO FIGHT THE TIME LATENCY PROBLEM TO PROVIDE MORE ACCURACY.</a:t>
            </a:r>
          </a:p>
        </p:txBody>
      </p:sp>
    </p:spTree>
    <p:extLst>
      <p:ext uri="{BB962C8B-B14F-4D97-AF65-F5344CB8AC3E}">
        <p14:creationId xmlns:p14="http://schemas.microsoft.com/office/powerpoint/2010/main" val="38029133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    ADVANCED                 USES</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r>
              <a:rPr lang="en-US" sz="1800" dirty="0">
                <a:ea typeface="+mn-lt"/>
                <a:cs typeface="+mn-lt"/>
              </a:rPr>
              <a:t>CLOUD BASED FLEET TRACKING SYSTEMS CAN BE SCALED UP ON DEMAND TO HANDLE LARGE NUMBER OF VEHICLES. ALERTS CAN BE GENERATED IN CASE OF DEVIATIONS IN PLANNED ROUTES. THE SYSTEM CAN BE MODIFIED TO ANALYZE MESSAGES SENT FROM THE VEHICLES TO IDENTIFY UNEXPECTED INCIDENTS AND DISCREPANCIES BETWEEN ACTUAL AND PLANNED DATA, SO THAT REMEDIAL ACTIONS CAN BE TAKEN.</a:t>
            </a:r>
          </a:p>
        </p:txBody>
      </p:sp>
    </p:spTree>
    <p:extLst>
      <p:ext uri="{BB962C8B-B14F-4D97-AF65-F5344CB8AC3E}">
        <p14:creationId xmlns:p14="http://schemas.microsoft.com/office/powerpoint/2010/main" val="32753698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30F1-6DFE-40F3-939A-C9565ACCF887}"/>
              </a:ext>
            </a:extLst>
          </p:cNvPr>
          <p:cNvSpPr>
            <a:spLocks noGrp="1"/>
          </p:cNvSpPr>
          <p:nvPr>
            <p:ph type="title"/>
          </p:nvPr>
        </p:nvSpPr>
        <p:spPr>
          <a:xfrm>
            <a:off x="437568" y="643466"/>
            <a:ext cx="3282752" cy="5470463"/>
          </a:xfrm>
        </p:spPr>
        <p:txBody>
          <a:bodyPr anchor="ctr">
            <a:normAutofit/>
          </a:bodyPr>
          <a:lstStyle/>
          <a:p>
            <a:r>
              <a:rPr lang="en-GB" sz="3600" dirty="0"/>
              <a:t>DIVISION OF MY PROJECT</a:t>
            </a:r>
            <a:br>
              <a:rPr lang="en-GB" sz="3600" dirty="0"/>
            </a:br>
            <a:endParaRPr lang="en-GB" sz="3600" dirty="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63A6D8-F62A-45BE-8457-7ADD93A8812C}"/>
              </a:ext>
            </a:extLst>
          </p:cNvPr>
          <p:cNvSpPr>
            <a:spLocks noGrp="1"/>
          </p:cNvSpPr>
          <p:nvPr>
            <p:ph idx="1"/>
          </p:nvPr>
        </p:nvSpPr>
        <p:spPr>
          <a:xfrm>
            <a:off x="4428565" y="643466"/>
            <a:ext cx="6818427" cy="5470462"/>
          </a:xfrm>
        </p:spPr>
        <p:txBody>
          <a:bodyPr anchor="ctr">
            <a:normAutofit/>
          </a:bodyPr>
          <a:lstStyle/>
          <a:p>
            <a:pPr marL="0" indent="0">
              <a:buNone/>
            </a:pPr>
            <a:r>
              <a:rPr lang="en-US" dirty="0"/>
              <a:t>THE AREA ON WHICH I AM GOING TO DO THE PROJECT IS LOGISTICS MAINLY ON FLEET AND VEHICLE TRACKING.</a:t>
            </a:r>
          </a:p>
        </p:txBody>
      </p:sp>
    </p:spTree>
    <p:extLst>
      <p:ext uri="{BB962C8B-B14F-4D97-AF65-F5344CB8AC3E}">
        <p14:creationId xmlns:p14="http://schemas.microsoft.com/office/powerpoint/2010/main" val="72589774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  RESOURCES</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r>
              <a:rPr lang="en-US" sz="1800" dirty="0">
                <a:ea typeface="+mn-lt"/>
                <a:cs typeface="+mn-lt"/>
              </a:rPr>
              <a:t>FOR KNOWING ABOUT CONNECTIONS:-</a:t>
            </a:r>
          </a:p>
          <a:p>
            <a:pPr marL="0" indent="0">
              <a:buNone/>
            </a:pPr>
            <a:r>
              <a:rPr lang="en-US" sz="1800" dirty="0">
                <a:ea typeface="+mn-lt"/>
                <a:cs typeface="+mn-lt"/>
              </a:rPr>
              <a:t>   1. YOUTUBE:-</a:t>
            </a:r>
            <a:r>
              <a:rPr lang="en-US" sz="1200" dirty="0">
                <a:ea typeface="+mn-lt"/>
                <a:cs typeface="+mn-lt"/>
              </a:rPr>
              <a:t> 1. </a:t>
            </a:r>
            <a:r>
              <a:rPr lang="en-US" sz="1200" u="sng" dirty="0">
                <a:ea typeface="+mn-lt"/>
                <a:cs typeface="+mn-lt"/>
              </a:rPr>
              <a:t>https://www.youtube.com/watch?v=1sq1OenmNIo</a:t>
            </a:r>
          </a:p>
          <a:p>
            <a:pPr marL="0" indent="0">
              <a:buNone/>
            </a:pPr>
            <a:r>
              <a:rPr lang="en-US" sz="1200" dirty="0"/>
              <a:t>                                   2. </a:t>
            </a:r>
            <a:r>
              <a:rPr lang="en-US" sz="1200" dirty="0">
                <a:ea typeface="+mn-lt"/>
                <a:cs typeface="+mn-lt"/>
                <a:hlinkClick r:id="rId2"/>
              </a:rPr>
              <a:t>https://www.youtube.com/watch?v=58jFAammYcw&amp;t=289s</a:t>
            </a:r>
          </a:p>
          <a:p>
            <a:pPr marL="0" indent="0">
              <a:buNone/>
            </a:pPr>
            <a:r>
              <a:rPr lang="en-US" sz="1200" dirty="0">
                <a:ea typeface="+mn-lt"/>
                <a:cs typeface="+mn-lt"/>
              </a:rPr>
              <a:t>    </a:t>
            </a:r>
          </a:p>
          <a:p>
            <a:pPr marL="0" indent="0">
              <a:buNone/>
            </a:pPr>
            <a:r>
              <a:rPr lang="en-US" sz="1800" dirty="0">
                <a:ea typeface="+mn-lt"/>
                <a:cs typeface="+mn-lt"/>
              </a:rPr>
              <a:t>   2. WEBSITES:- </a:t>
            </a:r>
            <a:r>
              <a:rPr lang="en-US" sz="1200" dirty="0">
                <a:ea typeface="+mn-lt"/>
                <a:cs typeface="+mn-lt"/>
              </a:rPr>
              <a:t>1.</a:t>
            </a:r>
            <a:r>
              <a:rPr lang="en-US" sz="1200" dirty="0">
                <a:ea typeface="+mn-lt"/>
                <a:cs typeface="+mn-lt"/>
                <a:hlinkClick r:id="rId3"/>
              </a:rPr>
              <a:t>https://github.com/e-radionicacom/e-radionica.com-  Fritzing-Library-parts-</a:t>
            </a:r>
            <a:endParaRPr lang="en-US" sz="1200" dirty="0">
              <a:ea typeface="+mn-lt"/>
              <a:cs typeface="+mn-lt"/>
            </a:endParaRPr>
          </a:p>
          <a:p>
            <a:pPr marL="0" indent="0">
              <a:buNone/>
            </a:pPr>
            <a:r>
              <a:rPr lang="en-US" sz="1800" dirty="0"/>
              <a:t>                          </a:t>
            </a:r>
            <a:r>
              <a:rPr lang="en-US" sz="1200" dirty="0"/>
              <a:t>2. </a:t>
            </a:r>
            <a:r>
              <a:rPr lang="en-US" sz="1200" dirty="0">
                <a:ea typeface="+mn-lt"/>
                <a:cs typeface="+mn-lt"/>
                <a:hlinkClick r:id="rId4"/>
              </a:rPr>
              <a:t>https://www.filehorse.com/download-fritzing-64/</a:t>
            </a:r>
            <a:endParaRPr lang="en-US" sz="1200" dirty="0">
              <a:hlinkClick r:id="rId4"/>
            </a:endParaRPr>
          </a:p>
          <a:p>
            <a:pPr marL="0" indent="0">
              <a:buNone/>
            </a:pPr>
            <a:r>
              <a:rPr lang="en-US" sz="1200" dirty="0"/>
              <a:t>    </a:t>
            </a:r>
            <a:r>
              <a:rPr lang="en-US" sz="1800" dirty="0"/>
              <a:t>3. BOOKS:- Internet of Things by Arshdeep </a:t>
            </a:r>
            <a:r>
              <a:rPr lang="en-US" sz="1800" dirty="0" err="1"/>
              <a:t>Bahga</a:t>
            </a:r>
            <a:r>
              <a:rPr lang="en-US" sz="1800" dirty="0"/>
              <a:t>  </a:t>
            </a:r>
            <a:r>
              <a:rPr lang="en-US" sz="1200" dirty="0"/>
              <a:t>   </a:t>
            </a:r>
          </a:p>
        </p:txBody>
      </p:sp>
    </p:spTree>
    <p:extLst>
      <p:ext uri="{BB962C8B-B14F-4D97-AF65-F5344CB8AC3E}">
        <p14:creationId xmlns:p14="http://schemas.microsoft.com/office/powerpoint/2010/main" val="37987317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105" y="643466"/>
            <a:ext cx="3759177" cy="5470463"/>
          </a:xfrm>
        </p:spPr>
        <p:txBody>
          <a:bodyPr anchor="ctr">
            <a:normAutofit/>
          </a:bodyPr>
          <a:lstStyle/>
          <a:p>
            <a:r>
              <a:rPr lang="en-US" sz="2400" dirty="0"/>
              <a:t>  ACKNOWLEDGEMENT</a:t>
            </a:r>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37972" y="596429"/>
            <a:ext cx="6818427" cy="5658610"/>
          </a:xfrm>
        </p:spPr>
        <p:txBody>
          <a:bodyPr anchor="ctr">
            <a:normAutofit/>
          </a:bodyPr>
          <a:lstStyle/>
          <a:p>
            <a:pPr marL="0" indent="0">
              <a:buNone/>
            </a:pPr>
            <a:r>
              <a:rPr lang="en-US" dirty="0"/>
              <a:t>THANK YOU ROBOISM AND MEMBERS FOR PROVIDING ME THIS OPPORTUNITY TO DO THIS PROJECT AND FOR HELPING ME IN DOING THIS PROJECT. I LEARNT A LOT WHILE DOING THIS PROJECT AND THIS WILL HELP ME IN THE LONG RUN OF MY LIFE.</a:t>
            </a:r>
          </a:p>
          <a:p>
            <a:pPr marL="0" indent="0">
              <a:buNone/>
            </a:pPr>
            <a:r>
              <a:rPr lang="en-US" sz="4400" dirty="0"/>
              <a:t>          THANK YOU</a:t>
            </a:r>
            <a:endParaRPr lang="en-US" dirty="0"/>
          </a:p>
        </p:txBody>
      </p:sp>
    </p:spTree>
    <p:extLst>
      <p:ext uri="{BB962C8B-B14F-4D97-AF65-F5344CB8AC3E}">
        <p14:creationId xmlns:p14="http://schemas.microsoft.com/office/powerpoint/2010/main" val="503684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30F1-6DFE-40F3-939A-C9565ACCF887}"/>
              </a:ext>
            </a:extLst>
          </p:cNvPr>
          <p:cNvSpPr>
            <a:spLocks noGrp="1"/>
          </p:cNvSpPr>
          <p:nvPr>
            <p:ph type="title"/>
          </p:nvPr>
        </p:nvSpPr>
        <p:spPr>
          <a:xfrm>
            <a:off x="437568" y="643466"/>
            <a:ext cx="3282752" cy="5470463"/>
          </a:xfrm>
        </p:spPr>
        <p:txBody>
          <a:bodyPr anchor="ctr">
            <a:normAutofit/>
          </a:bodyPr>
          <a:lstStyle/>
          <a:p>
            <a:r>
              <a:rPr lang="en-GB" sz="3600" dirty="0"/>
              <a:t>MY PROBLEM STATEMENT</a:t>
            </a:r>
            <a:br>
              <a:rPr lang="en-GB" sz="3600" dirty="0"/>
            </a:br>
            <a:endParaRPr lang="en-GB" sz="3600" dirty="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63A6D8-F62A-45BE-8457-7ADD93A8812C}"/>
              </a:ext>
            </a:extLst>
          </p:cNvPr>
          <p:cNvSpPr>
            <a:spLocks noGrp="1"/>
          </p:cNvSpPr>
          <p:nvPr>
            <p:ph idx="1"/>
          </p:nvPr>
        </p:nvSpPr>
        <p:spPr>
          <a:xfrm>
            <a:off x="4428565" y="643466"/>
            <a:ext cx="6818427" cy="5470462"/>
          </a:xfrm>
        </p:spPr>
        <p:txBody>
          <a:bodyPr anchor="ctr">
            <a:normAutofit/>
          </a:bodyPr>
          <a:lstStyle/>
          <a:p>
            <a:pPr marL="0" indent="0">
              <a:buNone/>
            </a:pPr>
            <a:r>
              <a:rPr lang="en-US" dirty="0"/>
              <a:t>Vehicle tracking has been an essential purpose for improving our lifestyle and to detect emergency vehicles or accidental places for crime forensics. Thus it is important to provide a very cost effective way to create a system to track a vehicle through smartphone.</a:t>
            </a:r>
          </a:p>
        </p:txBody>
      </p:sp>
    </p:spTree>
    <p:extLst>
      <p:ext uri="{BB962C8B-B14F-4D97-AF65-F5344CB8AC3E}">
        <p14:creationId xmlns:p14="http://schemas.microsoft.com/office/powerpoint/2010/main" val="18301506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30F1-6DFE-40F3-939A-C9565ACCF887}"/>
              </a:ext>
            </a:extLst>
          </p:cNvPr>
          <p:cNvSpPr>
            <a:spLocks noGrp="1"/>
          </p:cNvSpPr>
          <p:nvPr>
            <p:ph type="title"/>
          </p:nvPr>
        </p:nvSpPr>
        <p:spPr>
          <a:xfrm>
            <a:off x="176610" y="643466"/>
            <a:ext cx="3481080" cy="5470463"/>
          </a:xfrm>
        </p:spPr>
        <p:txBody>
          <a:bodyPr anchor="ctr">
            <a:normAutofit/>
          </a:bodyPr>
          <a:lstStyle/>
          <a:p>
            <a:r>
              <a:rPr lang="en-GB" sz="2800" dirty="0"/>
              <a:t>USE OF INTERNET OF THINGS FOR THIS PROJECT</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63A6D8-F62A-45BE-8457-7ADD93A8812C}"/>
              </a:ext>
            </a:extLst>
          </p:cNvPr>
          <p:cNvSpPr>
            <a:spLocks noGrp="1"/>
          </p:cNvSpPr>
          <p:nvPr>
            <p:ph idx="1"/>
          </p:nvPr>
        </p:nvSpPr>
        <p:spPr>
          <a:xfrm>
            <a:off x="4428565" y="643466"/>
            <a:ext cx="6818427" cy="5470462"/>
          </a:xfrm>
        </p:spPr>
        <p:txBody>
          <a:bodyPr anchor="ctr">
            <a:normAutofit fontScale="92500" lnSpcReduction="20000"/>
          </a:bodyPr>
          <a:lstStyle/>
          <a:p>
            <a:pPr marL="0" indent="0">
              <a:buNone/>
            </a:pPr>
            <a:r>
              <a:rPr lang="en-US" sz="2800" dirty="0">
                <a:ea typeface="+mn-lt"/>
                <a:cs typeface="+mn-lt"/>
              </a:rPr>
              <a:t>Iot in fleet management allows the fleet operators to automate various processes and trip planning. For example: if a vehicle breaks down then the system can send automatic ticket notification to tow trucks and nearest service stations. In the case of weather warnings, automatic notifications can be sent to drivers to help them in rerouting etc. Through various sensors, fleet companies have access to vast amount of data which they can analyze to gain actionable insights into the adherence to laws by drivers, vehicle speeding and idling, and driving patterns and so on. This information can help the companies make real-time quick decisions for instant improvements</a:t>
            </a:r>
            <a:endParaRPr lang="en-US" dirty="0"/>
          </a:p>
        </p:txBody>
      </p:sp>
    </p:spTree>
    <p:extLst>
      <p:ext uri="{BB962C8B-B14F-4D97-AF65-F5344CB8AC3E}">
        <p14:creationId xmlns:p14="http://schemas.microsoft.com/office/powerpoint/2010/main" val="4220689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9760" y="643466"/>
            <a:ext cx="3230560" cy="5470463"/>
          </a:xfrm>
        </p:spPr>
        <p:txBody>
          <a:bodyPr anchor="ctr">
            <a:normAutofit/>
          </a:bodyPr>
          <a:lstStyle/>
          <a:p>
            <a:r>
              <a:rPr lang="en-US" sz="3200" dirty="0"/>
              <a:t>COMPONENTS REQUIRED</a:t>
            </a:r>
            <a:br>
              <a:rPr lang="en-US" sz="3200" dirty="0"/>
            </a:br>
            <a:endParaRPr lang="en-US" sz="32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lIns="109728" tIns="109728" rIns="109728" bIns="91440" anchor="ctr">
            <a:normAutofit/>
          </a:bodyPr>
          <a:lstStyle/>
          <a:p>
            <a:pPr marL="0" indent="0">
              <a:buNone/>
            </a:pPr>
            <a:r>
              <a:rPr lang="en-US" dirty="0"/>
              <a:t>1.] BREADBOARD</a:t>
            </a:r>
          </a:p>
          <a:p>
            <a:pPr marL="0" indent="0">
              <a:buNone/>
            </a:pPr>
            <a:endParaRPr lang="en-US" dirty="0"/>
          </a:p>
          <a:p>
            <a:pPr marL="0" indent="0">
              <a:buNone/>
            </a:pPr>
            <a:endParaRPr lang="en-US" dirty="0"/>
          </a:p>
          <a:p>
            <a:pPr marL="0" indent="0">
              <a:buNone/>
            </a:pPr>
            <a:r>
              <a:rPr lang="en-US" dirty="0"/>
              <a:t>2.] GPS MODULE</a:t>
            </a:r>
          </a:p>
          <a:p>
            <a:pPr marL="0" indent="0">
              <a:buNone/>
            </a:pPr>
            <a:endParaRPr lang="en-US" dirty="0"/>
          </a:p>
          <a:p>
            <a:pPr marL="0" indent="0">
              <a:buNone/>
            </a:pPr>
            <a:endParaRPr lang="en-US" dirty="0"/>
          </a:p>
          <a:p>
            <a:pPr marL="0" indent="0">
              <a:buNone/>
            </a:pPr>
            <a:r>
              <a:rPr lang="en-US" dirty="0"/>
              <a:t>3.] GSM MODULE</a:t>
            </a:r>
          </a:p>
          <a:p>
            <a:pPr marL="0" indent="0">
              <a:buNone/>
            </a:pPr>
            <a:endParaRPr lang="en-US" dirty="0"/>
          </a:p>
          <a:p>
            <a:pPr marL="0" indent="0">
              <a:buNone/>
            </a:pPr>
            <a:endParaRPr lang="en-US" dirty="0"/>
          </a:p>
        </p:txBody>
      </p:sp>
      <p:pic>
        <p:nvPicPr>
          <p:cNvPr id="4" name="Picture 4" descr="Table&#10;&#10;Description automatically generated">
            <a:extLst>
              <a:ext uri="{FF2B5EF4-FFF2-40B4-BE49-F238E27FC236}">
                <a16:creationId xmlns:a16="http://schemas.microsoft.com/office/drawing/2014/main" id="{34C0C952-446E-46FA-8F00-BB9009FEEE6C}"/>
              </a:ext>
            </a:extLst>
          </p:cNvPr>
          <p:cNvPicPr>
            <a:picLocks noChangeAspect="1"/>
          </p:cNvPicPr>
          <p:nvPr/>
        </p:nvPicPr>
        <p:blipFill>
          <a:blip r:embed="rId2"/>
          <a:stretch>
            <a:fillRect/>
          </a:stretch>
        </p:blipFill>
        <p:spPr>
          <a:xfrm>
            <a:off x="7448810" y="895089"/>
            <a:ext cx="2659694" cy="1111685"/>
          </a:xfrm>
          <a:prstGeom prst="rect">
            <a:avLst/>
          </a:prstGeom>
        </p:spPr>
      </p:pic>
      <p:pic>
        <p:nvPicPr>
          <p:cNvPr id="7" name="Picture 7" descr="A picture containing electronics&#10;&#10;Description automatically generated">
            <a:extLst>
              <a:ext uri="{FF2B5EF4-FFF2-40B4-BE49-F238E27FC236}">
                <a16:creationId xmlns:a16="http://schemas.microsoft.com/office/drawing/2014/main" id="{08F20FA2-8F58-D8C4-06A4-911FBD152539}"/>
              </a:ext>
            </a:extLst>
          </p:cNvPr>
          <p:cNvPicPr>
            <a:picLocks noChangeAspect="1"/>
          </p:cNvPicPr>
          <p:nvPr/>
        </p:nvPicPr>
        <p:blipFill>
          <a:blip r:embed="rId3"/>
          <a:stretch>
            <a:fillRect/>
          </a:stretch>
        </p:blipFill>
        <p:spPr>
          <a:xfrm>
            <a:off x="7452139" y="2454939"/>
            <a:ext cx="2743200" cy="1528469"/>
          </a:xfrm>
          <a:prstGeom prst="rect">
            <a:avLst/>
          </a:prstGeom>
        </p:spPr>
      </p:pic>
      <p:pic>
        <p:nvPicPr>
          <p:cNvPr id="8" name="Picture 8" descr="A picture containing electronics&#10;&#10;Description automatically generated">
            <a:extLst>
              <a:ext uri="{FF2B5EF4-FFF2-40B4-BE49-F238E27FC236}">
                <a16:creationId xmlns:a16="http://schemas.microsoft.com/office/drawing/2014/main" id="{F68687E6-3CF7-2278-DFF3-72CB940737A9}"/>
              </a:ext>
            </a:extLst>
          </p:cNvPr>
          <p:cNvPicPr>
            <a:picLocks noChangeAspect="1"/>
          </p:cNvPicPr>
          <p:nvPr/>
        </p:nvPicPr>
        <p:blipFill>
          <a:blip r:embed="rId4"/>
          <a:stretch>
            <a:fillRect/>
          </a:stretch>
        </p:blipFill>
        <p:spPr>
          <a:xfrm>
            <a:off x="7452139" y="4332356"/>
            <a:ext cx="2743200" cy="1727202"/>
          </a:xfrm>
          <a:prstGeom prst="rect">
            <a:avLst/>
          </a:prstGeom>
        </p:spPr>
      </p:pic>
    </p:spTree>
    <p:extLst>
      <p:ext uri="{BB962C8B-B14F-4D97-AF65-F5344CB8AC3E}">
        <p14:creationId xmlns:p14="http://schemas.microsoft.com/office/powerpoint/2010/main" val="1419114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9760" y="643466"/>
            <a:ext cx="3230560" cy="5470463"/>
          </a:xfrm>
        </p:spPr>
        <p:txBody>
          <a:bodyPr anchor="ctr">
            <a:normAutofit/>
          </a:bodyPr>
          <a:lstStyle/>
          <a:p>
            <a:r>
              <a:rPr lang="en-US" sz="3200" dirty="0"/>
              <a:t>COMPONENTS REQUIRED</a:t>
            </a:r>
            <a:br>
              <a:rPr lang="en-US" sz="3200" dirty="0"/>
            </a:br>
            <a:endParaRPr lang="en-US" sz="32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lIns="109728" tIns="109728" rIns="109728" bIns="91440" anchor="ctr">
            <a:normAutofit/>
          </a:bodyPr>
          <a:lstStyle/>
          <a:p>
            <a:pPr marL="0" indent="0">
              <a:buNone/>
            </a:pPr>
            <a:endParaRPr lang="en-US" dirty="0"/>
          </a:p>
          <a:p>
            <a:pPr marL="0" indent="0">
              <a:buNone/>
            </a:pPr>
            <a:r>
              <a:rPr lang="en-US" dirty="0"/>
              <a:t>4.] ARDUINO UNO</a:t>
            </a:r>
          </a:p>
          <a:p>
            <a:pPr marL="0" indent="0">
              <a:buNone/>
            </a:pPr>
            <a:endParaRPr lang="en-US" dirty="0"/>
          </a:p>
          <a:p>
            <a:pPr marL="0" indent="0">
              <a:buNone/>
            </a:pPr>
            <a:endParaRPr lang="en-US" dirty="0"/>
          </a:p>
          <a:p>
            <a:pPr marL="0" indent="0">
              <a:buNone/>
            </a:pPr>
            <a:endParaRPr lang="en-US" dirty="0"/>
          </a:p>
          <a:p>
            <a:pPr marL="0" indent="0">
              <a:buNone/>
            </a:pPr>
            <a:r>
              <a:rPr lang="en-US" dirty="0"/>
              <a:t>5.] POWER SUPPLY</a:t>
            </a:r>
          </a:p>
        </p:txBody>
      </p:sp>
      <p:pic>
        <p:nvPicPr>
          <p:cNvPr id="8" name="Picture 8">
            <a:extLst>
              <a:ext uri="{FF2B5EF4-FFF2-40B4-BE49-F238E27FC236}">
                <a16:creationId xmlns:a16="http://schemas.microsoft.com/office/drawing/2014/main" id="{ED87BCCB-47EA-4BCF-B11E-FAAED46E01BE}"/>
              </a:ext>
            </a:extLst>
          </p:cNvPr>
          <p:cNvPicPr>
            <a:picLocks noChangeAspect="1"/>
          </p:cNvPicPr>
          <p:nvPr/>
        </p:nvPicPr>
        <p:blipFill>
          <a:blip r:embed="rId2"/>
          <a:stretch>
            <a:fillRect/>
          </a:stretch>
        </p:blipFill>
        <p:spPr>
          <a:xfrm>
            <a:off x="7836654" y="1229983"/>
            <a:ext cx="2743200" cy="1963345"/>
          </a:xfrm>
          <a:prstGeom prst="rect">
            <a:avLst/>
          </a:prstGeom>
        </p:spPr>
      </p:pic>
      <p:pic>
        <p:nvPicPr>
          <p:cNvPr id="4" name="Picture 4" descr="Text, whiteboard&#10;&#10;Description automatically generated">
            <a:extLst>
              <a:ext uri="{FF2B5EF4-FFF2-40B4-BE49-F238E27FC236}">
                <a16:creationId xmlns:a16="http://schemas.microsoft.com/office/drawing/2014/main" id="{982652D2-F826-1967-5FB6-C94EC60E82AA}"/>
              </a:ext>
            </a:extLst>
          </p:cNvPr>
          <p:cNvPicPr>
            <a:picLocks noChangeAspect="1"/>
          </p:cNvPicPr>
          <p:nvPr/>
        </p:nvPicPr>
        <p:blipFill>
          <a:blip r:embed="rId3"/>
          <a:stretch>
            <a:fillRect/>
          </a:stretch>
        </p:blipFill>
        <p:spPr>
          <a:xfrm>
            <a:off x="7840133" y="3606800"/>
            <a:ext cx="2734733" cy="2269067"/>
          </a:xfrm>
          <a:prstGeom prst="rect">
            <a:avLst/>
          </a:prstGeom>
        </p:spPr>
      </p:pic>
    </p:spTree>
    <p:extLst>
      <p:ext uri="{BB962C8B-B14F-4D97-AF65-F5344CB8AC3E}">
        <p14:creationId xmlns:p14="http://schemas.microsoft.com/office/powerpoint/2010/main" val="15144005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9760" y="643466"/>
            <a:ext cx="3230560" cy="5470463"/>
          </a:xfrm>
        </p:spPr>
        <p:txBody>
          <a:bodyPr anchor="ctr">
            <a:normAutofit/>
          </a:bodyPr>
          <a:lstStyle/>
          <a:p>
            <a:r>
              <a:rPr lang="en-US" sz="3200" dirty="0"/>
              <a:t>SOFTWARE</a:t>
            </a:r>
            <a:br>
              <a:rPr lang="en-US" sz="3200" dirty="0"/>
            </a:br>
            <a:r>
              <a:rPr lang="en-US" sz="3200" dirty="0"/>
              <a:t>REQUIRED</a:t>
            </a:r>
            <a:br>
              <a:rPr lang="en-US" sz="3200" dirty="0"/>
            </a:br>
            <a:endParaRPr lang="en-US" sz="32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lIns="109728" tIns="109728" rIns="109728" bIns="91440" anchor="ctr">
            <a:normAutofit/>
          </a:bodyPr>
          <a:lstStyle/>
          <a:p>
            <a:pPr marL="0" indent="0">
              <a:buNone/>
            </a:pPr>
            <a:r>
              <a:rPr lang="en-US" dirty="0"/>
              <a:t>1] FRITZING (64 BIT VERSION)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4" descr="Graphical user interface, diagram, application&#10;&#10;Description automatically generated">
            <a:extLst>
              <a:ext uri="{FF2B5EF4-FFF2-40B4-BE49-F238E27FC236}">
                <a16:creationId xmlns:a16="http://schemas.microsoft.com/office/drawing/2014/main" id="{6106F3C3-2D72-4A8E-BAC5-57787FF4AE80}"/>
              </a:ext>
            </a:extLst>
          </p:cNvPr>
          <p:cNvPicPr>
            <a:picLocks noChangeAspect="1"/>
          </p:cNvPicPr>
          <p:nvPr/>
        </p:nvPicPr>
        <p:blipFill>
          <a:blip r:embed="rId2"/>
          <a:stretch>
            <a:fillRect/>
          </a:stretch>
        </p:blipFill>
        <p:spPr>
          <a:xfrm>
            <a:off x="4526072" y="1710885"/>
            <a:ext cx="6365308" cy="4490503"/>
          </a:xfrm>
          <a:prstGeom prst="rect">
            <a:avLst/>
          </a:prstGeom>
        </p:spPr>
      </p:pic>
    </p:spTree>
    <p:extLst>
      <p:ext uri="{BB962C8B-B14F-4D97-AF65-F5344CB8AC3E}">
        <p14:creationId xmlns:p14="http://schemas.microsoft.com/office/powerpoint/2010/main" val="12831487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APPROACH TOWARDS THE</a:t>
            </a:r>
            <a:br>
              <a:rPr lang="en-US" sz="3200" dirty="0"/>
            </a:br>
            <a:r>
              <a:rPr lang="en-US" sz="3200" dirty="0"/>
              <a:t>PROBLEM</a:t>
            </a:r>
            <a:endParaRPr lang="en-US" sz="36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anchor="ctr">
            <a:normAutofit/>
          </a:bodyPr>
          <a:lstStyle/>
          <a:p>
            <a:endParaRPr lang="en-US" sz="1800"/>
          </a:p>
          <a:p>
            <a:endParaRPr lang="en-US" sz="1800" dirty="0"/>
          </a:p>
          <a:p>
            <a:r>
              <a:rPr lang="en-US" sz="1800" dirty="0"/>
              <a:t>Vehicle fleet tracking system uses GPS technology to track the locations of vehicles in real time.</a:t>
            </a:r>
            <a:r>
              <a:rPr lang="en-US" sz="1800" dirty="0">
                <a:ea typeface="+mn-lt"/>
                <a:cs typeface="+mn-lt"/>
              </a:rPr>
              <a:t> Tracking of vehicle is a process in which we track the vehicle location in form of latitude and longitude (gps coordinates). </a:t>
            </a:r>
          </a:p>
          <a:p>
            <a:r>
              <a:rPr lang="en-US" sz="1800" dirty="0">
                <a:ea typeface="+mn-lt"/>
                <a:cs typeface="+mn-lt"/>
              </a:rPr>
              <a:t>GPS coordinates are the value of a location. This kind of Vehicle Tracking System Project is widely in tracking Taxis, stolen vehicles, school buses ,crime scene vehicles etc. </a:t>
            </a:r>
            <a:endParaRPr lang="en-US" sz="1800" dirty="0"/>
          </a:p>
          <a:p>
            <a:endParaRPr lang="en-US" sz="1800" dirty="0"/>
          </a:p>
          <a:p>
            <a:endParaRPr lang="en-US" sz="1800" dirty="0"/>
          </a:p>
        </p:txBody>
      </p:sp>
    </p:spTree>
    <p:extLst>
      <p:ext uri="{BB962C8B-B14F-4D97-AF65-F5344CB8AC3E}">
        <p14:creationId xmlns:p14="http://schemas.microsoft.com/office/powerpoint/2010/main" val="14113840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0993" y="643466"/>
            <a:ext cx="3439327" cy="5470463"/>
          </a:xfrm>
        </p:spPr>
        <p:txBody>
          <a:bodyPr anchor="ctr">
            <a:normAutofit/>
          </a:bodyPr>
          <a:lstStyle/>
          <a:p>
            <a:r>
              <a:rPr lang="en-US" sz="3200" dirty="0"/>
              <a:t>APPROACH TOWARDS THE</a:t>
            </a:r>
            <a:br>
              <a:rPr lang="en-US" sz="3200" dirty="0"/>
            </a:br>
            <a:r>
              <a:rPr lang="en-US" sz="3200" dirty="0"/>
              <a:t>PROBLEM</a:t>
            </a:r>
            <a:endParaRPr lang="en-US" sz="3600" dirty="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428565" y="643466"/>
            <a:ext cx="6818427" cy="5470462"/>
          </a:xfrm>
        </p:spPr>
        <p:txBody>
          <a:bodyPr anchor="ctr">
            <a:normAutofit/>
          </a:bodyPr>
          <a:lstStyle/>
          <a:p>
            <a:r>
              <a:rPr lang="en-US" sz="1800" dirty="0">
                <a:ea typeface="+mn-lt"/>
                <a:cs typeface="+mn-lt"/>
              </a:rPr>
              <a:t>GPS stands for Global Positioning System and used to detect the Latitude and Longitude of any location on the Earth, with exact real time. This device receives the coordinates from the satellite for each and every second, with time and date.</a:t>
            </a:r>
            <a:endParaRPr lang="en-US"/>
          </a:p>
          <a:p>
            <a:r>
              <a:rPr lang="en-US" sz="1800" dirty="0">
                <a:ea typeface="+mn-lt"/>
                <a:cs typeface="+mn-lt"/>
              </a:rPr>
              <a:t>A GSM modem or GSM module is a device that uses GSM mobile telephone technology to provide a wireless data link to a network. GSM modems are used in mobile telephones and other equipment that communicates with mobile telephone networks. They use SIMs to identify their device to the network.</a:t>
            </a:r>
            <a:endParaRPr lang="en-US" sz="1800" dirty="0"/>
          </a:p>
          <a:p>
            <a:endParaRPr lang="en-US" sz="1800" dirty="0"/>
          </a:p>
        </p:txBody>
      </p:sp>
    </p:spTree>
    <p:extLst>
      <p:ext uri="{BB962C8B-B14F-4D97-AF65-F5344CB8AC3E}">
        <p14:creationId xmlns:p14="http://schemas.microsoft.com/office/powerpoint/2010/main" val="28619879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430"/>
      </a:dk2>
      <a:lt2>
        <a:srgbClr val="F0F3F1"/>
      </a:lt2>
      <a:accent1>
        <a:srgbClr val="C34DA2"/>
      </a:accent1>
      <a:accent2>
        <a:srgbClr val="A13BB1"/>
      </a:accent2>
      <a:accent3>
        <a:srgbClr val="814DC3"/>
      </a:accent3>
      <a:accent4>
        <a:srgbClr val="4643B5"/>
      </a:accent4>
      <a:accent5>
        <a:srgbClr val="4D7BC3"/>
      </a:accent5>
      <a:accent6>
        <a:srgbClr val="3B9AB1"/>
      </a:accent6>
      <a:hlink>
        <a:srgbClr val="3F5C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28</Words>
  <Application>Microsoft Office PowerPoint</Application>
  <PresentationFormat>Widescreen</PresentationFormat>
  <Paragraphs>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RetrospectVTI</vt:lpstr>
      <vt:lpstr>ROBOISM</vt:lpstr>
      <vt:lpstr>DIVISION OF MY PROJECT </vt:lpstr>
      <vt:lpstr>MY PROBLEM STATEMENT </vt:lpstr>
      <vt:lpstr>USE OF INTERNET OF THINGS FOR THIS PROJECT</vt:lpstr>
      <vt:lpstr>COMPONENTS REQUIRED </vt:lpstr>
      <vt:lpstr>COMPONENTS REQUIRED </vt:lpstr>
      <vt:lpstr>SOFTWARE REQUIRED </vt:lpstr>
      <vt:lpstr>APPROACH TOWARDS THE PROBLEM</vt:lpstr>
      <vt:lpstr>APPROACH TOWARDS THE PROBLEM</vt:lpstr>
      <vt:lpstr>EXPLANATION OF THE WORKFLOW</vt:lpstr>
      <vt:lpstr>EXPLANATION OF THE WORKFLOW</vt:lpstr>
      <vt:lpstr>BLOCK DIAGRAM</vt:lpstr>
      <vt:lpstr>BLOCK DIAGRAM</vt:lpstr>
      <vt:lpstr>CONNECTIONS</vt:lpstr>
      <vt:lpstr>CONNECTIONS</vt:lpstr>
      <vt:lpstr>SOURCE CODE</vt:lpstr>
      <vt:lpstr>CIRCUIT DIAGRAM</vt:lpstr>
      <vt:lpstr>   PROSPECT</vt:lpstr>
      <vt:lpstr>    ADVANCED                 USES</vt:lpstr>
      <vt:lpstr>  RESOURCES</vt:lpstr>
      <vt:lpstr>  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1244</cp:revision>
  <dcterms:created xsi:type="dcterms:W3CDTF">2019-10-16T03:03:10Z</dcterms:created>
  <dcterms:modified xsi:type="dcterms:W3CDTF">2022-06-13T14:36:38Z</dcterms:modified>
</cp:coreProperties>
</file>