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960D2E-FE30-4F8D-9CA4-B266F610D2F8}">
  <a:tblStyle styleId="{3A960D2E-FE30-4F8D-9CA4-B266F610D2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55b671f6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55b671f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5b671f6a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5b671f6a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5b671f6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5b671f6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5b671f6a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5b671f6a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59fa4fa2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59fa4fa2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55b671f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55b671f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559fa4fa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559fa4fa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55b671f6a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55b671f6a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55b671f6a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55b671f6a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5b671f6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5b671f6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55b671f6a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55b671f6a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59fa4fa2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59fa4fa2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559fa4fa2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559fa4fa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5b671f6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5b671f6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5b671f6a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55b671f6a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55b671f6a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55b671f6a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55b671f6a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55b671f6a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MUDAC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20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Tejo, Rohan, Cran, Sophia, Jason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22"/>
          <p:cNvGraphicFramePr/>
          <p:nvPr/>
        </p:nvGraphicFramePr>
        <p:xfrm>
          <a:off x="1199550" y="18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{3A960D2E-FE30-4F8D-9CA4-B266F610D2F8}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101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2515.709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1139.858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1486.757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101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1608.085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1444.759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837.6856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1017.677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22"/>
          <p:cNvSpPr txBox="1"/>
          <p:nvPr>
            <p:ph type="title"/>
          </p:nvPr>
        </p:nvSpPr>
        <p:spPr>
          <a:xfrm>
            <a:off x="1199550" y="59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Response Variable: TSS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Metric Used: MSE</a:t>
            </a:r>
            <a:r>
              <a:rPr lang="en" sz="2000"/>
              <a:t> </a:t>
            </a:r>
            <a:endParaRPr sz="2000"/>
          </a:p>
        </p:txBody>
      </p:sp>
      <p:cxnSp>
        <p:nvCxnSpPr>
          <p:cNvPr id="352" name="Google Shape;352;p22"/>
          <p:cNvCxnSpPr/>
          <p:nvPr/>
        </p:nvCxnSpPr>
        <p:spPr>
          <a:xfrm>
            <a:off x="1199550" y="1899075"/>
            <a:ext cx="1404900" cy="9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2"/>
          <p:cNvSpPr txBox="1"/>
          <p:nvPr/>
        </p:nvSpPr>
        <p:spPr>
          <a:xfrm>
            <a:off x="1767575" y="1969800"/>
            <a:ext cx="100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Models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1245400" y="2352675"/>
            <a:ext cx="933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Stages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1328725" y="2988450"/>
            <a:ext cx="111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Before removing Outliers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1342350" y="3948175"/>
            <a:ext cx="111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After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removing Outliers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2943150" y="2178850"/>
            <a:ext cx="10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Ridge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4289838" y="2178850"/>
            <a:ext cx="10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LASSO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5745975" y="2117075"/>
            <a:ext cx="1119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7222050" y="2178850"/>
            <a:ext cx="10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XGBoost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2604450" y="2912250"/>
            <a:ext cx="1952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1669.913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23"/>
          <p:cNvGraphicFramePr/>
          <p:nvPr/>
        </p:nvGraphicFramePr>
        <p:xfrm>
          <a:off x="1174350" y="17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{3A960D2E-FE30-4F8D-9CA4-B266F610D2F8}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101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23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2.583584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2.087315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1.361923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1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2.119835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0.517035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1.586211</a:t>
                      </a:r>
                      <a:endParaRPr sz="2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23"/>
          <p:cNvSpPr txBox="1"/>
          <p:nvPr>
            <p:ph type="title"/>
          </p:nvPr>
        </p:nvSpPr>
        <p:spPr>
          <a:xfrm>
            <a:off x="1199550" y="591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Response Variable: </a:t>
            </a:r>
            <a:r>
              <a:rPr lang="en" sz="1800"/>
              <a:t>Nitrate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Metric Used: MSE</a:t>
            </a:r>
            <a:r>
              <a:rPr lang="en" sz="2000"/>
              <a:t> </a:t>
            </a:r>
            <a:endParaRPr sz="2000"/>
          </a:p>
        </p:txBody>
      </p:sp>
      <p:cxnSp>
        <p:nvCxnSpPr>
          <p:cNvPr id="368" name="Google Shape;368;p23"/>
          <p:cNvCxnSpPr/>
          <p:nvPr/>
        </p:nvCxnSpPr>
        <p:spPr>
          <a:xfrm>
            <a:off x="1185925" y="1801475"/>
            <a:ext cx="1404900" cy="9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3"/>
          <p:cNvSpPr txBox="1"/>
          <p:nvPr/>
        </p:nvSpPr>
        <p:spPr>
          <a:xfrm>
            <a:off x="1837650" y="1795475"/>
            <a:ext cx="100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Models Used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1245400" y="2352675"/>
            <a:ext cx="933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Stages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1328725" y="2988450"/>
            <a:ext cx="111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Before removing Outliers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1328725" y="4035725"/>
            <a:ext cx="111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After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removing Outliers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2833700" y="2178850"/>
            <a:ext cx="10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Ridge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4289838" y="2178850"/>
            <a:ext cx="10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LASSO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5745975" y="2117075"/>
            <a:ext cx="1119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7222050" y="2178850"/>
            <a:ext cx="1008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XGBoost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2604450" y="2988450"/>
            <a:ext cx="1952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3.167908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1.643914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 Conclusion</a:t>
            </a:r>
            <a:endParaRPr/>
          </a:p>
        </p:txBody>
      </p:sp>
      <p:sp>
        <p:nvSpPr>
          <p:cNvPr id="383" name="Google Shape;383;p24"/>
          <p:cNvSpPr txBox="1"/>
          <p:nvPr>
            <p:ph idx="1" type="body"/>
          </p:nvPr>
        </p:nvSpPr>
        <p:spPr>
          <a:xfrm>
            <a:off x="0" y="1429725"/>
            <a:ext cx="9144000" cy="3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TSS, the most influential predictors are % clay, % organic matter in watershed soil, % watershed covered by Grass and Hay, % watershed covered by Lakes, % watershed land lake interception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Nitrate: tile-drained land, silt, shallow bedrock under cropland, and land slope are most important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Fertilizer in the soil, heavy in nitrates, be carried by water flow throughout tile drained land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Lack of absorption by bedrock allows material such as silt to pass and land slope allows transfer of silt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Nitrates are highest in fine texture soils (i.e. silt)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TSS and nitrate have little to no relationship according to the linear relationship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Ensembled Method such as RandomForest and XGBoost are good for the prediction of Water Quality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CSAH25, CSAH30,  US61 are outliers compared with others which are not representative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/>
          <p:nvPr>
            <p:ph type="title"/>
          </p:nvPr>
        </p:nvSpPr>
        <p:spPr>
          <a:xfrm>
            <a:off x="1314525" y="2130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2: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1234650" y="1232850"/>
            <a:ext cx="7168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days March - November where at least half of the precipitation zones in a watershed had more than 0.5 inch of precipitation.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 high threshold will make it unreachable for all of precipitations of the watersheds, therefore the results will be similar to each other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Groupby() + apply() + aggregate()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of April to July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Period which has greatest impact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the precipitation from April to July per year per watershed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idx="1" type="body"/>
          </p:nvPr>
        </p:nvSpPr>
        <p:spPr>
          <a:xfrm>
            <a:off x="284325" y="3024075"/>
            <a:ext cx="87708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Coverage Types</a:t>
            </a:r>
            <a:r>
              <a:rPr lang="en" sz="1100"/>
              <a:t>: Variables that are static and won’t be affected by the precipitation, such as the Forests, Wetlands, Croplands.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Soil Compositions</a:t>
            </a:r>
            <a:r>
              <a:rPr lang="en" sz="1100"/>
              <a:t>: Variables that are dynamics and will be affected by the precipitation, such as sands, silts, clays.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Slope: </a:t>
            </a:r>
            <a:r>
              <a:rPr lang="en"/>
              <a:t>“</a:t>
            </a:r>
            <a:r>
              <a:rPr lang="en" sz="1100">
                <a:solidFill>
                  <a:srgbClr val="000000"/>
                </a:solidFill>
              </a:rPr>
              <a:t>Higher rainfall intensities yield raindrops with more kinetic energy, which has two consequences that increase the amount of runoff and disfavor infiltration” (Huang, 2012).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https://www.researchgate.net/publication/257169394_Effects_of_rainfall_intensity_underlying_surface_and_slope_gradient_on_soil_infiltration_under_simulated_rainfall_experiments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8369075" y="4572000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1" name="Google Shape;4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700" y="579250"/>
            <a:ext cx="40767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7"/>
          <p:cNvSpPr txBox="1"/>
          <p:nvPr/>
        </p:nvSpPr>
        <p:spPr>
          <a:xfrm>
            <a:off x="1273200" y="788175"/>
            <a:ext cx="3031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Research Results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1273200" y="1333900"/>
            <a:ext cx="28395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Association &amp; causation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/>
          <p:nvPr>
            <p:ph type="title"/>
          </p:nvPr>
        </p:nvSpPr>
        <p:spPr>
          <a:xfrm>
            <a:off x="1210825" y="660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4744050" y="1338900"/>
            <a:ext cx="44979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Precipitation during April to June  (inces)</a:t>
            </a:r>
            <a:endParaRPr sz="1400"/>
          </a:p>
        </p:txBody>
      </p:sp>
      <p:pic>
        <p:nvPicPr>
          <p:cNvPr id="410" name="Google Shape;4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0" y="1854588"/>
            <a:ext cx="3843200" cy="27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8"/>
          <p:cNvSpPr txBox="1"/>
          <p:nvPr/>
        </p:nvSpPr>
        <p:spPr>
          <a:xfrm>
            <a:off x="1339250" y="1338888"/>
            <a:ext cx="2046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APII (Days)</a:t>
            </a:r>
            <a:endParaRPr/>
          </a:p>
        </p:txBody>
      </p:sp>
      <p:pic>
        <p:nvPicPr>
          <p:cNvPr id="412" name="Google Shape;412;p28"/>
          <p:cNvPicPr preferRelativeResize="0"/>
          <p:nvPr/>
        </p:nvPicPr>
        <p:blipFill rotWithShape="1">
          <a:blip r:embed="rId4">
            <a:alphaModFix/>
          </a:blip>
          <a:srcRect b="2110" l="0" r="0" t="-2110"/>
          <a:stretch/>
        </p:blipFill>
        <p:spPr>
          <a:xfrm>
            <a:off x="4926250" y="1794400"/>
            <a:ext cx="3594850" cy="2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title"/>
          </p:nvPr>
        </p:nvSpPr>
        <p:spPr>
          <a:xfrm>
            <a:off x="125327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</a:t>
            </a:r>
            <a:endParaRPr/>
          </a:p>
        </p:txBody>
      </p:sp>
      <p:pic>
        <p:nvPicPr>
          <p:cNvPr id="418" name="Google Shape;418;p29"/>
          <p:cNvPicPr preferRelativeResize="0"/>
          <p:nvPr/>
        </p:nvPicPr>
        <p:blipFill rotWithShape="1">
          <a:blip r:embed="rId3">
            <a:alphaModFix/>
          </a:blip>
          <a:srcRect b="6739" l="-1265" r="16361" t="-6740"/>
          <a:stretch/>
        </p:blipFill>
        <p:spPr>
          <a:xfrm>
            <a:off x="808375" y="1597875"/>
            <a:ext cx="3688200" cy="24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9"/>
          <p:cNvPicPr preferRelativeResize="0"/>
          <p:nvPr/>
        </p:nvPicPr>
        <p:blipFill rotWithShape="1">
          <a:blip r:embed="rId4">
            <a:alphaModFix/>
          </a:blip>
          <a:srcRect b="2799" l="5356" r="12871" t="0"/>
          <a:stretch/>
        </p:blipFill>
        <p:spPr>
          <a:xfrm>
            <a:off x="5026875" y="1173678"/>
            <a:ext cx="3688200" cy="284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</a:t>
            </a:r>
            <a:r>
              <a:rPr lang="en"/>
              <a:t>Recommendation</a:t>
            </a:r>
            <a:endParaRPr/>
          </a:p>
        </p:txBody>
      </p:sp>
      <p:sp>
        <p:nvSpPr>
          <p:cNvPr id="425" name="Google Shape;425;p30"/>
          <p:cNvSpPr txBox="1"/>
          <p:nvPr>
            <p:ph idx="1" type="body"/>
          </p:nvPr>
        </p:nvSpPr>
        <p:spPr>
          <a:xfrm>
            <a:off x="0" y="2270350"/>
            <a:ext cx="91440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APII (Precipitation Intensity))</a:t>
            </a:r>
            <a:r>
              <a:rPr lang="en" sz="1400"/>
              <a:t> could change the composition  percentage of the soi</a:t>
            </a:r>
            <a:r>
              <a:rPr lang="en" sz="1400"/>
              <a:t>l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APII has high correlation with Total precipitation, indicating most of the days of APII during April to June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Company should pay more attention to the water quality problem during April to June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14525" y="2130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1: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275775" y="312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Distribution of Variables</a:t>
            </a:r>
            <a:endParaRPr sz="2000"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775" y="1023100"/>
            <a:ext cx="6329225" cy="41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0" y="2068525"/>
            <a:ext cx="27609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Distribution of cover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Highly dynamic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Max: Cropland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Min: Lakes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53775" y="1475700"/>
            <a:ext cx="70305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looked at the correlation matrix to gain an idea of what relationships to investigate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899" y="1875225"/>
            <a:ext cx="4621199" cy="306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308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Results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5695"/>
          <a:stretch/>
        </p:blipFill>
        <p:spPr>
          <a:xfrm>
            <a:off x="4572000" y="1575825"/>
            <a:ext cx="4092600" cy="29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 rotWithShape="1">
          <a:blip r:embed="rId4">
            <a:alphaModFix/>
          </a:blip>
          <a:srcRect b="0" l="0" r="0" t="5988"/>
          <a:stretch/>
        </p:blipFill>
        <p:spPr>
          <a:xfrm>
            <a:off x="772975" y="1575825"/>
            <a:ext cx="4005325" cy="29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1411950" y="1172425"/>
            <a:ext cx="2256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K-Means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5269575" y="1197625"/>
            <a:ext cx="1273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Hierarchical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646500" y="4626275"/>
            <a:ext cx="7499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What we would expect given Minnesota land use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Rshiny Visualization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5" y="1855688"/>
            <a:ext cx="8954350" cy="28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231200" y="79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50" y="594325"/>
            <a:ext cx="9062150" cy="41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/>
          <p:nvPr/>
        </p:nvSpPr>
        <p:spPr>
          <a:xfrm>
            <a:off x="6585225" y="1079175"/>
            <a:ext cx="577200" cy="53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2709375" y="1457575"/>
            <a:ext cx="577200" cy="537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0" y="1607800"/>
            <a:ext cx="13218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PCA: 25,46, are obviously far away from the center.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50 is suspicious for the outliers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7350000" y="1616775"/>
            <a:ext cx="17940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Hierarchical cluster: The red group has the smallest elements which corresponds to the 29, 46, 50 too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 flipH="1" rot="10800000">
            <a:off x="7579875" y="2410575"/>
            <a:ext cx="2356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0" y="4228600"/>
            <a:ext cx="3509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29: Root River nr Mound Prairie, CSAH25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46: Whitewater River nr Beaver, CSAH30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50: Zumbro River at Kellogg, US61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169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Response Variable: TSS</a:t>
            </a:r>
            <a:endParaRPr sz="2000"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50" y="1640325"/>
            <a:ext cx="352600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275" y="1640325"/>
            <a:ext cx="400180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/>
        </p:nvSpPr>
        <p:spPr>
          <a:xfrm>
            <a:off x="2304225" y="1261825"/>
            <a:ext cx="115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LASSO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5741100" y="1198688"/>
            <a:ext cx="2228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169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Response Variable: Nitrate</a:t>
            </a:r>
            <a:endParaRPr sz="2000"/>
          </a:p>
        </p:txBody>
      </p:sp>
      <p:sp>
        <p:nvSpPr>
          <p:cNvPr id="342" name="Google Shape;342;p21"/>
          <p:cNvSpPr txBox="1"/>
          <p:nvPr/>
        </p:nvSpPr>
        <p:spPr>
          <a:xfrm>
            <a:off x="2262175" y="1316813"/>
            <a:ext cx="115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LASSO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6105525" y="1295575"/>
            <a:ext cx="2228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00" y="1750287"/>
            <a:ext cx="3235987" cy="323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125" y="1733875"/>
            <a:ext cx="3976475" cy="32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