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27"/>
  </p:handoutMasterIdLst>
  <p:sldIdLst>
    <p:sldId id="256" r:id="rId3"/>
    <p:sldId id="311" r:id="rId4"/>
    <p:sldId id="390" r:id="rId5"/>
    <p:sldId id="397" r:id="rId6"/>
    <p:sldId id="398" r:id="rId7"/>
    <p:sldId id="399" r:id="rId8"/>
    <p:sldId id="400" r:id="rId10"/>
    <p:sldId id="375" r:id="rId11"/>
    <p:sldId id="376" r:id="rId12"/>
    <p:sldId id="426" r:id="rId13"/>
    <p:sldId id="377" r:id="rId14"/>
    <p:sldId id="378" r:id="rId15"/>
    <p:sldId id="372" r:id="rId16"/>
    <p:sldId id="363" r:id="rId17"/>
    <p:sldId id="373" r:id="rId18"/>
    <p:sldId id="374" r:id="rId19"/>
    <p:sldId id="369" r:id="rId20"/>
    <p:sldId id="371" r:id="rId21"/>
    <p:sldId id="365" r:id="rId22"/>
    <p:sldId id="421" r:id="rId23"/>
    <p:sldId id="367" r:id="rId24"/>
    <p:sldId id="368" r:id="rId25"/>
    <p:sldId id="305" r:id="rId26"/>
  </p:sldIdLst>
  <p:sldSz cx="12192000" cy="6858000"/>
  <p:notesSz cx="7103745" cy="10234295"/>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68F48CB-B3E4-4AC4-B9B0-83364689537C}" styleName="{d81a1682-f6d3-453d-a0b4-2df6d50f48b8}">
    <a:wholeTbl>
      <a:tcTxStyle>
        <a:fontRef idx="none">
          <a:prstClr val="black"/>
        </a:fontRef>
      </a:tcTxStyle>
      <a:tcStyle>
        <a:tcBdr>
          <a:left>
            <a:ln w="6350" cmpd="sng">
              <a:solidFill>
                <a:srgbClr val="B8D6BA"/>
              </a:solidFill>
            </a:ln>
          </a:left>
          <a:right>
            <a:ln w="6350" cmpd="sng">
              <a:solidFill>
                <a:srgbClr val="B8D6BA"/>
              </a:solidFill>
            </a:ln>
          </a:right>
          <a:top>
            <a:ln w="6350" cmpd="sng">
              <a:solidFill>
                <a:srgbClr val="B8D6BA"/>
              </a:solidFill>
            </a:ln>
          </a:top>
          <a:bottom>
            <a:ln w="6350" cmpd="sng">
              <a:solidFill>
                <a:srgbClr val="B8D6BA"/>
              </a:solidFill>
            </a:ln>
          </a:bottom>
          <a:insideH>
            <a:ln w="6350" cmpd="sng">
              <a:solidFill>
                <a:srgbClr val="B8D6BA"/>
              </a:solidFill>
            </a:ln>
          </a:insideH>
          <a:insideV>
            <a:ln w="6350" cmpd="sng">
              <a:solidFill>
                <a:srgbClr val="B8D6BA"/>
              </a:solidFill>
            </a:ln>
          </a:insideV>
        </a:tcBdr>
        <a:fill>
          <a:solidFill>
            <a:srgbClr val="FFFFFF"/>
          </a:solidFill>
        </a:fill>
      </a:tcStyle>
    </a:wholeTbl>
    <a:firstRow>
      <a:tcTxStyle>
        <a:fontRef idx="none">
          <a:prstClr val="black"/>
        </a:fontRef>
      </a:tcTxStyle>
      <a:tcStyle>
        <a:tcBdr>
          <a:left>
            <a:ln w="6350" cmpd="sng">
              <a:solidFill>
                <a:srgbClr val="FFFFFF"/>
              </a:solidFill>
            </a:ln>
          </a:left>
          <a:right>
            <a:ln w="6350" cmpd="sng">
              <a:solidFill>
                <a:srgbClr val="FFFFFF"/>
              </a:solidFill>
            </a:ln>
          </a:right>
          <a:top>
            <a:ln w="6350" cmpd="sng">
              <a:solidFill>
                <a:srgbClr val="FFFFFF"/>
              </a:solidFill>
            </a:ln>
          </a:top>
          <a:bottom>
            <a:ln w="6350" cmpd="sng">
              <a:solidFill>
                <a:srgbClr val="FFFFFF"/>
              </a:solidFill>
            </a:ln>
          </a:bottom>
          <a:insideV>
            <a:ln w="6350" cmpd="sng">
              <a:solidFill>
                <a:srgbClr val="FFFFFF"/>
              </a:solidFill>
            </a:ln>
          </a:insideV>
        </a:tcBdr>
        <a:fill>
          <a:solidFill>
            <a:srgbClr val="B8D6BA"/>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1747" autoAdjust="0"/>
  </p:normalViewPr>
  <p:slideViewPr>
    <p:cSldViewPr snapToGrid="0" showGuides="1">
      <p:cViewPr varScale="1">
        <p:scale>
          <a:sx n="101" d="100"/>
          <a:sy n="101" d="100"/>
        </p:scale>
        <p:origin x="571" y="67"/>
      </p:cViewPr>
      <p:guideLst>
        <p:guide orient="horz" pos="2188"/>
        <p:guide pos="386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3.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等价关系：满足自反性、对称性、</a:t>
            </a:r>
            <a:r>
              <a:rPr lang="zh-CN" altLang="en-US"/>
              <a:t>传递性</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等价关系：满足自反性、</a:t>
            </a:r>
            <a:r>
              <a:rPr lang="zh-CN" altLang="en-US">
                <a:sym typeface="+mn-ea"/>
              </a:rPr>
              <a:t>反对称性、传递性</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归纳基础，归纳</a:t>
            </a:r>
            <a:r>
              <a:rPr lang="zh-CN" altLang="en-US"/>
              <a:t>步骤</a:t>
            </a:r>
            <a:endParaRPr lang="zh-CN" altLang="en-US"/>
          </a:p>
          <a:p>
            <a:r>
              <a:rPr lang="zh-CN" altLang="en-US"/>
              <a:t>归纳步骤包含归纳假设和归纳</a:t>
            </a:r>
            <a:r>
              <a:rPr lang="zh-CN" altLang="en-US"/>
              <a:t>证明</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归纳基础，归纳步骤</a:t>
            </a:r>
            <a:endParaRPr lang="zh-CN" altLang="en-US"/>
          </a:p>
          <a:p>
            <a:r>
              <a:rPr lang="zh-CN" altLang="en-US">
                <a:sym typeface="+mn-ea"/>
              </a:rPr>
              <a:t>归纳步骤包含归纳假设和归纳证明</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a:t>
            </a:r>
            <a:r>
              <a:rPr lang="en-US" altLang="zh-CN"/>
              <a:t>0</a:t>
            </a:r>
            <a:r>
              <a:rPr lang="zh-CN" altLang="en-US"/>
              <a:t>开始，</a:t>
            </a:r>
            <a:r>
              <a:rPr lang="en-US" altLang="zh-CN"/>
              <a:t>n</a:t>
            </a:r>
            <a:r>
              <a:rPr lang="zh-CN" altLang="en-US"/>
              <a:t>是非负</a:t>
            </a:r>
            <a:r>
              <a:rPr lang="zh-CN" altLang="en-US"/>
              <a:t>整数</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加法原理</a:t>
            </a:r>
            <a:r>
              <a:rPr lang="en-US" altLang="zh-CN"/>
              <a:t> </a:t>
            </a:r>
            <a:r>
              <a:rPr lang="zh-CN" altLang="en-US"/>
              <a:t>乘法</a:t>
            </a:r>
            <a:r>
              <a:rPr lang="zh-CN" altLang="en-US"/>
              <a:t>原理</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一定程度上的穷举，</a:t>
            </a:r>
            <a:r>
              <a:rPr lang="zh-CN" altLang="en-US"/>
              <a:t>理解</a:t>
            </a:r>
            <a:endParaRPr lang="zh-CN" altLang="en-US"/>
          </a:p>
          <a:p>
            <a:r>
              <a:rPr lang="zh-CN" altLang="en-US"/>
              <a:t>语言组织写一种就可以</a:t>
            </a:r>
            <a:r>
              <a:rPr lang="zh-CN" altLang="en-US"/>
              <a:t>了</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递归</a:t>
            </a:r>
            <a:r>
              <a:rPr lang="en-US" altLang="zh-CN"/>
              <a:t> </a:t>
            </a:r>
            <a:r>
              <a:rPr lang="zh-CN" altLang="en-US"/>
              <a:t>分治</a:t>
            </a:r>
            <a:endParaRPr lang="zh-CN" altLang="en-US"/>
          </a:p>
          <a:p>
            <a:r>
              <a:rPr lang="zh-CN" altLang="en-US"/>
              <a:t>原问题的解和子问题的</a:t>
            </a:r>
            <a:r>
              <a:rPr lang="zh-CN" altLang="en-US"/>
              <a:t>解之间的关系</a:t>
            </a:r>
            <a:r>
              <a:rPr lang="en-US" altLang="zh-CN"/>
              <a:t> </a:t>
            </a:r>
            <a:r>
              <a:rPr lang="zh-CN" altLang="en-US"/>
              <a:t>如果不清楚就继续划分</a:t>
            </a:r>
            <a:endParaRPr lang="zh-CN" altLang="en-US"/>
          </a:p>
          <a:p>
            <a:r>
              <a:rPr lang="zh-CN" altLang="en-US"/>
              <a:t>最后是囊括所有情况的</a:t>
            </a:r>
            <a:endParaRPr lang="zh-CN" altLang="en-US"/>
          </a:p>
          <a:p>
            <a:r>
              <a:rPr lang="zh-CN" altLang="en-US"/>
              <a:t>一定有个终止条件，当问题规模足够小时，能轻易</a:t>
            </a:r>
            <a:r>
              <a:rPr lang="zh-CN" altLang="en-US"/>
              <a:t>解出来</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平行边和</a:t>
            </a:r>
            <a:r>
              <a:rPr lang="zh-CN" altLang="en-US"/>
              <a:t>环</a:t>
            </a:r>
            <a:endParaRPr lang="zh-CN" altLang="en-US"/>
          </a:p>
          <a:p>
            <a:r>
              <a:rPr lang="zh-CN" altLang="en-US"/>
              <a:t>简单图</a:t>
            </a:r>
            <a:r>
              <a:rPr lang="en-US" altLang="zh-CN"/>
              <a:t> </a:t>
            </a:r>
            <a:r>
              <a:rPr lang="zh-CN" altLang="en-US"/>
              <a:t>多重图</a:t>
            </a:r>
            <a:r>
              <a:rPr lang="en-US" altLang="zh-CN"/>
              <a:t> </a:t>
            </a:r>
            <a:r>
              <a:rPr lang="zh-CN" altLang="en-US"/>
              <a:t>伪图</a:t>
            </a:r>
            <a:r>
              <a:rPr lang="en-US" altLang="zh-CN"/>
              <a:t> </a:t>
            </a:r>
            <a:r>
              <a:rPr lang="zh-CN" altLang="en-US"/>
              <a:t>简单有向图</a:t>
            </a:r>
            <a:r>
              <a:rPr lang="en-US" altLang="zh-CN"/>
              <a:t> </a:t>
            </a:r>
            <a:r>
              <a:rPr lang="zh-CN" altLang="en-US"/>
              <a:t>有向多重图</a:t>
            </a:r>
            <a:r>
              <a:rPr lang="en-US" altLang="zh-CN"/>
              <a:t> </a:t>
            </a:r>
            <a:r>
              <a:rPr lang="zh-CN" altLang="en-US"/>
              <a:t>混合图</a:t>
            </a:r>
            <a:endParaRPr lang="zh-CN" altLang="en-US"/>
          </a:p>
          <a:p>
            <a:r>
              <a:rPr lang="zh-CN" altLang="en-US"/>
              <a:t>没有涉及</a:t>
            </a:r>
            <a:r>
              <a:rPr lang="zh-CN" altLang="en-US"/>
              <a:t>权重</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pic>
        <p:nvPicPr>
          <p:cNvPr id="7" name="图片 6"/>
          <p:cNvPicPr>
            <a:picLocks noChangeAspect="1"/>
          </p:cNvPicPr>
          <p:nvPr userDrawn="1"/>
        </p:nvPicPr>
        <p:blipFill>
          <a:blip r:embed="rId2"/>
          <a:stretch>
            <a:fillRect/>
          </a:stretch>
        </p:blipFill>
        <p:spPr>
          <a:xfrm>
            <a:off x="116840" y="127000"/>
            <a:ext cx="3332480" cy="962660"/>
          </a:xfrm>
          <a:prstGeom prst="rect">
            <a:avLst/>
          </a:prstGeom>
        </p:spPr>
      </p:pic>
      <p:pic>
        <p:nvPicPr>
          <p:cNvPr id="8" name="图片 7"/>
          <p:cNvPicPr>
            <a:picLocks noChangeAspect="1"/>
          </p:cNvPicPr>
          <p:nvPr userDrawn="1"/>
        </p:nvPicPr>
        <p:blipFill>
          <a:blip r:embed="rId3"/>
          <a:stretch>
            <a:fillRect/>
          </a:stretch>
        </p:blipFill>
        <p:spPr>
          <a:xfrm>
            <a:off x="9596755" y="-6350"/>
            <a:ext cx="2442210" cy="1096645"/>
          </a:xfrm>
          <a:prstGeom prst="rect">
            <a:avLst/>
          </a:prstGeom>
        </p:spPr>
      </p:pic>
      <p:sp>
        <p:nvSpPr>
          <p:cNvPr id="11" name="文本框 10"/>
          <p:cNvSpPr txBox="1"/>
          <p:nvPr userDrawn="1"/>
        </p:nvSpPr>
        <p:spPr>
          <a:xfrm>
            <a:off x="4146550" y="193675"/>
            <a:ext cx="3899535" cy="829945"/>
          </a:xfrm>
          <a:prstGeom prst="rect">
            <a:avLst/>
          </a:prstGeom>
          <a:noFill/>
        </p:spPr>
        <p:txBody>
          <a:bodyPr wrap="square" rtlCol="0" anchor="t">
            <a:spAutoFit/>
          </a:bodyPr>
          <a:lstStyle/>
          <a:p>
            <a:pPr algn="ctr"/>
            <a:r>
              <a:rPr lang="zh-CN" altLang="en-US" sz="2400">
                <a:solidFill>
                  <a:schemeClr val="tx1">
                    <a:lumMod val="50000"/>
                    <a:lumOff val="50000"/>
                  </a:schemeClr>
                </a:solidFill>
              </a:rPr>
              <a:t>Discrete Mathematics and Its Applications</a:t>
            </a:r>
            <a:endParaRPr lang="zh-CN" altLang="en-US" sz="2400">
              <a:solidFill>
                <a:schemeClr val="tx1">
                  <a:lumMod val="50000"/>
                  <a:lumOff val="50000"/>
                </a:schemeClr>
              </a:solidFill>
            </a:endParaRP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763905"/>
            <a:ext cx="10515600" cy="81343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10881514" y="21690"/>
            <a:ext cx="1217254" cy="546593"/>
          </a:xfrm>
          <a:prstGeom prst="rect">
            <a:avLst/>
          </a:prstGeom>
        </p:spPr>
      </p:pic>
      <p:pic>
        <p:nvPicPr>
          <p:cNvPr id="8" name="图片 7"/>
          <p:cNvPicPr>
            <a:picLocks noChangeAspect="1"/>
          </p:cNvPicPr>
          <p:nvPr userDrawn="1"/>
        </p:nvPicPr>
        <p:blipFill>
          <a:blip r:embed="rId3"/>
          <a:stretch>
            <a:fillRect/>
          </a:stretch>
        </p:blipFill>
        <p:spPr>
          <a:xfrm>
            <a:off x="75670" y="63103"/>
            <a:ext cx="1748803" cy="505180"/>
          </a:xfrm>
          <a:prstGeom prst="rect">
            <a:avLst/>
          </a:prstGeom>
        </p:spPr>
      </p:pic>
      <p:grpSp>
        <p:nvGrpSpPr>
          <p:cNvPr id="9" name="组合 8"/>
          <p:cNvGrpSpPr/>
          <p:nvPr userDrawn="1"/>
        </p:nvGrpSpPr>
        <p:grpSpPr>
          <a:xfrm flipV="1">
            <a:off x="0" y="612119"/>
            <a:ext cx="12192000" cy="47318"/>
            <a:chOff x="0" y="813471"/>
            <a:chExt cx="9144000" cy="21600"/>
          </a:xfrm>
        </p:grpSpPr>
        <p:sp>
          <p:nvSpPr>
            <p:cNvPr id="10" name="矩形 9"/>
            <p:cNvSpPr/>
            <p:nvPr/>
          </p:nvSpPr>
          <p:spPr>
            <a:xfrm>
              <a:off x="0" y="813471"/>
              <a:ext cx="3132000" cy="21600"/>
            </a:xfrm>
            <a:prstGeom prst="rect">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3006000" y="813471"/>
              <a:ext cx="3132000" cy="21600"/>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p:cNvSpPr/>
            <p:nvPr/>
          </p:nvSpPr>
          <p:spPr>
            <a:xfrm>
              <a:off x="6012000" y="813471"/>
              <a:ext cx="3132000" cy="21600"/>
            </a:xfrm>
            <a:prstGeom prst="rect">
              <a:avLst/>
            </a:prstGeom>
            <a:solidFill>
              <a:srgbClr val="70AD47"/>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116840" y="127000"/>
            <a:ext cx="3332480" cy="962660"/>
          </a:xfrm>
          <a:prstGeom prst="rect">
            <a:avLst/>
          </a:prstGeom>
        </p:spPr>
      </p:pic>
      <p:pic>
        <p:nvPicPr>
          <p:cNvPr id="8" name="图片 7"/>
          <p:cNvPicPr>
            <a:picLocks noChangeAspect="1"/>
          </p:cNvPicPr>
          <p:nvPr userDrawn="1"/>
        </p:nvPicPr>
        <p:blipFill>
          <a:blip r:embed="rId3"/>
          <a:stretch>
            <a:fillRect/>
          </a:stretch>
        </p:blipFill>
        <p:spPr>
          <a:xfrm>
            <a:off x="9596755" y="-6350"/>
            <a:ext cx="2442210" cy="1096645"/>
          </a:xfrm>
          <a:prstGeom prst="rect">
            <a:avLst/>
          </a:prstGeom>
        </p:spPr>
      </p:pic>
      <p:sp>
        <p:nvSpPr>
          <p:cNvPr id="11" name="文本框 10"/>
          <p:cNvSpPr txBox="1"/>
          <p:nvPr userDrawn="1"/>
        </p:nvSpPr>
        <p:spPr>
          <a:xfrm>
            <a:off x="4146550" y="193675"/>
            <a:ext cx="3899535" cy="829945"/>
          </a:xfrm>
          <a:prstGeom prst="rect">
            <a:avLst/>
          </a:prstGeom>
          <a:noFill/>
        </p:spPr>
        <p:txBody>
          <a:bodyPr wrap="square" rtlCol="0" anchor="t">
            <a:spAutoFit/>
          </a:bodyPr>
          <a:lstStyle/>
          <a:p>
            <a:pPr algn="ctr"/>
            <a:r>
              <a:rPr lang="zh-CN" altLang="en-US" sz="2400">
                <a:solidFill>
                  <a:schemeClr val="tx1">
                    <a:lumMod val="50000"/>
                    <a:lumOff val="50000"/>
                  </a:schemeClr>
                </a:solidFill>
              </a:rPr>
              <a:t>Discrete Mathematics and Its Applications</a:t>
            </a:r>
            <a:endParaRPr lang="zh-CN" altLang="en-US" sz="2400">
              <a:solidFill>
                <a:schemeClr val="tx1">
                  <a:lumMod val="50000"/>
                  <a:lumOff val="50000"/>
                </a:schemeClr>
              </a:solidFill>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1">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effectLst>
                  <a:outerShdw blurRad="38100" dist="38100" dir="2700000" algn="tl">
                    <a:srgbClr val="000000">
                      <a:alpha val="43137"/>
                    </a:srgbClr>
                  </a:outerShdw>
                </a:effectLst>
              </a:rPr>
              <a:t>HW2 &amp; HW3</a:t>
            </a:r>
            <a:endParaRPr lang="en-US" altLang="zh-CN" dirty="0">
              <a:effectLst>
                <a:outerShdw blurRad="38100" dist="38100" dir="2700000" algn="tl">
                  <a:srgbClr val="000000">
                    <a:alpha val="43137"/>
                  </a:srgbClr>
                </a:outerShdw>
              </a:effectLst>
            </a:endParaRPr>
          </a:p>
        </p:txBody>
      </p:sp>
      <p:sp>
        <p:nvSpPr>
          <p:cNvPr id="5" name="副标题 4"/>
          <p:cNvSpPr>
            <a:spLocks noGrp="1"/>
          </p:cNvSpPr>
          <p:nvPr>
            <p:ph type="subTitle" idx="1"/>
          </p:nvPr>
        </p:nvSpPr>
        <p:spPr>
          <a:xfrm>
            <a:off x="1524000" y="3595053"/>
            <a:ext cx="9144000" cy="1655762"/>
          </a:xfrm>
        </p:spPr>
        <p:txBody>
          <a:bodyPr/>
          <a:lstStyle/>
          <a:p>
            <a:r>
              <a:rPr lang="en-US" altLang="zh-CN" dirty="0"/>
              <a:t>TA Zhang, Hanwen</a:t>
            </a:r>
            <a:endParaRPr lang="en-US" altLang="zh-CN" dirty="0"/>
          </a:p>
          <a:p>
            <a:r>
              <a:rPr lang="en-US" altLang="zh-CN" dirty="0">
                <a:sym typeface="+mn-ea"/>
              </a:rPr>
              <a:t>College</a:t>
            </a:r>
            <a:r>
              <a:rPr lang="zh-CN" altLang="en-US" dirty="0">
                <a:sym typeface="+mn-ea"/>
              </a:rPr>
              <a:t> of Computer Science</a:t>
            </a:r>
            <a:r>
              <a:rPr lang="en-US" altLang="zh-CN" dirty="0">
                <a:sym typeface="+mn-ea"/>
              </a:rPr>
              <a:t>, Sichuan University</a:t>
            </a:r>
            <a:endParaRPr lang="en-US" altLang="zh-CN" dirty="0"/>
          </a:p>
          <a:p>
            <a:r>
              <a:rPr lang="en-US" altLang="zh-CN" dirty="0"/>
              <a:t>2022.12.12</a:t>
            </a:r>
            <a:endParaRPr lang="zh-CN" alt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Induction and Recursion</a:t>
            </a:r>
            <a:endParaRPr lang="en-US" altLang="zh-CN"/>
          </a:p>
        </p:txBody>
      </p:sp>
      <p:sp>
        <p:nvSpPr>
          <p:cNvPr id="3" name="内容占位符 2"/>
          <p:cNvSpPr>
            <a:spLocks noGrp="1"/>
          </p:cNvSpPr>
          <p:nvPr>
            <p:ph idx="1"/>
          </p:nvPr>
        </p:nvSpPr>
        <p:spPr>
          <a:xfrm>
            <a:off x="647700" y="1825625"/>
            <a:ext cx="10515600" cy="2271395"/>
          </a:xfrm>
        </p:spPr>
        <p:txBody>
          <a:bodyPr/>
          <a:lstStyle/>
          <a:p>
            <a:pPr marL="0" indent="0">
              <a:buNone/>
            </a:pPr>
            <a:r>
              <a:t>1. Let P (n) be the statement that 1</a:t>
            </a:r>
            <a:r>
              <a:rPr baseline="30000"/>
              <a:t>2</a:t>
            </a:r>
            <a:r>
              <a:t> + 2</a:t>
            </a:r>
            <a:r>
              <a:rPr baseline="30000"/>
              <a:t>2</a:t>
            </a:r>
            <a:r>
              <a:t> + ··· + n</a:t>
            </a:r>
            <a:r>
              <a:rPr baseline="30000"/>
              <a:t>2 </a:t>
            </a:r>
            <a:r>
              <a:t>= n(n + 1)(2n + 1)/6 for the positive integer n.</a:t>
            </a:r>
            <a:r>
              <a:rPr lang="en-US"/>
              <a:t> </a:t>
            </a:r>
            <a:endParaRPr lang="en-US"/>
          </a:p>
          <a:p>
            <a:pPr marL="0" indent="0">
              <a:buNone/>
            </a:pPr>
            <a:r>
              <a:t>d) What do you need to prove in the inductive step?</a:t>
            </a:r>
          </a:p>
          <a:p>
            <a:pPr marL="0" indent="0">
              <a:buNone/>
            </a:pPr>
            <a:r>
              <a:t>e) Complete the inductive step, identifying where you use the inductive hypothesis.</a:t>
            </a:r>
          </a:p>
          <a:p>
            <a:pPr marL="0" indent="0">
              <a:buNone/>
            </a:pPr>
            <a:r>
              <a:t>f</a:t>
            </a:r>
            <a:r>
              <a:rPr>
                <a:sym typeface="+mn-ea"/>
              </a:rPr>
              <a:t>)</a:t>
            </a:r>
            <a:r>
              <a:t> Explain why these steps show that this formula is true whenever n is a positive integer.</a:t>
            </a:r>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文本框 7"/>
          <p:cNvSpPr txBox="1"/>
          <p:nvPr/>
        </p:nvSpPr>
        <p:spPr>
          <a:xfrm>
            <a:off x="647700" y="3641090"/>
            <a:ext cx="6659880" cy="2861310"/>
          </a:xfrm>
          <a:prstGeom prst="rect">
            <a:avLst/>
          </a:prstGeom>
          <a:noFill/>
        </p:spPr>
        <p:txBody>
          <a:bodyPr wrap="square" rtlCol="0" anchor="t">
            <a:spAutoFit/>
          </a:bodyPr>
          <a:p>
            <a:r>
              <a:rPr lang="en-US" altLang="zh-CN" b="1" dirty="0">
                <a:latin typeface="Times New Roman" panose="02020603050405020304" pitchFamily="18" charset="0"/>
                <a:cs typeface="Times New Roman" panose="02020603050405020304" pitchFamily="18" charset="0"/>
                <a:sym typeface="+mn-ea"/>
              </a:rPr>
              <a:t>Answer:</a:t>
            </a:r>
            <a:endParaRPr lang="zh-CN" altLang="en-US"/>
          </a:p>
          <a:p>
            <a:r>
              <a:rPr lang="en-US" altLang="zh-CN" dirty="0">
                <a:latin typeface="Times New Roman" panose="02020603050405020304" pitchFamily="18" charset="0"/>
                <a:cs typeface="Times New Roman" panose="02020603050405020304" pitchFamily="18" charset="0"/>
                <a:sym typeface="+mn-ea"/>
              </a:rPr>
              <a:t>d) For each k  ≥ 1 that P(k) implies P(k + 1);</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in other words, that assuming the inductive hypothesis [see part (c)] we can show </a:t>
            </a:r>
            <a:r>
              <a:rPr lang="en-US" altLang="zh-CN" dirty="0">
                <a:latin typeface="Times New Roman" panose="02020603050405020304" pitchFamily="18" charset="0"/>
                <a:cs typeface="Times New Roman" panose="02020603050405020304" pitchFamily="18" charset="0"/>
                <a:sym typeface="+mn-ea"/>
              </a:rPr>
              <a:t>1</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+ 2</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a:t>
            </a:r>
            <a:r>
              <a:rPr lang="en-US" altLang="zh-CN" dirty="0">
                <a:latin typeface="Times New Roman" panose="02020603050405020304" pitchFamily="18" charset="0"/>
                <a:cs typeface="Times New Roman" panose="02020603050405020304" pitchFamily="18" charset="0"/>
                <a:sym typeface="+mn-ea"/>
              </a:rPr>
              <a:t>··· + (k + 1)</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(k + 1)(k + 2)(2k + 3)/6</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e)  (1</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+ 2</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 + k</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(k + 1)</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 </a:t>
            </a:r>
            <a:r>
              <a:rPr lang="en-US" altLang="zh-CN" u="sng" dirty="0">
                <a:latin typeface="Times New Roman" panose="02020603050405020304" pitchFamily="18" charset="0"/>
                <a:cs typeface="Times New Roman" panose="02020603050405020304" pitchFamily="18" charset="0"/>
                <a:sym typeface="+mn-ea"/>
              </a:rPr>
              <a:t>[k(k + 1)(2k +1)/6] </a:t>
            </a:r>
            <a:r>
              <a:rPr lang="en-US" altLang="zh-CN" dirty="0">
                <a:latin typeface="Times New Roman" panose="02020603050405020304" pitchFamily="18" charset="0"/>
                <a:cs typeface="Times New Roman" panose="02020603050405020304" pitchFamily="18" charset="0"/>
                <a:sym typeface="+mn-ea"/>
              </a:rPr>
              <a:t>+ (k + 1)</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a:t>
            </a:r>
            <a:r>
              <a:rPr lang="en-US" altLang="zh-CN" b="1" dirty="0">
                <a:latin typeface="Times New Roman" panose="02020603050405020304" pitchFamily="18" charset="0"/>
                <a:cs typeface="Times New Roman" panose="02020603050405020304" pitchFamily="18" charset="0"/>
                <a:sym typeface="+mn-ea"/>
              </a:rPr>
              <a:t>we use the inductive hypothesis</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 [(k + 1)/6][k(2k + 1) + 6(k + 1)]</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 [(k + 1)/6](2k</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+ 7k + 6) </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 [(k + 1)/6](k + 2)(2k + 3) </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 (k + 1)(k + 2)(2k + 3)/6</a:t>
            </a:r>
            <a:endParaRPr lang="en-US" altLang="zh-CN" dirty="0">
              <a:latin typeface="Times New Roman" panose="02020603050405020304" pitchFamily="18" charset="0"/>
              <a:cs typeface="Times New Roman" panose="02020603050405020304" pitchFamily="18" charset="0"/>
              <a:sym typeface="+mn-ea"/>
            </a:endParaRPr>
          </a:p>
        </p:txBody>
      </p:sp>
      <p:sp>
        <p:nvSpPr>
          <p:cNvPr id="10" name="文本框 9"/>
          <p:cNvSpPr txBox="1"/>
          <p:nvPr/>
        </p:nvSpPr>
        <p:spPr>
          <a:xfrm>
            <a:off x="7048500" y="3907790"/>
            <a:ext cx="4876165" cy="1198880"/>
          </a:xfrm>
          <a:prstGeom prst="rect">
            <a:avLst/>
          </a:prstGeom>
          <a:noFill/>
        </p:spPr>
        <p:txBody>
          <a:bodyPr wrap="square" rtlCol="0" anchor="t">
            <a:spAutoFit/>
          </a:bodyPr>
          <a:p>
            <a:r>
              <a:rPr lang="en-US" altLang="zh-CN" dirty="0">
                <a:latin typeface="Times New Roman" panose="02020603050405020304" pitchFamily="18" charset="0"/>
                <a:cs typeface="Times New Roman" panose="02020603050405020304" pitchFamily="18" charset="0"/>
                <a:sym typeface="+mn-ea"/>
              </a:rPr>
              <a:t>f) We have completed both the basis step and the inductive step, so by the principle of mathematical indection, the statement is true for every positive integer n. </a:t>
            </a:r>
            <a:endParaRPr lang="en-US" altLang="zh-CN"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Induction and Recursion</a:t>
            </a:r>
            <a:endParaRPr lang="zh-CN" altLang="en-US"/>
          </a:p>
        </p:txBody>
      </p:sp>
      <p:sp>
        <p:nvSpPr>
          <p:cNvPr id="3" name="内容占位符 2"/>
          <p:cNvSpPr>
            <a:spLocks noGrp="1"/>
          </p:cNvSpPr>
          <p:nvPr>
            <p:ph idx="1"/>
          </p:nvPr>
        </p:nvSpPr>
        <p:spPr/>
        <p:txBody>
          <a:bodyPr/>
          <a:lstStyle/>
          <a:p>
            <a:pPr marL="0" indent="0">
              <a:buNone/>
            </a:pPr>
            <a:r>
              <a:rPr lang="zh-CN" altLang="en-US"/>
              <a:t>2. Prove that 1</a:t>
            </a:r>
            <a:r>
              <a:rPr baseline="30000">
                <a:sym typeface="+mn-ea"/>
              </a:rPr>
              <a:t>2</a:t>
            </a:r>
            <a:r>
              <a:rPr lang="zh-CN" altLang="en-US"/>
              <a:t> + 3</a:t>
            </a:r>
            <a:r>
              <a:rPr baseline="30000">
                <a:sym typeface="+mn-ea"/>
              </a:rPr>
              <a:t>2</a:t>
            </a:r>
            <a:r>
              <a:rPr lang="zh-CN" altLang="en-US"/>
              <a:t> + 5</a:t>
            </a:r>
            <a:r>
              <a:rPr baseline="30000">
                <a:sym typeface="+mn-ea"/>
              </a:rPr>
              <a:t>2</a:t>
            </a:r>
            <a:r>
              <a:rPr lang="zh-CN" altLang="en-US"/>
              <a:t> + ··· + (2n + 1)</a:t>
            </a:r>
            <a:r>
              <a:rPr baseline="30000">
                <a:sym typeface="+mn-ea"/>
              </a:rPr>
              <a:t>2</a:t>
            </a:r>
            <a:r>
              <a:rPr lang="zh-CN" altLang="en-US"/>
              <a:t> = (n + 1)(2n + 1)(2n + 3)/3 whenever n is a nonnegative</a:t>
            </a:r>
            <a:r>
              <a:rPr lang="en-US" altLang="zh-CN"/>
              <a:t> </a:t>
            </a:r>
            <a:r>
              <a:rPr lang="zh-CN" altLang="en-US"/>
              <a:t>integer. </a:t>
            </a:r>
            <a:endParaRPr lang="en-US" altLang="zh-CN"/>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文本框 5"/>
          <p:cNvSpPr txBox="1"/>
          <p:nvPr/>
        </p:nvSpPr>
        <p:spPr>
          <a:xfrm>
            <a:off x="647700" y="2718435"/>
            <a:ext cx="9538970" cy="3138170"/>
          </a:xfrm>
          <a:prstGeom prst="rect">
            <a:avLst/>
          </a:prstGeom>
          <a:noFill/>
        </p:spPr>
        <p:txBody>
          <a:bodyPr wrap="square" rtlCol="0" anchor="t">
            <a:spAutoFit/>
          </a:bodyPr>
          <a:p>
            <a:pPr algn="l">
              <a:buClrTx/>
              <a:buSzTx/>
              <a:buFontTx/>
            </a:pPr>
            <a:r>
              <a:rPr lang="en-US" altLang="zh-CN" b="1" dirty="0">
                <a:latin typeface="Times New Roman" panose="02020603050405020304" pitchFamily="18" charset="0"/>
                <a:cs typeface="Times New Roman" panose="02020603050405020304" pitchFamily="18" charset="0"/>
              </a:rPr>
              <a:t>Answer:</a:t>
            </a:r>
            <a:endParaRPr lang="en-US" altLang="zh-CN" b="1" dirty="0">
              <a:latin typeface="Times New Roman" panose="02020603050405020304" pitchFamily="18" charset="0"/>
              <a:cs typeface="Times New Roman" panose="02020603050405020304" pitchFamily="18" charset="0"/>
            </a:endParaRPr>
          </a:p>
          <a:p>
            <a:pPr algn="l">
              <a:buClrTx/>
              <a:buSzTx/>
              <a:buFontTx/>
            </a:pPr>
            <a:r>
              <a:rPr lang="en-US" altLang="zh-CN" b="1" dirty="0">
                <a:latin typeface="Times New Roman" panose="02020603050405020304" pitchFamily="18" charset="0"/>
                <a:cs typeface="Times New Roman" panose="02020603050405020304" pitchFamily="18" charset="0"/>
              </a:rPr>
              <a:t>Propositional function:</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Let P(n) be “1</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+ 3</a:t>
            </a:r>
            <a:r>
              <a:rPr lang="en-US" altLang="zh-CN" baseline="30000"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rPr>
              <a:t>+ ··· + (2n+1)</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(n+1)(2n+1)(2n+3)/3.” </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b="1" dirty="0">
                <a:latin typeface="Times New Roman" panose="02020603050405020304" pitchFamily="18" charset="0"/>
                <a:cs typeface="Times New Roman" panose="02020603050405020304" pitchFamily="18" charset="0"/>
              </a:rPr>
              <a:t>Basis step: </a:t>
            </a:r>
            <a:r>
              <a:rPr lang="en-US" altLang="zh-CN"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0) is true because 1</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1 = (0 + 1)(2·0 + 1)(2·0 + 3)/3.</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b="1" dirty="0">
                <a:latin typeface="Times New Roman" panose="02020603050405020304" pitchFamily="18" charset="0"/>
                <a:cs typeface="Times New Roman" panose="02020603050405020304" pitchFamily="18" charset="0"/>
              </a:rPr>
              <a:t>Inductive step:</a:t>
            </a:r>
            <a:r>
              <a:rPr lang="en-US" altLang="zh-CN" dirty="0">
                <a:latin typeface="Times New Roman" panose="02020603050405020304" pitchFamily="18" charset="0"/>
                <a:cs typeface="Times New Roman" panose="02020603050405020304" pitchFamily="18" charset="0"/>
              </a:rPr>
              <a:t> Assume that P(k) is true.</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Then1</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+ 3</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 + (2k + 1)</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[2(k + 1) + 1]</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(k + 1)(2k + 1)(2k + 3)/3</a:t>
            </a:r>
            <a:r>
              <a:rPr lang="en-US" altLang="zh-CN" dirty="0">
                <a:latin typeface="Times New Roman" panose="02020603050405020304" pitchFamily="18" charset="0"/>
                <a:cs typeface="Times New Roman" panose="02020603050405020304" pitchFamily="18" charset="0"/>
              </a:rPr>
              <a:t> + (2k + 3)</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 (2k + 3)[(k + 1)(2k + 1)/3 + (2k + 3)] </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 (2k + 3)(2k</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+ 9k + 10)/3 </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 (2k + 3)(2k + 5)(k + 2)/3 </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 [(k + 1) + 1][2(k + 1) + 1][2(k + 1) + 3]/3.</a:t>
            </a:r>
            <a:endParaRPr lang="en-US" altLang="zh-CN"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7118350" y="2994025"/>
            <a:ext cx="4748530" cy="2862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Induction and Recursion</a:t>
            </a:r>
            <a:endParaRPr lang="zh-CN" altLang="en-US"/>
          </a:p>
        </p:txBody>
      </p:sp>
      <p:sp>
        <p:nvSpPr>
          <p:cNvPr id="3" name="内容占位符 2"/>
          <p:cNvSpPr>
            <a:spLocks noGrp="1"/>
          </p:cNvSpPr>
          <p:nvPr>
            <p:ph idx="1"/>
          </p:nvPr>
        </p:nvSpPr>
        <p:spPr>
          <a:xfrm>
            <a:off x="647700" y="1825625"/>
            <a:ext cx="10515600" cy="1844675"/>
          </a:xfrm>
        </p:spPr>
        <p:txBody>
          <a:bodyPr/>
          <a:lstStyle/>
          <a:p>
            <a:pPr marL="0" indent="0">
              <a:buNone/>
            </a:pPr>
            <a:r>
              <a:t>3. Give a recursive definition of the sequence {a</a:t>
            </a:r>
            <a:r>
              <a:rPr baseline="-25000"/>
              <a:t>n</a:t>
            </a:r>
            <a:r>
              <a:t>}, n = 1, 2, 3,... if </a:t>
            </a:r>
            <a:endParaRPr lang="en-US"/>
          </a:p>
          <a:p>
            <a:pPr marL="0" indent="0">
              <a:buNone/>
            </a:pPr>
            <a:r>
              <a:t>a) a</a:t>
            </a:r>
            <a:r>
              <a:rPr baseline="-25000"/>
              <a:t>n</a:t>
            </a:r>
            <a:r>
              <a:t> = 6</a:t>
            </a:r>
            <a:r>
              <a:rPr lang="en-US" b="1"/>
              <a:t>n</a:t>
            </a:r>
            <a:r>
              <a:t>.</a:t>
            </a:r>
          </a:p>
          <a:p>
            <a:pPr marL="0" indent="0">
              <a:buNone/>
            </a:pPr>
            <a:r>
              <a:t>b) a</a:t>
            </a:r>
            <a:r>
              <a:rPr baseline="-25000">
                <a:sym typeface="+mn-ea"/>
              </a:rPr>
              <a:t>n</a:t>
            </a:r>
            <a:r>
              <a:t> = 2n + 1.</a:t>
            </a:r>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654040" y="3208020"/>
            <a:ext cx="6256020" cy="2152650"/>
          </a:xfrm>
          <a:prstGeom prst="rect">
            <a:avLst/>
          </a:prstGeom>
        </p:spPr>
      </p:pic>
      <p:sp>
        <p:nvSpPr>
          <p:cNvPr id="7" name="文本框 6"/>
          <p:cNvSpPr txBox="1"/>
          <p:nvPr/>
        </p:nvSpPr>
        <p:spPr>
          <a:xfrm>
            <a:off x="647700" y="3208020"/>
            <a:ext cx="6096000" cy="2584450"/>
          </a:xfrm>
          <a:prstGeom prst="rect">
            <a:avLst/>
          </a:prstGeom>
          <a:noFill/>
        </p:spPr>
        <p:txBody>
          <a:bodyPr wrap="square" rtlCol="0" anchor="t">
            <a:spAutoFit/>
          </a:bodyPr>
          <a:p>
            <a:r>
              <a:rPr lang="en-US" altLang="zh-CN" b="1">
                <a:latin typeface="Times New Roman" panose="02020603050405020304" pitchFamily="18" charset="0"/>
                <a:cs typeface="Times New Roman" panose="02020603050405020304" pitchFamily="18" charset="0"/>
              </a:rPr>
              <a:t>Answer: </a:t>
            </a:r>
            <a:endParaRPr lang="zh-CN" altLang="en-US" b="1">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There</a:t>
            </a:r>
            <a:r>
              <a:rPr lang="en-US" altLang="zh-CN">
                <a:latin typeface="Times New Roman" panose="02020603050405020304" pitchFamily="18" charset="0"/>
                <a:cs typeface="Times New Roman" panose="02020603050405020304" pitchFamily="18" charset="0"/>
              </a:rPr>
              <a:t> are many possible correct a</a:t>
            </a:r>
            <a:r>
              <a:rPr lang="zh-CN" altLang="en-US">
                <a:latin typeface="Times New Roman" panose="02020603050405020304" pitchFamily="18" charset="0"/>
                <a:cs typeface="Times New Roman" panose="02020603050405020304" pitchFamily="18" charset="0"/>
              </a:rPr>
              <a:t>nswers</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a) </a:t>
            </a:r>
            <a:r>
              <a:rPr lang="en-US" altLang="zh-CN">
                <a:latin typeface="Times New Roman" panose="02020603050405020304" pitchFamily="18" charset="0"/>
                <a:cs typeface="Times New Roman" panose="02020603050405020304" pitchFamily="18" charset="0"/>
              </a:rPr>
              <a:t>a</a:t>
            </a:r>
            <a:r>
              <a:rPr lang="en-US" altLang="zh-CN" baseline="-25000">
                <a:latin typeface="Times New Roman" panose="02020603050405020304" pitchFamily="18" charset="0"/>
                <a:cs typeface="Times New Roman" panose="02020603050405020304" pitchFamily="18" charset="0"/>
              </a:rPr>
              <a:t>n+1</a:t>
            </a:r>
            <a:r>
              <a:rPr lang="en-US" altLang="zh-CN">
                <a:latin typeface="Times New Roman" panose="02020603050405020304" pitchFamily="18" charset="0"/>
                <a:cs typeface="Times New Roman" panose="02020603050405020304" pitchFamily="18" charset="0"/>
              </a:rPr>
              <a:t> = a</a:t>
            </a:r>
            <a:r>
              <a:rPr lang="en-US" altLang="zh-CN" baseline="-25000">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cs typeface="Times New Roman" panose="02020603050405020304" pitchFamily="18" charset="0"/>
              </a:rPr>
              <a:t> + 6 for n </a:t>
            </a:r>
            <a:r>
              <a:rPr lang="zh-CN" altLang="en-US">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 </a:t>
            </a:r>
            <a:r>
              <a:rPr lang="en-US" altLang="zh-CN">
                <a:latin typeface="Times New Roman" panose="02020603050405020304" pitchFamily="18" charset="0"/>
                <a:cs typeface="Times New Roman" panose="02020603050405020304" pitchFamily="18" charset="0"/>
              </a:rPr>
              <a:t>1 and a</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 = 6</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the first part of the recursive definition is a</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 = 6·1 = 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the second part is a</a:t>
            </a:r>
            <a:r>
              <a:rPr lang="en-US" altLang="zh-CN" baseline="-25000">
                <a:latin typeface="Times New Roman" panose="02020603050405020304" pitchFamily="18" charset="0"/>
                <a:cs typeface="Times New Roman" panose="02020603050405020304" pitchFamily="18" charset="0"/>
              </a:rPr>
              <a:t>n+1</a:t>
            </a:r>
            <a:r>
              <a:rPr lang="en-US" altLang="zh-CN">
                <a:latin typeface="Times New Roman" panose="02020603050405020304" pitchFamily="18" charset="0"/>
                <a:cs typeface="Times New Roman" panose="02020603050405020304" pitchFamily="18" charset="0"/>
              </a:rPr>
              <a:t> - a</a:t>
            </a:r>
            <a:r>
              <a:rPr lang="en-US" altLang="zh-CN" baseline="-25000">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cs typeface="Times New Roman" panose="02020603050405020304" pitchFamily="18" charset="0"/>
              </a:rPr>
              <a:t> = 6(n + 1) - 6n = 6</a:t>
            </a:r>
            <a:endParaRPr lang="en-US" altLang="zh-CN">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b) </a:t>
            </a:r>
            <a:r>
              <a:rPr lang="en-US" altLang="zh-CN">
                <a:latin typeface="Times New Roman" panose="02020603050405020304" pitchFamily="18" charset="0"/>
                <a:cs typeface="Times New Roman" panose="02020603050405020304" pitchFamily="18" charset="0"/>
                <a:sym typeface="+mn-ea"/>
              </a:rPr>
              <a:t>a</a:t>
            </a:r>
            <a:r>
              <a:rPr lang="en-US" altLang="zh-CN" baseline="-25000">
                <a:latin typeface="Times New Roman" panose="02020603050405020304" pitchFamily="18" charset="0"/>
                <a:cs typeface="Times New Roman" panose="02020603050405020304" pitchFamily="18" charset="0"/>
                <a:sym typeface="+mn-ea"/>
              </a:rPr>
              <a:t>n+1</a:t>
            </a:r>
            <a:r>
              <a:rPr lang="en-US" altLang="zh-CN">
                <a:latin typeface="Times New Roman" panose="02020603050405020304" pitchFamily="18" charset="0"/>
                <a:cs typeface="Times New Roman" panose="02020603050405020304" pitchFamily="18" charset="0"/>
                <a:sym typeface="+mn-ea"/>
              </a:rPr>
              <a:t> = a</a:t>
            </a:r>
            <a:r>
              <a:rPr lang="en-US" altLang="zh-CN" baseline="-25000">
                <a:latin typeface="Times New Roman" panose="02020603050405020304" pitchFamily="18" charset="0"/>
                <a:cs typeface="Times New Roman" panose="02020603050405020304" pitchFamily="18" charset="0"/>
                <a:sym typeface="+mn-ea"/>
              </a:rPr>
              <a:t>n</a:t>
            </a:r>
            <a:r>
              <a:rPr lang="en-US" altLang="zh-CN">
                <a:latin typeface="Times New Roman" panose="02020603050405020304" pitchFamily="18" charset="0"/>
                <a:cs typeface="Times New Roman" panose="02020603050405020304" pitchFamily="18" charset="0"/>
                <a:sym typeface="+mn-ea"/>
              </a:rPr>
              <a:t> + 2 for n </a:t>
            </a:r>
            <a:r>
              <a:rPr lang="zh-CN" altLang="en-US">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 </a:t>
            </a:r>
            <a:r>
              <a:rPr lang="en-US" altLang="zh-CN">
                <a:latin typeface="Times New Roman" panose="02020603050405020304" pitchFamily="18" charset="0"/>
                <a:cs typeface="Times New Roman" panose="02020603050405020304" pitchFamily="18" charset="0"/>
                <a:sym typeface="+mn-ea"/>
              </a:rPr>
              <a:t>1 and a</a:t>
            </a:r>
            <a:r>
              <a:rPr lang="en-US" altLang="zh-CN" baseline="-25000">
                <a:latin typeface="Times New Roman" panose="02020603050405020304" pitchFamily="18" charset="0"/>
                <a:cs typeface="Times New Roman" panose="02020603050405020304" pitchFamily="18" charset="0"/>
                <a:sym typeface="+mn-ea"/>
              </a:rPr>
              <a:t>1</a:t>
            </a:r>
            <a:r>
              <a:rPr lang="en-US" altLang="zh-CN">
                <a:latin typeface="Times New Roman" panose="02020603050405020304" pitchFamily="18" charset="0"/>
                <a:cs typeface="Times New Roman" panose="02020603050405020304" pitchFamily="18" charset="0"/>
                <a:sym typeface="+mn-ea"/>
              </a:rPr>
              <a:t> = 3</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sym typeface="+mn-ea"/>
              </a:rPr>
              <a:t>the first part of the recursive definition is a</a:t>
            </a:r>
            <a:r>
              <a:rPr lang="en-US" altLang="zh-CN" baseline="-25000">
                <a:latin typeface="Times New Roman" panose="02020603050405020304" pitchFamily="18" charset="0"/>
                <a:cs typeface="Times New Roman" panose="02020603050405020304" pitchFamily="18" charset="0"/>
                <a:sym typeface="+mn-ea"/>
              </a:rPr>
              <a:t>1</a:t>
            </a:r>
            <a:r>
              <a:rPr lang="en-US" altLang="zh-CN">
                <a:latin typeface="Times New Roman" panose="02020603050405020304" pitchFamily="18" charset="0"/>
                <a:cs typeface="Times New Roman" panose="02020603050405020304" pitchFamily="18" charset="0"/>
                <a:sym typeface="+mn-ea"/>
              </a:rPr>
              <a:t> = 2·1 + 1=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sym typeface="+mn-ea"/>
              </a:rPr>
              <a:t>the second part is a</a:t>
            </a:r>
            <a:r>
              <a:rPr lang="en-US" altLang="zh-CN" baseline="-25000">
                <a:latin typeface="Times New Roman" panose="02020603050405020304" pitchFamily="18" charset="0"/>
                <a:cs typeface="Times New Roman" panose="02020603050405020304" pitchFamily="18" charset="0"/>
                <a:sym typeface="+mn-ea"/>
              </a:rPr>
              <a:t>n+1</a:t>
            </a:r>
            <a:r>
              <a:rPr lang="en-US" altLang="zh-CN">
                <a:latin typeface="Times New Roman" panose="02020603050405020304" pitchFamily="18" charset="0"/>
                <a:cs typeface="Times New Roman" panose="02020603050405020304" pitchFamily="18" charset="0"/>
                <a:sym typeface="+mn-ea"/>
              </a:rPr>
              <a:t> - a</a:t>
            </a:r>
            <a:r>
              <a:rPr lang="en-US" altLang="zh-CN" baseline="-25000">
                <a:latin typeface="Times New Roman" panose="02020603050405020304" pitchFamily="18" charset="0"/>
                <a:cs typeface="Times New Roman" panose="02020603050405020304" pitchFamily="18" charset="0"/>
                <a:sym typeface="+mn-ea"/>
              </a:rPr>
              <a:t>n</a:t>
            </a:r>
            <a:r>
              <a:rPr lang="en-US" altLang="zh-CN">
                <a:latin typeface="Times New Roman" panose="02020603050405020304" pitchFamily="18" charset="0"/>
                <a:cs typeface="Times New Roman" panose="02020603050405020304" pitchFamily="18" charset="0"/>
                <a:sym typeface="+mn-ea"/>
              </a:rPr>
              <a:t> = 2(n + 1) + 1 - (2n + 1) = 2</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0" y="3750945"/>
            <a:ext cx="10850245" cy="811530"/>
          </a:xfrm>
        </p:spPr>
        <p:txBody>
          <a:bodyPr>
            <a:normAutofit/>
          </a:bodyPr>
          <a:lstStyle/>
          <a:p>
            <a:r>
              <a:rPr lang="en-US" altLang="zh-CN">
                <a:sym typeface="+mn-ea"/>
              </a:rPr>
              <a:t>Counting</a:t>
            </a:r>
            <a:endParaRPr lang="en-US" altLang="zh-CN"/>
          </a:p>
        </p:txBody>
      </p:sp>
      <p:sp>
        <p:nvSpPr>
          <p:cNvPr id="5" name="文本占位符 4"/>
          <p:cNvSpPr>
            <a:spLocks noGrp="1"/>
          </p:cNvSpPr>
          <p:nvPr>
            <p:ph type="body" idx="1"/>
          </p:nvPr>
        </p:nvSpPr>
        <p:spPr/>
        <p:txBody>
          <a:bodyPr/>
          <a:lstStyle/>
          <a:p>
            <a:r>
              <a:rPr lang="en-US" altLang="zh-CN">
                <a:sym typeface="+mn-ea"/>
              </a:rPr>
              <a:t>Chapter 6</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Counting</a:t>
            </a:r>
            <a:endParaRPr lang="en-US" altLang="zh-CN"/>
          </a:p>
        </p:txBody>
      </p:sp>
      <p:sp>
        <p:nvSpPr>
          <p:cNvPr id="3" name="内容占位符 2"/>
          <p:cNvSpPr>
            <a:spLocks noGrp="1"/>
          </p:cNvSpPr>
          <p:nvPr>
            <p:ph idx="1"/>
          </p:nvPr>
        </p:nvSpPr>
        <p:spPr/>
        <p:txBody>
          <a:bodyPr/>
          <a:lstStyle/>
          <a:p>
            <a:pPr marL="0" indent="0">
              <a:buNone/>
            </a:pPr>
            <a:r>
              <a:rPr lang="zh-CN" altLang="en-US"/>
              <a:t>1. There are 18 mathematics majors and 325 computer science majors at a college. </a:t>
            </a:r>
            <a:endParaRPr lang="zh-CN" altLang="en-US"/>
          </a:p>
          <a:p>
            <a:pPr marL="0" indent="0">
              <a:buNone/>
            </a:pPr>
            <a:r>
              <a:rPr lang="zh-CN" altLang="en-US"/>
              <a:t>a) In how many ways can two representatives be picked so that one is a mathematics major</a:t>
            </a:r>
            <a:r>
              <a:rPr lang="en-US" altLang="zh-CN"/>
              <a:t> </a:t>
            </a:r>
            <a:r>
              <a:rPr lang="zh-CN" altLang="en-US"/>
              <a:t>and the other is a computer science major?</a:t>
            </a:r>
            <a:endParaRPr lang="zh-CN" altLang="en-US"/>
          </a:p>
          <a:p>
            <a:pPr marL="0" indent="0">
              <a:buNone/>
            </a:pPr>
            <a:r>
              <a:rPr lang="zh-CN" altLang="en-US"/>
              <a:t>b) In how many ways can one representative be picked who is either a mathematics major or</a:t>
            </a:r>
            <a:r>
              <a:rPr lang="en-US" altLang="zh-CN"/>
              <a:t> </a:t>
            </a:r>
            <a:r>
              <a:rPr lang="zh-CN" altLang="en-US"/>
              <a:t>a computer science major?</a:t>
            </a:r>
            <a:endParaRPr lang="zh-CN" altLang="en-US"/>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6077585" y="3771900"/>
            <a:ext cx="5829300" cy="938530"/>
          </a:xfrm>
          <a:prstGeom prst="rect">
            <a:avLst/>
          </a:prstGeom>
        </p:spPr>
      </p:pic>
      <p:pic>
        <p:nvPicPr>
          <p:cNvPr id="7" name="图片 6"/>
          <p:cNvPicPr>
            <a:picLocks noChangeAspect="1"/>
          </p:cNvPicPr>
          <p:nvPr/>
        </p:nvPicPr>
        <p:blipFill>
          <a:blip r:embed="rId2"/>
          <a:stretch>
            <a:fillRect/>
          </a:stretch>
        </p:blipFill>
        <p:spPr>
          <a:xfrm>
            <a:off x="6202680" y="4710430"/>
            <a:ext cx="5704205" cy="843280"/>
          </a:xfrm>
          <a:prstGeom prst="rect">
            <a:avLst/>
          </a:prstGeom>
        </p:spPr>
      </p:pic>
      <p:sp>
        <p:nvSpPr>
          <p:cNvPr id="8" name="文本框 7"/>
          <p:cNvSpPr txBox="1"/>
          <p:nvPr/>
        </p:nvSpPr>
        <p:spPr>
          <a:xfrm>
            <a:off x="647700" y="3771900"/>
            <a:ext cx="6096000" cy="1753235"/>
          </a:xfrm>
          <a:prstGeom prst="rect">
            <a:avLst/>
          </a:prstGeom>
          <a:noFill/>
        </p:spPr>
        <p:txBody>
          <a:bodyPr wrap="square" rtlCol="0" anchor="t">
            <a:spAutoFit/>
          </a:bodyPr>
          <a:p>
            <a:r>
              <a:rPr lang="en-US" altLang="zh-CN" b="1">
                <a:latin typeface="Times New Roman" panose="02020603050405020304" pitchFamily="18" charset="0"/>
                <a:cs typeface="Times New Roman" panose="02020603050405020304" pitchFamily="18" charset="0"/>
              </a:rPr>
              <a:t>Answer: </a:t>
            </a:r>
            <a:endParaRPr lang="zh-CN" altLang="en-US" b="1">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a) </a:t>
            </a:r>
            <a:r>
              <a:rPr lang="en-US" altLang="zh-CN">
                <a:latin typeface="Times New Roman" panose="02020603050405020304" pitchFamily="18" charset="0"/>
                <a:cs typeface="Times New Roman" panose="02020603050405020304" pitchFamily="18" charset="0"/>
              </a:rPr>
              <a:t>5850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using the product rule: 18·325 = 5850</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b) </a:t>
            </a:r>
            <a:r>
              <a:rPr lang="en-US" altLang="zh-CN">
                <a:latin typeface="Times New Roman" panose="02020603050405020304" pitchFamily="18" charset="0"/>
                <a:cs typeface="Times New Roman" panose="02020603050405020304" pitchFamily="18" charset="0"/>
              </a:rPr>
              <a:t>343</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sym typeface="+mn-ea"/>
              </a:rPr>
              <a:t>using the sum rule: 18 + 325 = 343</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Counting</a:t>
            </a:r>
            <a:endParaRPr lang="zh-CN" altLang="en-US"/>
          </a:p>
        </p:txBody>
      </p:sp>
      <p:sp>
        <p:nvSpPr>
          <p:cNvPr id="3" name="内容占位符 2"/>
          <p:cNvSpPr>
            <a:spLocks noGrp="1"/>
          </p:cNvSpPr>
          <p:nvPr>
            <p:ph idx="1"/>
          </p:nvPr>
        </p:nvSpPr>
        <p:spPr>
          <a:xfrm>
            <a:off x="647700" y="1825625"/>
            <a:ext cx="10515600" cy="1219835"/>
          </a:xfrm>
        </p:spPr>
        <p:txBody>
          <a:bodyPr/>
          <a:lstStyle/>
          <a:p>
            <a:pPr marL="0" indent="0">
              <a:buNone/>
            </a:pPr>
            <a:r>
              <a:rPr lang="zh-CN" altLang="en-US"/>
              <a:t>2. How many strings are there of lowercase letters of length four or less, </a:t>
            </a:r>
            <a:r>
              <a:rPr lang="zh-CN" altLang="en-US" b="1"/>
              <a:t>not counting the empty</a:t>
            </a:r>
            <a:r>
              <a:rPr lang="en-US" altLang="zh-CN" b="1"/>
              <a:t> </a:t>
            </a:r>
            <a:r>
              <a:rPr lang="zh-CN" altLang="en-US" b="1"/>
              <a:t>string</a:t>
            </a:r>
            <a:r>
              <a:rPr lang="zh-CN" altLang="en-US"/>
              <a:t>. </a:t>
            </a:r>
            <a:endParaRPr lang="en-US" altLang="zh-CN"/>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mc:AlternateContent xmlns:mc="http://schemas.openxmlformats.org/markup-compatibility/2006">
        <mc:Choice xmlns:a14="http://schemas.microsoft.com/office/drawing/2010/main" Requires="a14">
          <p:sp>
            <p:nvSpPr>
              <p:cNvPr id="8" name="文本框 7"/>
              <p:cNvSpPr txBox="1"/>
              <p:nvPr/>
            </p:nvSpPr>
            <p:spPr>
              <a:xfrm>
                <a:off x="647700" y="2697480"/>
                <a:ext cx="6096000" cy="1153160"/>
              </a:xfrm>
              <a:prstGeom prst="rect">
                <a:avLst/>
              </a:prstGeom>
              <a:noFill/>
            </p:spPr>
            <p:txBody>
              <a:bodyPr wrap="square" rtlCol="0" anchor="t">
                <a:spAutoFit/>
              </a:bodyPr>
              <a:p>
                <a:r>
                  <a:rPr lang="en-US" altLang="zh-CN" b="1">
                    <a:latin typeface="Times New Roman" panose="02020603050405020304" pitchFamily="18" charset="0"/>
                    <a:cs typeface="Times New Roman" panose="02020603050405020304" pitchFamily="18" charset="0"/>
                  </a:rPr>
                  <a:t>Answer: </a:t>
                </a:r>
                <a:r>
                  <a:rPr lang="en-US" altLang="zh-CN">
                    <a:latin typeface="Times New Roman" panose="02020603050405020304" pitchFamily="18" charset="0"/>
                    <a:cs typeface="Times New Roman" panose="02020603050405020304" pitchFamily="18" charset="0"/>
                  </a:rPr>
                  <a:t>475254</a:t>
                </a:r>
                <a:endParaRPr lang="en-US" altLang="zh-CN">
                  <a:latin typeface="Times New Roman" panose="02020603050405020304" pitchFamily="18" charset="0"/>
                  <a:cs typeface="Times New Roman" panose="02020603050405020304" pitchFamily="18" charset="0"/>
                </a:endParaRPr>
              </a:p>
              <a:p>
                <a14:m>
                  <m:oMathPara xmlns:m="http://schemas.openxmlformats.org/officeDocument/2006/math">
                    <m:oMathParaPr>
                      <m:jc m:val="left"/>
                    </m:oMathParaPr>
                    <m:oMath xmlns:m="http://schemas.openxmlformats.org/officeDocument/2006/math">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4</m:t>
                          </m:r>
                        </m:sup>
                        <m:e>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26</m:t>
                              </m:r>
                            </m:e>
                            <m:sup>
                              <m:r>
                                <a:rPr lang="en-US" altLang="zh-CN" i="1">
                                  <a:latin typeface="Cambria Math" panose="02040503050406030204" charset="0"/>
                                  <a:cs typeface="Cambria Math" panose="02040503050406030204" charset="0"/>
                                </a:rPr>
                                <m:t>𝑖</m:t>
                              </m:r>
                            </m:sup>
                          </m:sSup>
                        </m:e>
                      </m:nary>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26</m:t>
                          </m:r>
                        </m:e>
                        <m:sup>
                          <m:r>
                            <a:rPr lang="en-US" altLang="zh-CN" i="1">
                              <a:latin typeface="Cambria Math" panose="02040503050406030204" charset="0"/>
                              <a:cs typeface="Cambria Math" panose="02040503050406030204" charset="0"/>
                            </a:rPr>
                            <m:t>4</m:t>
                          </m:r>
                        </m:sup>
                      </m:sSup>
                      <m:r>
                        <a:rPr lang="en-US" altLang="zh-CN" i="1">
                          <a:latin typeface="Cambria Math" panose="02040503050406030204" charset="0"/>
                          <a:cs typeface="Cambria Math" panose="02040503050406030204" charset="0"/>
                        </a:rPr>
                        <m:t> + </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26</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 + </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26</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26</m:t>
                      </m:r>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475254</m:t>
                      </m:r>
                    </m:oMath>
                  </m:oMathPara>
                </a14:m>
                <a:endParaRPr lang="zh-CN" altLang="en-US">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47700" y="2697480"/>
                <a:ext cx="6096000" cy="1153160"/>
              </a:xfrm>
              <a:prstGeom prst="rect">
                <a:avLst/>
              </a:prstGeom>
              <a:blipFill rotWithShape="1">
                <a:blip r:embed="rId1"/>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6100445" y="2697480"/>
            <a:ext cx="5829300" cy="938530"/>
          </a:xfrm>
          <a:prstGeom prst="rect">
            <a:avLst/>
          </a:prstGeom>
        </p:spPr>
      </p:pic>
      <p:pic>
        <p:nvPicPr>
          <p:cNvPr id="7" name="图片 6"/>
          <p:cNvPicPr>
            <a:picLocks noChangeAspect="1"/>
          </p:cNvPicPr>
          <p:nvPr/>
        </p:nvPicPr>
        <p:blipFill>
          <a:blip r:embed="rId3"/>
          <a:stretch>
            <a:fillRect/>
          </a:stretch>
        </p:blipFill>
        <p:spPr>
          <a:xfrm>
            <a:off x="6225540" y="3636010"/>
            <a:ext cx="5704205" cy="843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Counting</a:t>
            </a:r>
            <a:endParaRPr lang="en-US" altLang="zh-CN"/>
          </a:p>
        </p:txBody>
      </p:sp>
      <p:sp>
        <p:nvSpPr>
          <p:cNvPr id="3" name="内容占位符 2"/>
          <p:cNvSpPr>
            <a:spLocks noGrp="1"/>
          </p:cNvSpPr>
          <p:nvPr>
            <p:ph idx="1"/>
          </p:nvPr>
        </p:nvSpPr>
        <p:spPr>
          <a:xfrm>
            <a:off x="647700" y="1825625"/>
            <a:ext cx="11041380" cy="1334135"/>
          </a:xfrm>
        </p:spPr>
        <p:txBody>
          <a:bodyPr/>
          <a:lstStyle/>
          <a:p>
            <a:pPr marL="0" indent="0">
              <a:buNone/>
            </a:pPr>
            <a:r>
              <a:rPr lang="zh-CN" altLang="en-US"/>
              <a:t>3. Suppose that there are nine students in a discrete mathematics class at a small college.</a:t>
            </a:r>
            <a:endParaRPr lang="zh-CN" altLang="en-US"/>
          </a:p>
          <a:p>
            <a:pPr marL="0" indent="0">
              <a:buNone/>
            </a:pPr>
            <a:r>
              <a:rPr lang="zh-CN" altLang="en-US"/>
              <a:t>a) Show that the class must have at least five male students or at least five female students.</a:t>
            </a:r>
            <a:endParaRPr lang="zh-CN" altLang="en-US"/>
          </a:p>
          <a:p>
            <a:pPr marL="0" indent="0">
              <a:buNone/>
            </a:pPr>
            <a:r>
              <a:rPr lang="zh-CN" altLang="en-US"/>
              <a:t>b) Show that the class must have at least three male students or at least seven female</a:t>
            </a:r>
            <a:r>
              <a:rPr lang="en-US" altLang="zh-CN"/>
              <a:t> </a:t>
            </a:r>
            <a:r>
              <a:rPr lang="zh-CN" altLang="en-US"/>
              <a:t>students</a:t>
            </a:r>
            <a:r>
              <a:rPr lang="en-US" altLang="zh-CN"/>
              <a:t>.</a:t>
            </a:r>
            <a:endParaRPr lang="en-US" altLang="zh-CN"/>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文本框 5"/>
          <p:cNvSpPr txBox="1"/>
          <p:nvPr/>
        </p:nvSpPr>
        <p:spPr>
          <a:xfrm>
            <a:off x="647700" y="2900680"/>
            <a:ext cx="5481955" cy="2861310"/>
          </a:xfrm>
          <a:prstGeom prst="rect">
            <a:avLst/>
          </a:prstGeom>
          <a:noFill/>
        </p:spPr>
        <p:txBody>
          <a:bodyPr wrap="square" rtlCol="0" anchor="t">
            <a:spAutoFit/>
          </a:bodyPr>
          <a:p>
            <a:pPr algn="l">
              <a:buClrTx/>
              <a:buSzTx/>
              <a:buFontTx/>
            </a:pPr>
            <a:r>
              <a:rPr lang="en-US" altLang="zh-CN" b="1">
                <a:latin typeface="Times New Roman" panose="02020603050405020304" pitchFamily="18" charset="0"/>
                <a:cs typeface="Times New Roman" panose="02020603050405020304" pitchFamily="18" charset="0"/>
              </a:rPr>
              <a:t>Answer:</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a) </a:t>
            </a:r>
            <a:r>
              <a:rPr lang="en-US" altLang="zh-CN">
                <a:latin typeface="Times New Roman" panose="02020603050405020304" pitchFamily="18" charset="0"/>
                <a:cs typeface="Times New Roman" panose="02020603050405020304" pitchFamily="18" charset="0"/>
                <a:sym typeface="+mn-ea"/>
              </a:rPr>
              <a:t>⌈9/2  ⌉= 5</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9 pigeons(students) and 2 pigeonholes(genders), </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directly using the generalized pigeonhole principle</a:t>
            </a:r>
            <a:endParaRPr lang="en-US" altLang="zh-CN">
              <a:latin typeface="Times New Roman" panose="02020603050405020304" pitchFamily="18" charset="0"/>
              <a:cs typeface="Times New Roman" panose="02020603050405020304" pitchFamily="18" charset="0"/>
            </a:endParaRPr>
          </a:p>
          <a:p>
            <a:pPr algn="l">
              <a:buClrTx/>
              <a:buSzTx/>
              <a:buFontTx/>
            </a:pP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when you have assigned gender to 8 students, you either already have a group (pigeonhole) with 5 students of the same gender, or you have two groups, each with four students. Therefore, regardless of the gender of the 9th student, one of the groups must end up with 5.</a:t>
            </a:r>
            <a:endParaRPr lang="en-US" altLang="zh-CN">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1"/>
          <a:stretch>
            <a:fillRect/>
          </a:stretch>
        </p:blipFill>
        <p:spPr>
          <a:xfrm>
            <a:off x="6438265" y="763905"/>
            <a:ext cx="5250815" cy="581025"/>
          </a:xfrm>
          <a:prstGeom prst="rect">
            <a:avLst/>
          </a:prstGeom>
        </p:spPr>
      </p:pic>
      <p:pic>
        <p:nvPicPr>
          <p:cNvPr id="8" name="图片 7"/>
          <p:cNvPicPr>
            <a:picLocks noChangeAspect="1"/>
          </p:cNvPicPr>
          <p:nvPr/>
        </p:nvPicPr>
        <p:blipFill>
          <a:blip r:embed="rId2"/>
          <a:stretch>
            <a:fillRect/>
          </a:stretch>
        </p:blipFill>
        <p:spPr>
          <a:xfrm>
            <a:off x="6436995" y="1344930"/>
            <a:ext cx="5252085" cy="502920"/>
          </a:xfrm>
          <a:prstGeom prst="rect">
            <a:avLst/>
          </a:prstGeom>
        </p:spPr>
      </p:pic>
      <p:sp>
        <p:nvSpPr>
          <p:cNvPr id="9" name="文本框 8"/>
          <p:cNvSpPr txBox="1"/>
          <p:nvPr/>
        </p:nvSpPr>
        <p:spPr>
          <a:xfrm>
            <a:off x="5979795" y="2900680"/>
            <a:ext cx="6075045" cy="3692525"/>
          </a:xfrm>
          <a:prstGeom prst="rect">
            <a:avLst/>
          </a:prstGeom>
          <a:noFill/>
        </p:spPr>
        <p:txBody>
          <a:bodyPr wrap="square" rtlCol="0" anchor="t">
            <a:spAutoFit/>
          </a:bodyPr>
          <a:p>
            <a:pPr algn="l">
              <a:buClrTx/>
              <a:buSzTx/>
              <a:buFontTx/>
            </a:pPr>
            <a:r>
              <a:rPr lang="en-US" altLang="zh-CN" b="1">
                <a:latin typeface="Times New Roman" panose="02020603050405020304" pitchFamily="18" charset="0"/>
                <a:cs typeface="Times New Roman" panose="02020603050405020304" pitchFamily="18" charset="0"/>
              </a:rPr>
              <a:t>Answer:</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b) </a:t>
            </a:r>
            <a:r>
              <a:rPr lang="zh-CN" altLang="en-US">
                <a:latin typeface="Times New Roman" panose="02020603050405020304" pitchFamily="18" charset="0"/>
                <a:cs typeface="Times New Roman" panose="02020603050405020304" pitchFamily="18" charset="0"/>
              </a:rPr>
              <a:t>言之成理即可</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b="1">
                <a:latin typeface="Times New Roman" panose="02020603050405020304" pitchFamily="18" charset="0"/>
                <a:cs typeface="Times New Roman" panose="02020603050405020304" pitchFamily="18" charset="0"/>
              </a:rPr>
              <a:t>argument1:</a:t>
            </a:r>
            <a:r>
              <a:rPr lang="en-US" altLang="zh-CN">
                <a:latin typeface="Times New Roman" panose="02020603050405020304" pitchFamily="18" charset="0"/>
                <a:cs typeface="Times New Roman" panose="02020603050405020304" pitchFamily="18" charset="0"/>
              </a:rPr>
              <a:t> If not, then there would be 2 or fewer male students and 6 or fewer female students, so there would be 2 + 6 = 8 or fewer students in all, contradicting the assumption that there are 9 students in the class.</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b="1">
                <a:latin typeface="Times New Roman" panose="02020603050405020304" pitchFamily="18" charset="0"/>
                <a:cs typeface="Times New Roman" panose="02020603050405020304" pitchFamily="18" charset="0"/>
              </a:rPr>
              <a:t>argument2:</a:t>
            </a:r>
            <a:r>
              <a:rPr lang="en-US" altLang="zh-CN">
                <a:latin typeface="Times New Roman" panose="02020603050405020304" pitchFamily="18" charset="0"/>
                <a:cs typeface="Times New Roman" panose="02020603050405020304" pitchFamily="18" charset="0"/>
              </a:rPr>
              <a:t> after you've assigned gender to 6 students, either there were already 3 males, or there were 0, 1 or 2 males. You still have 3 more students, so if there were 0 males, there must have been 6 females, and either the 3 remains students are all males (in which case, there will be 3 males) or one of the student is a female (in which case, there will be at least 7 females). The argument for 1 or 2 males out of the 6 is similar.</a:t>
            </a:r>
            <a:endParaRPr lang="en-US" altLang="zh-CN">
              <a:latin typeface="Times New Roman" panose="02020603050405020304" pitchFamily="18" charset="0"/>
              <a:cs typeface="Times New Roman" panose="02020603050405020304" pitchFamily="18" charset="0"/>
            </a:endParaRPr>
          </a:p>
        </p:txBody>
      </p:sp>
      <p:graphicFrame>
        <p:nvGraphicFramePr>
          <p:cNvPr id="10" name="表格 9"/>
          <p:cNvGraphicFramePr/>
          <p:nvPr>
            <p:custDataLst>
              <p:tags r:id="rId3"/>
            </p:custDataLst>
          </p:nvPr>
        </p:nvGraphicFramePr>
        <p:xfrm>
          <a:off x="8846820" y="1367155"/>
          <a:ext cx="2720975" cy="5226050"/>
        </p:xfrm>
        <a:graphic>
          <a:graphicData uri="http://schemas.openxmlformats.org/drawingml/2006/table">
            <a:tbl>
              <a:tblPr firstRow="1" bandRow="1">
                <a:tableStyleId>{968F48CB-B3E4-4AC4-B9B0-83364689537C}</a:tableStyleId>
              </a:tblPr>
              <a:tblGrid>
                <a:gridCol w="911225"/>
                <a:gridCol w="1118235"/>
                <a:gridCol w="691515"/>
              </a:tblGrid>
              <a:tr h="508000">
                <a:tc>
                  <a:txBody>
                    <a:bodyPr/>
                    <a:p>
                      <a:pPr indent="0" algn="ctr">
                        <a:lnSpc>
                          <a:spcPct val="120000"/>
                        </a:lnSpc>
                        <a:spcBef>
                          <a:spcPts val="0"/>
                        </a:spcBef>
                        <a:spcAft>
                          <a:spcPts val="0"/>
                        </a:spcAft>
                        <a:buNone/>
                      </a:pPr>
                      <a:r>
                        <a:rPr lang="en-US" altLang="zh-CN" sz="1600" spc="120"/>
                        <a:t>male</a:t>
                      </a:r>
                      <a:endParaRPr lang="en-US" altLang="zh-CN" sz="1600" spc="120"/>
                    </a:p>
                  </a:txBody>
                  <a:tcPr marL="177800" marR="177800" marT="107950" marB="107950" anchor="ctr"/>
                </a:tc>
                <a:tc>
                  <a:txBody>
                    <a:bodyPr/>
                    <a:p>
                      <a:pPr indent="0" algn="ctr">
                        <a:lnSpc>
                          <a:spcPct val="120000"/>
                        </a:lnSpc>
                        <a:spcBef>
                          <a:spcPts val="0"/>
                        </a:spcBef>
                        <a:spcAft>
                          <a:spcPts val="0"/>
                        </a:spcAft>
                        <a:buNone/>
                      </a:pPr>
                      <a:r>
                        <a:rPr lang="en-US" altLang="zh-CN" sz="1600" spc="120"/>
                        <a:t>female</a:t>
                      </a:r>
                      <a:endParaRPr lang="en-US" altLang="zh-CN" sz="1600" spc="120"/>
                    </a:p>
                  </a:txBody>
                  <a:tcPr marL="177800" marR="177800" marT="107950" marB="107950" anchor="ctr"/>
                </a:tc>
                <a:tc>
                  <a:txBody>
                    <a:bodyPr/>
                    <a:p>
                      <a:pPr indent="0" algn="ctr">
                        <a:lnSpc>
                          <a:spcPct val="120000"/>
                        </a:lnSpc>
                        <a:spcBef>
                          <a:spcPts val="0"/>
                        </a:spcBef>
                        <a:spcAft>
                          <a:spcPts val="0"/>
                        </a:spcAft>
                        <a:buNone/>
                      </a:pPr>
                      <a:r>
                        <a:rPr lang="en-US" altLang="zh-CN" sz="1600" spc="120"/>
                        <a:t>all</a:t>
                      </a:r>
                      <a:endParaRPr lang="en-US" altLang="zh-CN" sz="1600" spc="120"/>
                    </a:p>
                  </a:txBody>
                  <a:tcPr marL="177800" marR="177800" marT="107950" marB="107950" anchor="ctr"/>
                </a:tc>
              </a:tr>
              <a:tr h="471805">
                <a:tc>
                  <a:txBody>
                    <a:bodyPr/>
                    <a:p>
                      <a:pPr indent="0" algn="ctr">
                        <a:lnSpc>
                          <a:spcPct val="120000"/>
                        </a:lnSpc>
                        <a:spcBef>
                          <a:spcPts val="0"/>
                        </a:spcBef>
                        <a:spcAft>
                          <a:spcPts val="0"/>
                        </a:spcAft>
                        <a:buNone/>
                      </a:pPr>
                      <a:r>
                        <a:rPr lang="en-US" altLang="zh-CN" sz="1400" spc="120"/>
                        <a:t>0</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r>
              <a:tr h="471805">
                <a:tc>
                  <a:txBody>
                    <a:bodyPr/>
                    <a:p>
                      <a:pPr indent="0" algn="ctr">
                        <a:lnSpc>
                          <a:spcPct val="120000"/>
                        </a:lnSpc>
                        <a:spcBef>
                          <a:spcPts val="0"/>
                        </a:spcBef>
                        <a:spcAft>
                          <a:spcPts val="0"/>
                        </a:spcAft>
                        <a:buNone/>
                      </a:pPr>
                      <a:r>
                        <a:rPr lang="en-US" altLang="zh-CN" sz="1400" spc="120"/>
                        <a:t>1</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8</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r>
              <a:tr h="471805">
                <a:tc>
                  <a:txBody>
                    <a:bodyPr/>
                    <a:p>
                      <a:pPr indent="0" algn="ctr">
                        <a:lnSpc>
                          <a:spcPct val="120000"/>
                        </a:lnSpc>
                        <a:spcBef>
                          <a:spcPts val="0"/>
                        </a:spcBef>
                        <a:spcAft>
                          <a:spcPts val="0"/>
                        </a:spcAft>
                        <a:buNone/>
                      </a:pPr>
                      <a:r>
                        <a:rPr lang="en-US" altLang="zh-CN" sz="1400" spc="120"/>
                        <a:t>2</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7</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r>
              <a:tr h="471805">
                <a:tc>
                  <a:txBody>
                    <a:bodyPr/>
                    <a:p>
                      <a:pPr indent="0" algn="ctr">
                        <a:lnSpc>
                          <a:spcPct val="120000"/>
                        </a:lnSpc>
                        <a:spcBef>
                          <a:spcPts val="0"/>
                        </a:spcBef>
                        <a:spcAft>
                          <a:spcPts val="0"/>
                        </a:spcAft>
                        <a:buNone/>
                      </a:pPr>
                      <a:r>
                        <a:rPr lang="en-US" altLang="zh-CN" sz="1400" spc="120"/>
                        <a:t>3</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6</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r>
              <a:tr h="471805">
                <a:tc>
                  <a:txBody>
                    <a:bodyPr/>
                    <a:p>
                      <a:pPr indent="0" algn="ctr">
                        <a:lnSpc>
                          <a:spcPct val="120000"/>
                        </a:lnSpc>
                        <a:spcBef>
                          <a:spcPts val="0"/>
                        </a:spcBef>
                        <a:spcAft>
                          <a:spcPts val="0"/>
                        </a:spcAft>
                        <a:buNone/>
                      </a:pPr>
                      <a:r>
                        <a:rPr lang="en-US" altLang="zh-CN" sz="1400" spc="120"/>
                        <a:t>4</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5</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r>
              <a:tr h="471805">
                <a:tc>
                  <a:txBody>
                    <a:bodyPr/>
                    <a:p>
                      <a:pPr indent="0" algn="ctr">
                        <a:lnSpc>
                          <a:spcPct val="120000"/>
                        </a:lnSpc>
                        <a:spcBef>
                          <a:spcPts val="0"/>
                        </a:spcBef>
                        <a:spcAft>
                          <a:spcPts val="0"/>
                        </a:spcAft>
                        <a:buNone/>
                      </a:pPr>
                      <a:r>
                        <a:rPr lang="en-US" altLang="zh-CN" sz="1400" spc="120"/>
                        <a:t>5</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4</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r>
              <a:tr h="471805">
                <a:tc>
                  <a:txBody>
                    <a:bodyPr/>
                    <a:p>
                      <a:pPr indent="0" algn="ctr">
                        <a:lnSpc>
                          <a:spcPct val="120000"/>
                        </a:lnSpc>
                        <a:spcBef>
                          <a:spcPts val="0"/>
                        </a:spcBef>
                        <a:spcAft>
                          <a:spcPts val="0"/>
                        </a:spcAft>
                        <a:buNone/>
                      </a:pPr>
                      <a:r>
                        <a:rPr lang="en-US" altLang="zh-CN" sz="1400" spc="120"/>
                        <a:t>6</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3</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r>
              <a:tr h="471805">
                <a:tc>
                  <a:txBody>
                    <a:bodyPr/>
                    <a:p>
                      <a:pPr indent="0" algn="ctr">
                        <a:lnSpc>
                          <a:spcPct val="120000"/>
                        </a:lnSpc>
                        <a:spcBef>
                          <a:spcPts val="0"/>
                        </a:spcBef>
                        <a:spcAft>
                          <a:spcPts val="0"/>
                        </a:spcAft>
                        <a:buNone/>
                      </a:pPr>
                      <a:r>
                        <a:rPr lang="en-US" altLang="zh-CN" sz="1400" spc="120"/>
                        <a:t>7</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2</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r>
              <a:tr h="471805">
                <a:tc>
                  <a:txBody>
                    <a:bodyPr/>
                    <a:p>
                      <a:pPr indent="0" algn="ctr">
                        <a:lnSpc>
                          <a:spcPct val="120000"/>
                        </a:lnSpc>
                        <a:spcBef>
                          <a:spcPts val="0"/>
                        </a:spcBef>
                        <a:spcAft>
                          <a:spcPts val="0"/>
                        </a:spcAft>
                        <a:buNone/>
                      </a:pPr>
                      <a:r>
                        <a:rPr lang="en-US" altLang="zh-CN" sz="1400" spc="120"/>
                        <a:t>8</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1</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r>
              <a:tr h="471805">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0</a:t>
                      </a:r>
                      <a:endParaRPr lang="en-US" altLang="zh-CN" sz="1400" spc="120"/>
                    </a:p>
                  </a:txBody>
                  <a:tcPr marL="177800" marR="177800" marT="107950" marB="107950" anchor="ctr"/>
                </a:tc>
                <a:tc>
                  <a:txBody>
                    <a:bodyPr/>
                    <a:p>
                      <a:pPr indent="0" algn="ctr">
                        <a:lnSpc>
                          <a:spcPct val="120000"/>
                        </a:lnSpc>
                        <a:spcBef>
                          <a:spcPts val="0"/>
                        </a:spcBef>
                        <a:spcAft>
                          <a:spcPts val="0"/>
                        </a:spcAft>
                        <a:buNone/>
                      </a:pPr>
                      <a:r>
                        <a:rPr lang="en-US" altLang="zh-CN" sz="1400" spc="120"/>
                        <a:t>9</a:t>
                      </a:r>
                      <a:endParaRPr lang="en-US" altLang="zh-CN" sz="1400" spc="120"/>
                    </a:p>
                  </a:txBody>
                  <a:tcPr marL="177800" marR="177800" marT="107950" marB="10795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0" y="3750945"/>
            <a:ext cx="10850245" cy="811530"/>
          </a:xfrm>
        </p:spPr>
        <p:txBody>
          <a:bodyPr>
            <a:normAutofit/>
          </a:bodyPr>
          <a:lstStyle/>
          <a:p>
            <a:r>
              <a:rPr lang="en-US" altLang="zh-CN">
                <a:sym typeface="+mn-ea"/>
              </a:rPr>
              <a:t>Advanced Counting Techniques</a:t>
            </a:r>
            <a:endParaRPr lang="en-US" altLang="zh-CN"/>
          </a:p>
        </p:txBody>
      </p:sp>
      <p:sp>
        <p:nvSpPr>
          <p:cNvPr id="5" name="文本占位符 4"/>
          <p:cNvSpPr>
            <a:spLocks noGrp="1"/>
          </p:cNvSpPr>
          <p:nvPr>
            <p:ph type="body" idx="1"/>
          </p:nvPr>
        </p:nvSpPr>
        <p:spPr/>
        <p:txBody>
          <a:bodyPr/>
          <a:lstStyle/>
          <a:p>
            <a:r>
              <a:rPr lang="en-US" altLang="zh-CN">
                <a:sym typeface="+mn-ea"/>
              </a:rPr>
              <a:t>Chapter 8</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Advanced Counting Techniques</a:t>
            </a:r>
            <a:endParaRPr lang="en-US" altLang="zh-CN"/>
          </a:p>
        </p:txBody>
      </p:sp>
      <p:sp>
        <p:nvSpPr>
          <p:cNvPr id="3" name="内容占位符 2"/>
          <p:cNvSpPr>
            <a:spLocks noGrp="1"/>
          </p:cNvSpPr>
          <p:nvPr>
            <p:ph idx="1"/>
          </p:nvPr>
        </p:nvSpPr>
        <p:spPr>
          <a:xfrm>
            <a:off x="647700" y="1825625"/>
            <a:ext cx="11337925" cy="1914525"/>
          </a:xfrm>
        </p:spPr>
        <p:txBody>
          <a:bodyPr>
            <a:noAutofit/>
          </a:bodyPr>
          <a:lstStyle/>
          <a:p>
            <a:pPr marL="0" indent="0">
              <a:buNone/>
            </a:pPr>
            <a:r>
              <a:t>1. Issues: </a:t>
            </a:r>
            <a:endParaRPr lang="en-US"/>
          </a:p>
          <a:p>
            <a:pPr marL="0" indent="0">
              <a:buNone/>
            </a:pPr>
            <a:r>
              <a:t>a) Find a recurrence relation for the number of bit strings of length n that contain three</a:t>
            </a:r>
            <a:r>
              <a:rPr lang="en-US"/>
              <a:t> </a:t>
            </a:r>
            <a:r>
              <a:t>consecutive 0s.</a:t>
            </a:r>
          </a:p>
          <a:p>
            <a:pPr marL="0" indent="0">
              <a:buNone/>
            </a:pPr>
            <a:r>
              <a:rPr>
                <a:sym typeface="+mn-ea"/>
              </a:rPr>
              <a:t>b) What are the initial conditions?</a:t>
            </a:r>
            <a:r>
              <a:rPr lang="en-US">
                <a:sym typeface="+mn-ea"/>
              </a:rPr>
              <a:t>  </a:t>
            </a:r>
            <a:endParaRPr lang="en-US">
              <a:sym typeface="+mn-ea"/>
            </a:endParaRPr>
          </a:p>
          <a:p>
            <a:pPr marL="0" indent="0">
              <a:buNone/>
            </a:pPr>
            <a:r>
              <a:rPr>
                <a:sym typeface="+mn-ea"/>
              </a:rPr>
              <a:t>c) How many bit strings of length seven contain three consecutive 0s?</a:t>
            </a:r>
            <a:endParaRPr>
              <a:sym typeface="+mn-ea"/>
            </a:endParaRPr>
          </a:p>
          <a:p>
            <a:pPr marL="0" indent="0">
              <a:buNone/>
            </a:pPr>
            <a:endParaRPr lang="en-US">
              <a:sym typeface="+mn-ea"/>
            </a:endParaRPr>
          </a:p>
          <a:p>
            <a:pPr marL="0" indent="0">
              <a:buNone/>
            </a:pPr>
            <a:endParaRPr>
              <a:sym typeface="+mn-ea"/>
            </a:endParaRPr>
          </a:p>
          <a:p>
            <a:pPr marL="0" indent="0">
              <a:buNone/>
            </a:pPr>
          </a:p>
          <a:p>
            <a:pPr marL="0" indent="0">
              <a:buNone/>
            </a:pPr>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文本框 5"/>
          <p:cNvSpPr txBox="1"/>
          <p:nvPr/>
        </p:nvSpPr>
        <p:spPr>
          <a:xfrm>
            <a:off x="640715" y="3642360"/>
            <a:ext cx="4695190" cy="951865"/>
          </a:xfrm>
          <a:prstGeom prst="rect">
            <a:avLst/>
          </a:prstGeom>
          <a:noFill/>
        </p:spPr>
        <p:txBody>
          <a:bodyPr wrap="square" rtlCol="0" anchor="t">
            <a:noAutofit/>
          </a:bodyPr>
          <a:p>
            <a:pPr algn="l">
              <a:buClrTx/>
              <a:buSzTx/>
              <a:buFontTx/>
            </a:pPr>
            <a:r>
              <a:rPr lang="en-US" altLang="zh-CN" b="1">
                <a:latin typeface="Times New Roman" panose="02020603050405020304" pitchFamily="18" charset="0"/>
                <a:cs typeface="Times New Roman" panose="02020603050405020304" pitchFamily="18" charset="0"/>
              </a:rPr>
              <a:t>Answer:</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b="1">
                <a:latin typeface="Times New Roman" panose="02020603050405020304" pitchFamily="18" charset="0"/>
                <a:cs typeface="Times New Roman" panose="02020603050405020304" pitchFamily="18" charset="0"/>
              </a:rPr>
              <a:t>Reduce the scale of the problem.</a:t>
            </a:r>
            <a:r>
              <a:rPr lang="en-US" altLang="zh-CN">
                <a:latin typeface="Times New Roman" panose="02020603050405020304" pitchFamily="18" charset="0"/>
                <a:cs typeface="Times New Roman" panose="02020603050405020304" pitchFamily="18" charset="0"/>
              </a:rPr>
              <a:t> (e.g. n</a:t>
            </a:r>
            <a:r>
              <a:rPr lang="en-US" altLang="zh-CN" dirty="0">
                <a:latin typeface="Times New Roman" panose="02020603050405020304" pitchFamily="18" charset="0"/>
                <a:cs typeface="Times New Roman" panose="02020603050405020304" pitchFamily="18" charset="0"/>
                <a:sym typeface="+mn-ea"/>
              </a:rPr>
              <a:t>→n-1</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Draw a tree to help thinking.</a:t>
            </a:r>
            <a:endParaRPr lang="en-US" altLang="zh-CN">
              <a:latin typeface="Times New Roman" panose="02020603050405020304" pitchFamily="18" charset="0"/>
              <a:cs typeface="Times New Roman" panose="02020603050405020304" pitchFamily="18" charset="0"/>
            </a:endParaRPr>
          </a:p>
        </p:txBody>
      </p:sp>
      <p:grpSp>
        <p:nvGrpSpPr>
          <p:cNvPr id="32" name="组合 31"/>
          <p:cNvGrpSpPr/>
          <p:nvPr/>
        </p:nvGrpSpPr>
        <p:grpSpPr>
          <a:xfrm>
            <a:off x="4973955" y="3642360"/>
            <a:ext cx="6660515" cy="2680970"/>
            <a:chOff x="6513" y="5792"/>
            <a:chExt cx="10489" cy="4222"/>
          </a:xfrm>
        </p:grpSpPr>
        <p:sp>
          <p:nvSpPr>
            <p:cNvPr id="7" name="文本框 6"/>
            <p:cNvSpPr txBox="1"/>
            <p:nvPr/>
          </p:nvSpPr>
          <p:spPr>
            <a:xfrm>
              <a:off x="11430" y="6152"/>
              <a:ext cx="869" cy="580"/>
            </a:xfrm>
            <a:prstGeom prst="rect">
              <a:avLst/>
            </a:prstGeom>
            <a:noFill/>
          </p:spPr>
          <p:txBody>
            <a:bodyPr wrap="square" rtlCol="0">
              <a:spAutoFit/>
            </a:bodyPr>
            <a:p>
              <a:r>
                <a:rPr lang="en-US" altLang="zh-CN"/>
                <a:t>0 ?</a:t>
              </a:r>
              <a:endParaRPr lang="en-US" altLang="zh-CN"/>
            </a:p>
          </p:txBody>
        </p:sp>
        <p:sp>
          <p:nvSpPr>
            <p:cNvPr id="8" name="文本框 7"/>
            <p:cNvSpPr txBox="1"/>
            <p:nvPr/>
          </p:nvSpPr>
          <p:spPr>
            <a:xfrm>
              <a:off x="14354" y="6152"/>
              <a:ext cx="869" cy="580"/>
            </a:xfrm>
            <a:prstGeom prst="rect">
              <a:avLst/>
            </a:prstGeom>
            <a:noFill/>
          </p:spPr>
          <p:txBody>
            <a:bodyPr wrap="square" rtlCol="0">
              <a:spAutoFit/>
            </a:bodyPr>
            <a:p>
              <a:r>
                <a:rPr lang="en-US" altLang="zh-CN"/>
                <a:t>1</a:t>
              </a:r>
              <a:endParaRPr lang="en-US" altLang="zh-CN"/>
            </a:p>
          </p:txBody>
        </p:sp>
        <p:sp>
          <p:nvSpPr>
            <p:cNvPr id="10" name="文本框 9"/>
            <p:cNvSpPr txBox="1"/>
            <p:nvPr/>
          </p:nvSpPr>
          <p:spPr>
            <a:xfrm>
              <a:off x="8442" y="6152"/>
              <a:ext cx="2868" cy="580"/>
            </a:xfrm>
            <a:prstGeom prst="rect">
              <a:avLst/>
            </a:prstGeom>
            <a:noFill/>
          </p:spPr>
          <p:txBody>
            <a:bodyPr wrap="square" rtlCol="0">
              <a:spAutoFit/>
            </a:bodyPr>
            <a:p>
              <a:r>
                <a:rPr lang="en-US" altLang="zh-CN" b="1"/>
                <a:t>start with bits : </a:t>
              </a:r>
              <a:endParaRPr lang="en-US" altLang="zh-CN" b="1"/>
            </a:p>
          </p:txBody>
        </p:sp>
        <p:cxnSp>
          <p:nvCxnSpPr>
            <p:cNvPr id="11" name="直接箭头连接符 10" descr="7b0a20202020227461726765744964223a202270726f636573734f6e6c696e6554657874426f78220a7d0a"/>
            <p:cNvCxnSpPr/>
            <p:nvPr/>
          </p:nvCxnSpPr>
          <p:spPr>
            <a:xfrm>
              <a:off x="14686" y="6629"/>
              <a:ext cx="205" cy="4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4382" y="7254"/>
              <a:ext cx="2621" cy="580"/>
            </a:xfrm>
            <a:prstGeom prst="rect">
              <a:avLst/>
            </a:prstGeom>
            <a:noFill/>
          </p:spPr>
          <p:txBody>
            <a:bodyPr wrap="square" rtlCol="0">
              <a:spAutoFit/>
            </a:bodyPr>
            <a:p>
              <a:r>
                <a:rPr lang="en-US" altLang="zh-CN"/>
                <a:t>f(n) = f(n-1)</a:t>
              </a:r>
              <a:endParaRPr lang="en-US" altLang="zh-CN"/>
            </a:p>
          </p:txBody>
        </p:sp>
        <p:cxnSp>
          <p:nvCxnSpPr>
            <p:cNvPr id="13" name="直接箭头连接符 12" descr="7b0a20202020227461726765744964223a202270726f636573734f6e6c696e6554657874426f78220a7d0a"/>
            <p:cNvCxnSpPr/>
            <p:nvPr/>
          </p:nvCxnSpPr>
          <p:spPr>
            <a:xfrm flipH="1">
              <a:off x="11102" y="6732"/>
              <a:ext cx="468" cy="5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descr="7b0a20202020227461726765744964223a202270726f636573734f6e6c696e6554657874426f78220a7d0a"/>
            <p:cNvCxnSpPr/>
            <p:nvPr/>
          </p:nvCxnSpPr>
          <p:spPr>
            <a:xfrm>
              <a:off x="11806" y="6732"/>
              <a:ext cx="412" cy="5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0478" y="7296"/>
              <a:ext cx="755" cy="580"/>
            </a:xfrm>
            <a:prstGeom prst="rect">
              <a:avLst/>
            </a:prstGeom>
            <a:noFill/>
          </p:spPr>
          <p:txBody>
            <a:bodyPr wrap="square" rtlCol="0">
              <a:spAutoFit/>
            </a:bodyPr>
            <a:p>
              <a:r>
                <a:rPr lang="en-US" altLang="zh-CN"/>
                <a:t>00?</a:t>
              </a:r>
              <a:endParaRPr lang="en-US" altLang="zh-CN"/>
            </a:p>
          </p:txBody>
        </p:sp>
        <p:sp>
          <p:nvSpPr>
            <p:cNvPr id="16" name="文本框 15"/>
            <p:cNvSpPr txBox="1"/>
            <p:nvPr/>
          </p:nvSpPr>
          <p:spPr>
            <a:xfrm>
              <a:off x="12142" y="7308"/>
              <a:ext cx="755" cy="580"/>
            </a:xfrm>
            <a:prstGeom prst="rect">
              <a:avLst/>
            </a:prstGeom>
            <a:noFill/>
          </p:spPr>
          <p:txBody>
            <a:bodyPr wrap="square" rtlCol="0">
              <a:spAutoFit/>
            </a:bodyPr>
            <a:p>
              <a:r>
                <a:rPr lang="en-US" altLang="zh-CN"/>
                <a:t>01</a:t>
              </a:r>
              <a:endParaRPr lang="en-US" altLang="zh-CN"/>
            </a:p>
          </p:txBody>
        </p:sp>
        <p:sp>
          <p:nvSpPr>
            <p:cNvPr id="17" name="文本框 16"/>
            <p:cNvSpPr txBox="1"/>
            <p:nvPr/>
          </p:nvSpPr>
          <p:spPr>
            <a:xfrm>
              <a:off x="11733" y="7834"/>
              <a:ext cx="2621" cy="580"/>
            </a:xfrm>
            <a:prstGeom prst="rect">
              <a:avLst/>
            </a:prstGeom>
            <a:noFill/>
          </p:spPr>
          <p:txBody>
            <a:bodyPr wrap="square" rtlCol="0">
              <a:spAutoFit/>
            </a:bodyPr>
            <a:p>
              <a:r>
                <a:rPr lang="en-US" altLang="zh-CN"/>
                <a:t>f(n) = f(n-2)</a:t>
              </a:r>
              <a:endParaRPr lang="en-US" altLang="zh-CN"/>
            </a:p>
          </p:txBody>
        </p:sp>
        <p:cxnSp>
          <p:nvCxnSpPr>
            <p:cNvPr id="18" name="直接箭头连接符 17" descr="7b0a20202020227461726765744964223a202270726f636573734f6e6c696e6554657874426f78220a7d0a"/>
            <p:cNvCxnSpPr/>
            <p:nvPr/>
          </p:nvCxnSpPr>
          <p:spPr>
            <a:xfrm flipH="1">
              <a:off x="10189" y="7850"/>
              <a:ext cx="468" cy="5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descr="7b0a20202020227461726765744964223a202270726f636573734f6e6c696e6554657874426f78220a7d0a"/>
            <p:cNvCxnSpPr/>
            <p:nvPr/>
          </p:nvCxnSpPr>
          <p:spPr>
            <a:xfrm>
              <a:off x="10898" y="7834"/>
              <a:ext cx="412" cy="5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453" y="8440"/>
              <a:ext cx="1025" cy="580"/>
            </a:xfrm>
            <a:prstGeom prst="rect">
              <a:avLst/>
            </a:prstGeom>
            <a:noFill/>
          </p:spPr>
          <p:txBody>
            <a:bodyPr wrap="square" rtlCol="0">
              <a:spAutoFit/>
            </a:bodyPr>
            <a:p>
              <a:r>
                <a:rPr lang="en-US" altLang="zh-CN"/>
                <a:t>000</a:t>
              </a:r>
              <a:endParaRPr lang="en-US" altLang="zh-CN"/>
            </a:p>
          </p:txBody>
        </p:sp>
        <p:sp>
          <p:nvSpPr>
            <p:cNvPr id="21" name="文本框 20"/>
            <p:cNvSpPr txBox="1"/>
            <p:nvPr/>
          </p:nvSpPr>
          <p:spPr>
            <a:xfrm>
              <a:off x="10898" y="8440"/>
              <a:ext cx="1025" cy="580"/>
            </a:xfrm>
            <a:prstGeom prst="rect">
              <a:avLst/>
            </a:prstGeom>
            <a:noFill/>
          </p:spPr>
          <p:txBody>
            <a:bodyPr wrap="square" rtlCol="0">
              <a:spAutoFit/>
            </a:bodyPr>
            <a:p>
              <a:r>
                <a:rPr lang="en-US" altLang="zh-CN"/>
                <a:t>001</a:t>
              </a:r>
              <a:endParaRPr lang="en-US" altLang="zh-CN"/>
            </a:p>
          </p:txBody>
        </p:sp>
        <p:sp>
          <p:nvSpPr>
            <p:cNvPr id="22" name="文本框 21"/>
            <p:cNvSpPr txBox="1"/>
            <p:nvPr/>
          </p:nvSpPr>
          <p:spPr>
            <a:xfrm>
              <a:off x="10702" y="8940"/>
              <a:ext cx="2621" cy="580"/>
            </a:xfrm>
            <a:prstGeom prst="rect">
              <a:avLst/>
            </a:prstGeom>
            <a:noFill/>
          </p:spPr>
          <p:txBody>
            <a:bodyPr wrap="square" rtlCol="0">
              <a:spAutoFit/>
            </a:bodyPr>
            <a:p>
              <a:r>
                <a:rPr lang="en-US" altLang="zh-CN"/>
                <a:t>f(n) = f(n-3)</a:t>
              </a:r>
              <a:endParaRPr lang="en-US" altLang="zh-CN"/>
            </a:p>
          </p:txBody>
        </p:sp>
        <p:sp>
          <p:nvSpPr>
            <p:cNvPr id="23" name="文本框 22"/>
            <p:cNvSpPr txBox="1"/>
            <p:nvPr/>
          </p:nvSpPr>
          <p:spPr>
            <a:xfrm>
              <a:off x="11209" y="5792"/>
              <a:ext cx="2621" cy="531"/>
            </a:xfrm>
            <a:prstGeom prst="rect">
              <a:avLst/>
            </a:prstGeom>
            <a:noFill/>
          </p:spPr>
          <p:txBody>
            <a:bodyPr wrap="square" rtlCol="0">
              <a:spAutoFit/>
            </a:bodyPr>
            <a:p>
              <a:r>
                <a:rPr lang="en-US" altLang="zh-CN" sz="1600"/>
                <a:t>f(n) = f(n-1) + ?</a:t>
              </a:r>
              <a:endParaRPr lang="en-US" altLang="zh-CN" sz="1600"/>
            </a:p>
          </p:txBody>
        </p:sp>
        <p:sp>
          <p:nvSpPr>
            <p:cNvPr id="24" name="文本框 23"/>
            <p:cNvSpPr txBox="1"/>
            <p:nvPr/>
          </p:nvSpPr>
          <p:spPr>
            <a:xfrm>
              <a:off x="8442" y="6993"/>
              <a:ext cx="2621" cy="531"/>
            </a:xfrm>
            <a:prstGeom prst="rect">
              <a:avLst/>
            </a:prstGeom>
            <a:noFill/>
          </p:spPr>
          <p:txBody>
            <a:bodyPr wrap="square" rtlCol="0">
              <a:spAutoFit/>
            </a:bodyPr>
            <a:p>
              <a:r>
                <a:rPr lang="en-US" altLang="zh-CN" sz="1600"/>
                <a:t>f(n) = f(n-2) + ?</a:t>
              </a:r>
              <a:endParaRPr lang="en-US" altLang="zh-CN" sz="1600"/>
            </a:p>
          </p:txBody>
        </p:sp>
        <p:sp>
          <p:nvSpPr>
            <p:cNvPr id="25" name="文本框 24"/>
            <p:cNvSpPr txBox="1"/>
            <p:nvPr/>
          </p:nvSpPr>
          <p:spPr>
            <a:xfrm>
              <a:off x="8442" y="8940"/>
              <a:ext cx="1869" cy="580"/>
            </a:xfrm>
            <a:prstGeom prst="rect">
              <a:avLst/>
            </a:prstGeom>
            <a:noFill/>
          </p:spPr>
          <p:txBody>
            <a:bodyPr wrap="square" rtlCol="0">
              <a:spAutoFit/>
            </a:bodyPr>
            <a:p>
              <a:r>
                <a:rPr lang="en-US" altLang="zh-CN"/>
                <a:t>f(n) = 2</a:t>
              </a:r>
              <a:r>
                <a:rPr lang="en-US" altLang="zh-CN" baseline="30000"/>
                <a:t>n-3</a:t>
              </a:r>
              <a:endParaRPr lang="en-US" altLang="zh-CN" baseline="30000"/>
            </a:p>
          </p:txBody>
        </p:sp>
        <p:sp>
          <p:nvSpPr>
            <p:cNvPr id="26" name="文本框 25"/>
            <p:cNvSpPr txBox="1"/>
            <p:nvPr/>
          </p:nvSpPr>
          <p:spPr>
            <a:xfrm>
              <a:off x="6513" y="9484"/>
              <a:ext cx="4550" cy="531"/>
            </a:xfrm>
            <a:prstGeom prst="rect">
              <a:avLst/>
            </a:prstGeom>
            <a:noFill/>
          </p:spPr>
          <p:txBody>
            <a:bodyPr wrap="square" rtlCol="0">
              <a:spAutoFit/>
            </a:bodyPr>
            <a:p>
              <a:r>
                <a:rPr lang="en-US" altLang="zh-CN" sz="1600"/>
                <a:t>(already satisfy the condition.)</a:t>
              </a:r>
              <a:endParaRPr lang="en-US" altLang="zh-CN" sz="1600"/>
            </a:p>
          </p:txBody>
        </p:sp>
      </p:grpSp>
      <p:sp>
        <p:nvSpPr>
          <p:cNvPr id="29" name="文本框 28"/>
          <p:cNvSpPr txBox="1"/>
          <p:nvPr/>
        </p:nvSpPr>
        <p:spPr>
          <a:xfrm>
            <a:off x="640715" y="4800600"/>
            <a:ext cx="4434205" cy="1198880"/>
          </a:xfrm>
          <a:prstGeom prst="rect">
            <a:avLst/>
          </a:prstGeom>
          <a:noFill/>
        </p:spPr>
        <p:txBody>
          <a:bodyPr wrap="square" rtlCol="0" anchor="t">
            <a:spAutoFit/>
          </a:bodyPr>
          <a:p>
            <a:pPr algn="l">
              <a:buClrTx/>
              <a:buSzTx/>
              <a:buFontTx/>
            </a:pPr>
            <a:r>
              <a:rPr lang="en-US" altLang="zh-CN">
                <a:latin typeface="Times New Roman" panose="02020603050405020304" pitchFamily="18" charset="0"/>
                <a:cs typeface="Times New Roman" panose="02020603050405020304" pitchFamily="18" charset="0"/>
                <a:sym typeface="+mn-ea"/>
              </a:rPr>
              <a:t>a) the recurrence relation, valid for all n ≥ 3: </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sym typeface="+mn-ea"/>
              </a:rPr>
              <a:t>a</a:t>
            </a:r>
            <a:r>
              <a:rPr lang="en-US" altLang="zh-CN" baseline="-25000">
                <a:latin typeface="Times New Roman" panose="02020603050405020304" pitchFamily="18" charset="0"/>
                <a:cs typeface="Times New Roman" panose="02020603050405020304" pitchFamily="18" charset="0"/>
                <a:sym typeface="+mn-ea"/>
              </a:rPr>
              <a:t>n</a:t>
            </a:r>
            <a:r>
              <a:rPr lang="en-US" altLang="zh-CN">
                <a:latin typeface="Times New Roman" panose="02020603050405020304" pitchFamily="18" charset="0"/>
                <a:cs typeface="Times New Roman" panose="02020603050405020304" pitchFamily="18" charset="0"/>
                <a:sym typeface="+mn-ea"/>
              </a:rPr>
              <a:t> = a</a:t>
            </a:r>
            <a:r>
              <a:rPr lang="en-US" altLang="zh-CN" baseline="-25000">
                <a:latin typeface="Times New Roman" panose="02020603050405020304" pitchFamily="18" charset="0"/>
                <a:cs typeface="Times New Roman" panose="02020603050405020304" pitchFamily="18" charset="0"/>
                <a:sym typeface="+mn-ea"/>
              </a:rPr>
              <a:t>n−1</a:t>
            </a:r>
            <a:r>
              <a:rPr lang="en-US" altLang="zh-CN">
                <a:latin typeface="Times New Roman" panose="02020603050405020304" pitchFamily="18" charset="0"/>
                <a:cs typeface="Times New Roman" panose="02020603050405020304" pitchFamily="18" charset="0"/>
                <a:sym typeface="+mn-ea"/>
              </a:rPr>
              <a:t> + a</a:t>
            </a:r>
            <a:r>
              <a:rPr lang="en-US" altLang="zh-CN" baseline="-25000">
                <a:latin typeface="Times New Roman" panose="02020603050405020304" pitchFamily="18" charset="0"/>
                <a:cs typeface="Times New Roman" panose="02020603050405020304" pitchFamily="18" charset="0"/>
                <a:sym typeface="+mn-ea"/>
              </a:rPr>
              <a:t>n−2</a:t>
            </a:r>
            <a:r>
              <a:rPr lang="en-US" altLang="zh-CN">
                <a:latin typeface="Times New Roman" panose="02020603050405020304" pitchFamily="18" charset="0"/>
                <a:cs typeface="Times New Roman" panose="02020603050405020304" pitchFamily="18" charset="0"/>
                <a:sym typeface="+mn-ea"/>
              </a:rPr>
              <a:t> + a</a:t>
            </a:r>
            <a:r>
              <a:rPr lang="en-US" altLang="zh-CN" baseline="-25000">
                <a:latin typeface="Times New Roman" panose="02020603050405020304" pitchFamily="18" charset="0"/>
                <a:cs typeface="Times New Roman" panose="02020603050405020304" pitchFamily="18" charset="0"/>
                <a:sym typeface="+mn-ea"/>
              </a:rPr>
              <a:t>n−3</a:t>
            </a:r>
            <a:r>
              <a:rPr lang="en-US" altLang="zh-CN">
                <a:latin typeface="Times New Roman" panose="02020603050405020304" pitchFamily="18" charset="0"/>
                <a:cs typeface="Times New Roman" panose="02020603050405020304" pitchFamily="18" charset="0"/>
                <a:sym typeface="+mn-ea"/>
              </a:rPr>
              <a:t> + 2</a:t>
            </a:r>
            <a:r>
              <a:rPr lang="en-US" altLang="zh-CN" baseline="30000">
                <a:latin typeface="Times New Roman" panose="02020603050405020304" pitchFamily="18" charset="0"/>
                <a:cs typeface="Times New Roman" panose="02020603050405020304" pitchFamily="18" charset="0"/>
                <a:sym typeface="+mn-ea"/>
              </a:rPr>
              <a:t>n−3</a:t>
            </a:r>
            <a:r>
              <a:rPr lang="en-US" altLang="zh-CN">
                <a:latin typeface="Times New Roman" panose="02020603050405020304" pitchFamily="18" charset="0"/>
                <a:cs typeface="Times New Roman" panose="02020603050405020304" pitchFamily="18" charset="0"/>
                <a:sym typeface="+mn-ea"/>
              </a:rPr>
              <a:t>.</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sym typeface="+mn-ea"/>
              </a:rPr>
              <a:t>b) a</a:t>
            </a:r>
            <a:r>
              <a:rPr lang="en-US" altLang="zh-CN" baseline="-25000">
                <a:latin typeface="Times New Roman" panose="02020603050405020304" pitchFamily="18" charset="0"/>
                <a:cs typeface="Times New Roman" panose="02020603050405020304" pitchFamily="18" charset="0"/>
                <a:sym typeface="+mn-ea"/>
              </a:rPr>
              <a:t>0</a:t>
            </a:r>
            <a:r>
              <a:rPr lang="en-US" altLang="zh-CN">
                <a:latin typeface="Times New Roman" panose="02020603050405020304" pitchFamily="18" charset="0"/>
                <a:cs typeface="Times New Roman" panose="02020603050405020304" pitchFamily="18" charset="0"/>
                <a:sym typeface="+mn-ea"/>
              </a:rPr>
              <a:t> = a</a:t>
            </a:r>
            <a:r>
              <a:rPr lang="en-US" altLang="zh-CN" baseline="-25000">
                <a:latin typeface="Times New Roman" panose="02020603050405020304" pitchFamily="18" charset="0"/>
                <a:cs typeface="Times New Roman" panose="02020603050405020304" pitchFamily="18" charset="0"/>
                <a:sym typeface="+mn-ea"/>
              </a:rPr>
              <a:t>1</a:t>
            </a:r>
            <a:r>
              <a:rPr lang="en-US" altLang="zh-CN">
                <a:latin typeface="Times New Roman" panose="02020603050405020304" pitchFamily="18" charset="0"/>
                <a:cs typeface="Times New Roman" panose="02020603050405020304" pitchFamily="18" charset="0"/>
                <a:sym typeface="+mn-ea"/>
              </a:rPr>
              <a:t> = a</a:t>
            </a:r>
            <a:r>
              <a:rPr lang="en-US" altLang="zh-CN" baseline="-25000">
                <a:latin typeface="Times New Roman" panose="02020603050405020304" pitchFamily="18" charset="0"/>
                <a:cs typeface="Times New Roman" panose="02020603050405020304" pitchFamily="18" charset="0"/>
                <a:sym typeface="+mn-ea"/>
              </a:rPr>
              <a:t>2</a:t>
            </a:r>
            <a:r>
              <a:rPr lang="en-US" altLang="zh-CN">
                <a:latin typeface="Times New Roman" panose="02020603050405020304" pitchFamily="18" charset="0"/>
                <a:cs typeface="Times New Roman" panose="02020603050405020304" pitchFamily="18" charset="0"/>
                <a:sym typeface="+mn-ea"/>
              </a:rPr>
              <a:t> = 0</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sym typeface="+mn-ea"/>
              </a:rPr>
              <a:t>c) a</a:t>
            </a:r>
            <a:r>
              <a:rPr lang="en-US" altLang="zh-CN" baseline="-25000">
                <a:latin typeface="Times New Roman" panose="02020603050405020304" pitchFamily="18" charset="0"/>
                <a:cs typeface="Times New Roman" panose="02020603050405020304" pitchFamily="18" charset="0"/>
                <a:sym typeface="+mn-ea"/>
              </a:rPr>
              <a:t>7</a:t>
            </a:r>
            <a:r>
              <a:rPr lang="en-US" altLang="zh-CN">
                <a:latin typeface="Times New Roman" panose="02020603050405020304" pitchFamily="18" charset="0"/>
                <a:cs typeface="Times New Roman" panose="02020603050405020304" pitchFamily="18" charset="0"/>
                <a:sym typeface="+mn-ea"/>
              </a:rPr>
              <a:t> = 47</a:t>
            </a:r>
            <a:endParaRPr lang="en-US" altLang="zh-CN">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0" y="3750945"/>
            <a:ext cx="10850245" cy="811530"/>
          </a:xfrm>
        </p:spPr>
        <p:txBody>
          <a:bodyPr>
            <a:normAutofit/>
          </a:bodyPr>
          <a:lstStyle/>
          <a:p>
            <a:r>
              <a:rPr lang="en-US" altLang="zh-CN">
                <a:sym typeface="+mn-ea"/>
              </a:rPr>
              <a:t>Graphs</a:t>
            </a:r>
            <a:endParaRPr lang="en-US" altLang="zh-CN"/>
          </a:p>
        </p:txBody>
      </p:sp>
      <p:sp>
        <p:nvSpPr>
          <p:cNvPr id="5" name="文本占位符 4"/>
          <p:cNvSpPr>
            <a:spLocks noGrp="1"/>
          </p:cNvSpPr>
          <p:nvPr>
            <p:ph type="body" idx="1"/>
          </p:nvPr>
        </p:nvSpPr>
        <p:spPr/>
        <p:txBody>
          <a:bodyPr/>
          <a:lstStyle/>
          <a:p>
            <a:r>
              <a:rPr lang="en-US" altLang="zh-CN">
                <a:sym typeface="+mn-ea"/>
              </a:rPr>
              <a:t>Chapter 10</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Outline</a:t>
            </a:r>
            <a:endParaRPr lang="en-US" altLang="zh-CN"/>
          </a:p>
        </p:txBody>
      </p:sp>
      <p:sp>
        <p:nvSpPr>
          <p:cNvPr id="3" name="内容占位符 2"/>
          <p:cNvSpPr>
            <a:spLocks noGrp="1"/>
          </p:cNvSpPr>
          <p:nvPr>
            <p:ph idx="1"/>
          </p:nvPr>
        </p:nvSpPr>
        <p:spPr/>
        <p:txBody>
          <a:bodyPr/>
          <a:lstStyle/>
          <a:p>
            <a:r>
              <a:rPr lang="en-US" altLang="zh-CN">
                <a:sym typeface="+mn-ea"/>
              </a:rPr>
              <a:t>The Foundations: Logic and Proofs</a:t>
            </a:r>
            <a:endParaRPr lang="en-US" altLang="zh-CN"/>
          </a:p>
          <a:p>
            <a:r>
              <a:rPr lang="zh-CN" altLang="en-US"/>
              <a:t>Relations</a:t>
            </a:r>
            <a:endParaRPr lang="zh-CN" altLang="en-US"/>
          </a:p>
          <a:p>
            <a:r>
              <a:rPr lang="en-US" altLang="zh-CN"/>
              <a:t>Induction and Recursion</a:t>
            </a:r>
            <a:endParaRPr lang="en-US" altLang="zh-CN"/>
          </a:p>
          <a:p>
            <a:r>
              <a:rPr lang="en-US" altLang="zh-CN"/>
              <a:t>Counting</a:t>
            </a:r>
            <a:endParaRPr lang="en-US" altLang="zh-CN"/>
          </a:p>
          <a:p>
            <a:r>
              <a:rPr lang="en-US" altLang="zh-CN"/>
              <a:t>Advanced Counting Techniques</a:t>
            </a:r>
            <a:endParaRPr lang="en-US" altLang="zh-CN"/>
          </a:p>
          <a:p>
            <a:r>
              <a:rPr lang="en-US" altLang="zh-CN"/>
              <a:t>Graphs</a:t>
            </a:r>
            <a:endParaRPr lang="en-US" altLang="zh-CN"/>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Graphs</a:t>
            </a:r>
            <a:endParaRPr lang="zh-CN" altLang="en-US"/>
          </a:p>
        </p:txBody>
      </p:sp>
      <p:sp>
        <p:nvSpPr>
          <p:cNvPr id="3" name="内容占位符 2"/>
          <p:cNvSpPr>
            <a:spLocks noGrp="1"/>
          </p:cNvSpPr>
          <p:nvPr>
            <p:ph idx="1"/>
          </p:nvPr>
        </p:nvSpPr>
        <p:spPr>
          <a:xfrm>
            <a:off x="647700" y="1825625"/>
            <a:ext cx="5593715" cy="3050540"/>
          </a:xfrm>
        </p:spPr>
        <p:txBody>
          <a:bodyPr>
            <a:noAutofit/>
          </a:bodyPr>
          <a:lstStyle/>
          <a:p>
            <a:pPr marL="0" indent="0">
              <a:buNone/>
            </a:pPr>
            <a:r>
              <a:rPr lang="zh-CN" altLang="en-US" sz="1800"/>
              <a:t>1. What kind of graph (from Table 1) can be used to model a highway system between major</a:t>
            </a:r>
            <a:r>
              <a:rPr lang="en-US" altLang="zh-CN" sz="1800"/>
              <a:t> </a:t>
            </a:r>
            <a:r>
              <a:rPr lang="zh-CN" altLang="en-US" sz="1800"/>
              <a:t>cities where</a:t>
            </a:r>
            <a:endParaRPr lang="zh-CN" altLang="en-US" sz="1800"/>
          </a:p>
          <a:p>
            <a:pPr marL="0" indent="0">
              <a:buNone/>
            </a:pPr>
            <a:r>
              <a:rPr lang="zh-CN" altLang="en-US" sz="1800"/>
              <a:t>a) there is an edge between the vertices representing cities if there is an interstate highway</a:t>
            </a:r>
            <a:r>
              <a:rPr lang="en-US" altLang="zh-CN" sz="1800"/>
              <a:t> </a:t>
            </a:r>
            <a:r>
              <a:rPr lang="zh-CN" altLang="en-US" sz="1800"/>
              <a:t>between them?</a:t>
            </a:r>
            <a:endParaRPr lang="zh-CN" altLang="en-US" sz="1800"/>
          </a:p>
          <a:p>
            <a:pPr marL="0" indent="0">
              <a:buNone/>
            </a:pPr>
            <a:r>
              <a:rPr lang="zh-CN" altLang="en-US" sz="1800"/>
              <a:t>b) there is an edge between the vertices representing cities for each interstate highway</a:t>
            </a:r>
            <a:r>
              <a:rPr lang="en-US" altLang="zh-CN" sz="1800"/>
              <a:t> </a:t>
            </a:r>
            <a:r>
              <a:rPr lang="zh-CN" altLang="en-US" sz="1800"/>
              <a:t>between them?</a:t>
            </a:r>
            <a:endParaRPr lang="zh-CN" altLang="en-US" sz="1800"/>
          </a:p>
          <a:p>
            <a:pPr marL="0" indent="0">
              <a:buNone/>
            </a:pPr>
            <a:r>
              <a:rPr lang="zh-CN" altLang="en-US" sz="1800">
                <a:sym typeface="+mn-ea"/>
              </a:rPr>
              <a:t>c) there is an edge between the vertices representing cities for each interstate highway</a:t>
            </a:r>
            <a:r>
              <a:rPr lang="en-US" altLang="zh-CN" sz="1800">
                <a:sym typeface="+mn-ea"/>
              </a:rPr>
              <a:t> </a:t>
            </a:r>
            <a:r>
              <a:rPr lang="zh-CN" altLang="en-US" sz="1800">
                <a:sym typeface="+mn-ea"/>
              </a:rPr>
              <a:t>between them, and there is a loop at </a:t>
            </a:r>
            <a:r>
              <a:rPr lang="en-US" altLang="zh-CN" sz="1800">
                <a:sym typeface="+mn-ea"/>
              </a:rPr>
              <a:t> </a:t>
            </a:r>
            <a:r>
              <a:rPr lang="zh-CN" altLang="en-US" sz="1800">
                <a:sym typeface="+mn-ea"/>
              </a:rPr>
              <a:t>the vertex representing a city</a:t>
            </a:r>
            <a:r>
              <a:rPr lang="en-US" altLang="zh-CN" sz="1800">
                <a:sym typeface="+mn-ea"/>
              </a:rPr>
              <a:t> </a:t>
            </a:r>
            <a:r>
              <a:rPr lang="zh-CN" altLang="en-US" sz="1800">
                <a:sym typeface="+mn-ea"/>
              </a:rPr>
              <a:t>if there is an interstate</a:t>
            </a:r>
            <a:r>
              <a:rPr lang="en-US" altLang="zh-CN" sz="1800">
                <a:sym typeface="+mn-ea"/>
              </a:rPr>
              <a:t> </a:t>
            </a:r>
            <a:r>
              <a:rPr lang="zh-CN" altLang="en-US" sz="1800">
                <a:sym typeface="+mn-ea"/>
              </a:rPr>
              <a:t>highway that circles this city?</a:t>
            </a:r>
            <a:endParaRPr lang="zh-CN" altLang="en-US" sz="1800"/>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647700" y="4782820"/>
            <a:ext cx="5029200" cy="1573530"/>
          </a:xfrm>
          <a:prstGeom prst="rect">
            <a:avLst/>
          </a:prstGeom>
        </p:spPr>
      </p:pic>
      <p:sp>
        <p:nvSpPr>
          <p:cNvPr id="7" name="文本框 6"/>
          <p:cNvSpPr txBox="1"/>
          <p:nvPr/>
        </p:nvSpPr>
        <p:spPr>
          <a:xfrm>
            <a:off x="6172835" y="4027170"/>
            <a:ext cx="5912485" cy="2329180"/>
          </a:xfrm>
          <a:prstGeom prst="rect">
            <a:avLst/>
          </a:prstGeom>
          <a:noFill/>
        </p:spPr>
        <p:txBody>
          <a:bodyPr wrap="square" rtlCol="0" anchor="t">
            <a:noAutofit/>
          </a:bodyPr>
          <a:p>
            <a:pPr algn="l">
              <a:buClrTx/>
              <a:buSzTx/>
              <a:buFontTx/>
            </a:pPr>
            <a:r>
              <a:rPr lang="en-US" altLang="zh-CN" b="1">
                <a:latin typeface="Times New Roman" panose="02020603050405020304" pitchFamily="18" charset="0"/>
                <a:cs typeface="Times New Roman" panose="02020603050405020304" pitchFamily="18" charset="0"/>
              </a:rPr>
              <a:t>Answer:</a:t>
            </a:r>
            <a:endParaRPr lang="en-US" altLang="zh-CN" b="1">
              <a:latin typeface="Times New Roman" panose="02020603050405020304" pitchFamily="18" charset="0"/>
              <a:cs typeface="Times New Roman" panose="02020603050405020304" pitchFamily="18" charset="0"/>
            </a:endParaRPr>
          </a:p>
          <a:p>
            <a:pPr algn="l">
              <a:buClrTx/>
              <a:buSzTx/>
              <a:buFontTx/>
            </a:pPr>
            <a:r>
              <a:rPr lang="en-US" altLang="zh-CN" b="1">
                <a:latin typeface="Times New Roman" panose="02020603050405020304" pitchFamily="18" charset="0"/>
                <a:cs typeface="Times New Roman" panose="02020603050405020304" pitchFamily="18" charset="0"/>
              </a:rPr>
              <a:t>First and foremost, understand the meaning of vertice and edges. </a:t>
            </a:r>
            <a:r>
              <a:rPr lang="en-US" altLang="zh-CN" b="1">
                <a:latin typeface="Times New Roman" panose="02020603050405020304" pitchFamily="18" charset="0"/>
                <a:cs typeface="Times New Roman" panose="02020603050405020304" pitchFamily="18" charset="0"/>
              </a:rPr>
              <a:t>Thus, we choose three undirected graph models:</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a) a simple graph would be the model here, since there are no parallel edges or loops, and the edges are undirected.</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b) a multigraph, since there may be more than one interstate highway between the same pair of cities.</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c) a pseudograph is needed here, to allow for loops.</a:t>
            </a:r>
            <a:endParaRPr lang="en-US" altLang="zh-CN">
              <a:latin typeface="Times New Roman" panose="02020603050405020304" pitchFamily="18" charset="0"/>
              <a:cs typeface="Times New Roman" panose="02020603050405020304" pitchFamily="18" charset="0"/>
            </a:endParaRPr>
          </a:p>
          <a:p>
            <a:pPr algn="l">
              <a:buClrTx/>
              <a:buSzTx/>
              <a:buFontTx/>
            </a:pPr>
            <a:endParaRPr lang="en-US" altLang="zh-CN">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6172835" y="1825625"/>
            <a:ext cx="4503420" cy="2296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Graphs</a:t>
            </a:r>
            <a:endParaRPr lang="en-US" altLang="zh-CN"/>
          </a:p>
        </p:txBody>
      </p:sp>
      <p:sp>
        <p:nvSpPr>
          <p:cNvPr id="3" name="内容占位符 2"/>
          <p:cNvSpPr>
            <a:spLocks noGrp="1"/>
          </p:cNvSpPr>
          <p:nvPr>
            <p:ph idx="1"/>
          </p:nvPr>
        </p:nvSpPr>
        <p:spPr>
          <a:xfrm>
            <a:off x="647700" y="1825625"/>
            <a:ext cx="10515600" cy="1036955"/>
          </a:xfrm>
        </p:spPr>
        <p:txBody>
          <a:bodyPr/>
          <a:lstStyle/>
          <a:p>
            <a:pPr marL="0" indent="0">
              <a:buNone/>
            </a:pPr>
            <a:r>
              <a:rPr lang="zh-CN" altLang="en-US"/>
              <a:t>2. Determine the number of vertices and edges and find the in-degree and out-degree of each</a:t>
            </a:r>
            <a:r>
              <a:rPr lang="en-US" altLang="zh-CN"/>
              <a:t> </a:t>
            </a:r>
            <a:r>
              <a:rPr lang="zh-CN" altLang="en-US"/>
              <a:t>vertex for the given directed multigraph. </a:t>
            </a:r>
            <a:r>
              <a:rPr lang="en-US" altLang="zh-CN"/>
              <a:t> </a:t>
            </a:r>
            <a:endParaRPr lang="en-US" altLang="zh-CN"/>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9117965" y="2228850"/>
            <a:ext cx="1729105" cy="1674495"/>
          </a:xfrm>
          <a:prstGeom prst="rect">
            <a:avLst/>
          </a:prstGeom>
        </p:spPr>
      </p:pic>
      <p:sp>
        <p:nvSpPr>
          <p:cNvPr id="7" name="文本框 6"/>
          <p:cNvSpPr txBox="1"/>
          <p:nvPr/>
        </p:nvSpPr>
        <p:spPr>
          <a:xfrm>
            <a:off x="647700" y="3315970"/>
            <a:ext cx="6402705" cy="1753235"/>
          </a:xfrm>
          <a:prstGeom prst="rect">
            <a:avLst/>
          </a:prstGeom>
          <a:noFill/>
        </p:spPr>
        <p:txBody>
          <a:bodyPr wrap="square" rtlCol="0" anchor="t">
            <a:spAutoFit/>
          </a:bodyPr>
          <a:p>
            <a:pPr algn="l">
              <a:buClrTx/>
              <a:buSzTx/>
              <a:buFontTx/>
            </a:pPr>
            <a:r>
              <a:rPr lang="en-US" altLang="zh-CN" b="1">
                <a:latin typeface="Times New Roman" panose="02020603050405020304" pitchFamily="18" charset="0"/>
                <a:cs typeface="Times New Roman" panose="02020603050405020304" pitchFamily="18" charset="0"/>
              </a:rPr>
              <a:t>Answer:</a:t>
            </a:r>
            <a:endParaRPr lang="en-US" altLang="zh-CN" b="1">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v = 4; e = 7; </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deg</a:t>
            </a:r>
            <a:r>
              <a:rPr lang="en-US" altLang="zh-CN" baseline="30000">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(a) = 3, </a:t>
            </a:r>
            <a:r>
              <a:rPr lang="en-US" altLang="zh-CN">
                <a:latin typeface="Times New Roman" panose="02020603050405020304" pitchFamily="18" charset="0"/>
                <a:cs typeface="Times New Roman" panose="02020603050405020304" pitchFamily="18" charset="0"/>
                <a:sym typeface="+mn-ea"/>
              </a:rPr>
              <a:t>deg</a:t>
            </a:r>
            <a:r>
              <a:rPr lang="en-US" altLang="zh-CN" baseline="30000">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(a) = 1,</a:t>
            </a:r>
            <a:endParaRPr lang="en-US" altLang="zh-CN">
              <a:latin typeface="Times New Roman" panose="02020603050405020304" pitchFamily="18" charset="0"/>
              <a:cs typeface="Times New Roman" panose="02020603050405020304" pitchFamily="18" charset="0"/>
              <a:sym typeface="+mn-ea"/>
            </a:endParaRPr>
          </a:p>
          <a:p>
            <a:pPr algn="l">
              <a:buClrTx/>
              <a:buSzTx/>
              <a:buFontTx/>
            </a:pPr>
            <a:r>
              <a:rPr lang="en-US" altLang="zh-CN">
                <a:latin typeface="Times New Roman" panose="02020603050405020304" pitchFamily="18" charset="0"/>
                <a:cs typeface="Times New Roman" panose="02020603050405020304" pitchFamily="18" charset="0"/>
              </a:rPr>
              <a:t>deg</a:t>
            </a:r>
            <a:r>
              <a:rPr lang="en-US" altLang="zh-CN" baseline="30000">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rPr>
              <a:t>(b) = 1</a:t>
            </a:r>
            <a:r>
              <a:rPr lang="en-US" altLang="zh-CN">
                <a:latin typeface="Times New Roman" panose="02020603050405020304" pitchFamily="18" charset="0"/>
                <a:cs typeface="Times New Roman" panose="02020603050405020304" pitchFamily="18" charset="0"/>
                <a:sym typeface="+mn-ea"/>
              </a:rPr>
              <a:t>, deg</a:t>
            </a:r>
            <a:r>
              <a:rPr lang="en-US" altLang="zh-CN" baseline="30000">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(b) = 2,</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rPr>
              <a:t>deg</a:t>
            </a:r>
            <a:r>
              <a:rPr lang="en-US" altLang="zh-CN" baseline="30000">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rPr>
              <a:t>(c) = 2, </a:t>
            </a:r>
            <a:r>
              <a:rPr lang="en-US" altLang="zh-CN">
                <a:latin typeface="Times New Roman" panose="02020603050405020304" pitchFamily="18" charset="0"/>
                <a:cs typeface="Times New Roman" panose="02020603050405020304" pitchFamily="18" charset="0"/>
                <a:sym typeface="+mn-ea"/>
              </a:rPr>
              <a:t>deg</a:t>
            </a:r>
            <a:r>
              <a:rPr lang="en-US" altLang="zh-CN" baseline="30000">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(c) = 1</a:t>
            </a:r>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pPr algn="l">
              <a:buClrTx/>
              <a:buSzTx/>
              <a:buFontTx/>
            </a:pPr>
            <a:r>
              <a:rPr lang="en-US" altLang="zh-CN">
                <a:latin typeface="Times New Roman" panose="02020603050405020304" pitchFamily="18" charset="0"/>
                <a:cs typeface="Times New Roman" panose="02020603050405020304" pitchFamily="18" charset="0"/>
                <a:sym typeface="+mn-ea"/>
              </a:rPr>
              <a:t>deg</a:t>
            </a:r>
            <a:r>
              <a:rPr lang="en-US" altLang="zh-CN" baseline="30000">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(d) = 1</a:t>
            </a:r>
            <a:r>
              <a:rPr lang="en-US" altLang="zh-CN">
                <a:latin typeface="Times New Roman" panose="02020603050405020304" pitchFamily="18" charset="0"/>
                <a:cs typeface="Times New Roman" panose="02020603050405020304" pitchFamily="18" charset="0"/>
                <a:sym typeface="+mn-ea"/>
              </a:rPr>
              <a:t>, </a:t>
            </a:r>
            <a:r>
              <a:rPr lang="en-US" altLang="zh-CN">
                <a:latin typeface="Times New Roman" panose="02020603050405020304" pitchFamily="18" charset="0"/>
                <a:cs typeface="Times New Roman" panose="02020603050405020304" pitchFamily="18" charset="0"/>
              </a:rPr>
              <a:t>deg</a:t>
            </a:r>
            <a:r>
              <a:rPr lang="en-US" altLang="zh-CN" baseline="30000">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rPr>
              <a:t>(d) = 3</a:t>
            </a:r>
            <a:endParaRPr lang="en-US" altLang="zh-CN">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5332730" y="3997325"/>
            <a:ext cx="6676390" cy="10718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Graphs</a:t>
            </a:r>
            <a:endParaRPr lang="zh-CN" altLang="en-US"/>
          </a:p>
        </p:txBody>
      </p:sp>
      <p:sp>
        <p:nvSpPr>
          <p:cNvPr id="3" name="内容占位符 2"/>
          <p:cNvSpPr>
            <a:spLocks noGrp="1"/>
          </p:cNvSpPr>
          <p:nvPr>
            <p:ph idx="1"/>
          </p:nvPr>
        </p:nvSpPr>
        <p:spPr>
          <a:xfrm>
            <a:off x="647700" y="1825625"/>
            <a:ext cx="10515600" cy="519430"/>
          </a:xfrm>
        </p:spPr>
        <p:txBody>
          <a:bodyPr/>
          <a:lstStyle/>
          <a:p>
            <a:pPr marL="0" indent="0">
              <a:buNone/>
            </a:pPr>
            <a:r>
              <a:rPr lang="zh-CN" altLang="en-US"/>
              <a:t>3. Represent following graph with an adjacency matrix.</a:t>
            </a:r>
            <a:r>
              <a:rPr lang="en-US" altLang="zh-CN"/>
              <a:t> </a:t>
            </a:r>
            <a:endParaRPr lang="en-US" altLang="zh-CN"/>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7863840" y="1577340"/>
            <a:ext cx="1644015" cy="1617980"/>
          </a:xfrm>
          <a:prstGeom prst="rect">
            <a:avLst/>
          </a:prstGeom>
        </p:spPr>
      </p:pic>
      <p:pic>
        <p:nvPicPr>
          <p:cNvPr id="8" name="图片 7"/>
          <p:cNvPicPr>
            <a:picLocks noChangeAspect="1"/>
          </p:cNvPicPr>
          <p:nvPr/>
        </p:nvPicPr>
        <p:blipFill>
          <a:blip r:embed="rId2"/>
          <a:stretch>
            <a:fillRect/>
          </a:stretch>
        </p:blipFill>
        <p:spPr>
          <a:xfrm>
            <a:off x="5991225" y="3195320"/>
            <a:ext cx="5598795" cy="1459230"/>
          </a:xfrm>
          <a:prstGeom prst="rect">
            <a:avLst/>
          </a:prstGeom>
        </p:spPr>
      </p:pic>
      <p:pic>
        <p:nvPicPr>
          <p:cNvPr id="7" name="图片 6"/>
          <p:cNvPicPr>
            <a:picLocks noChangeAspect="1"/>
          </p:cNvPicPr>
          <p:nvPr/>
        </p:nvPicPr>
        <p:blipFill>
          <a:blip r:embed="rId3"/>
          <a:stretch>
            <a:fillRect/>
          </a:stretch>
        </p:blipFill>
        <p:spPr>
          <a:xfrm>
            <a:off x="647700" y="3074670"/>
            <a:ext cx="1899285" cy="1372235"/>
          </a:xfrm>
          <a:prstGeom prst="rect">
            <a:avLst/>
          </a:prstGeom>
        </p:spPr>
      </p:pic>
      <p:sp>
        <p:nvSpPr>
          <p:cNvPr id="9" name="文本框 8"/>
          <p:cNvSpPr txBox="1"/>
          <p:nvPr/>
        </p:nvSpPr>
        <p:spPr>
          <a:xfrm>
            <a:off x="647700" y="2429510"/>
            <a:ext cx="4680585" cy="645160"/>
          </a:xfrm>
          <a:prstGeom prst="rect">
            <a:avLst/>
          </a:prstGeom>
          <a:noFill/>
        </p:spPr>
        <p:txBody>
          <a:bodyPr wrap="square" rtlCol="0" anchor="t">
            <a:spAutoFit/>
          </a:bodyPr>
          <a:p>
            <a:pPr algn="l">
              <a:buClrTx/>
              <a:buSzTx/>
              <a:buFontTx/>
            </a:pPr>
            <a:r>
              <a:rPr lang="en-US" altLang="zh-CN" b="1">
                <a:latin typeface="Times New Roman" panose="02020603050405020304" pitchFamily="18" charset="0"/>
                <a:cs typeface="Times New Roman" panose="02020603050405020304" pitchFamily="18" charset="0"/>
              </a:rPr>
              <a:t>Pay attention to out-degrees of each vertex</a:t>
            </a:r>
            <a:endParaRPr lang="en-US" altLang="zh-CN" b="1">
              <a:latin typeface="Times New Roman" panose="02020603050405020304" pitchFamily="18" charset="0"/>
              <a:cs typeface="Times New Roman" panose="02020603050405020304" pitchFamily="18" charset="0"/>
            </a:endParaRPr>
          </a:p>
          <a:p>
            <a:pPr algn="l">
              <a:buClrTx/>
              <a:buSzTx/>
              <a:buFontTx/>
            </a:pPr>
            <a:r>
              <a:rPr lang="en-US" altLang="zh-CN" b="1">
                <a:latin typeface="Times New Roman" panose="02020603050405020304" pitchFamily="18" charset="0"/>
                <a:cs typeface="Times New Roman" panose="02020603050405020304" pitchFamily="18" charset="0"/>
              </a:rPr>
              <a:t>Answer:</a:t>
            </a:r>
            <a:endParaRPr lang="en-US" altLang="zh-CN" b="1">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a:t>Thanks</a:t>
            </a:r>
            <a:endParaRPr lang="en-US" altLang="zh-CN"/>
          </a:p>
        </p:txBody>
      </p:sp>
      <p:sp>
        <p:nvSpPr>
          <p:cNvPr id="5" name="副标题 4"/>
          <p:cNvSpPr>
            <a:spLocks noGrp="1"/>
          </p:cNvSpPr>
          <p:nvPr>
            <p:ph type="subTitle" idx="1"/>
          </p:nvPr>
        </p:nvSpPr>
        <p:spPr/>
        <p:txBody>
          <a:bodyPr/>
          <a:lstStyle/>
          <a:p>
            <a:r>
              <a:rPr lang="en-US" altLang="zh-CN"/>
              <a:t>2022.12.14</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0" y="3750945"/>
            <a:ext cx="10850245" cy="811530"/>
          </a:xfrm>
        </p:spPr>
        <p:txBody>
          <a:bodyPr>
            <a:normAutofit/>
          </a:bodyPr>
          <a:lstStyle/>
          <a:p>
            <a:r>
              <a:rPr lang="en-US" altLang="zh-CN">
                <a:sym typeface="+mn-ea"/>
              </a:rPr>
              <a:t>Relations</a:t>
            </a:r>
            <a:endParaRPr lang="en-US" altLang="zh-CN">
              <a:sym typeface="+mn-ea"/>
            </a:endParaRPr>
          </a:p>
        </p:txBody>
      </p:sp>
      <p:sp>
        <p:nvSpPr>
          <p:cNvPr id="5" name="文本占位符 4"/>
          <p:cNvSpPr>
            <a:spLocks noGrp="1"/>
          </p:cNvSpPr>
          <p:nvPr>
            <p:ph type="body" idx="1"/>
          </p:nvPr>
        </p:nvSpPr>
        <p:spPr/>
        <p:txBody>
          <a:bodyPr/>
          <a:lstStyle/>
          <a:p>
            <a:r>
              <a:rPr lang="en-US" altLang="zh-CN">
                <a:sym typeface="+mn-ea"/>
              </a:rPr>
              <a:t>Chapter 9</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Relations</a:t>
            </a:r>
            <a:endParaRPr lang="zh-CN" altLang="en-US"/>
          </a:p>
        </p:txBody>
      </p:sp>
      <p:sp>
        <p:nvSpPr>
          <p:cNvPr id="3" name="内容占位符 2"/>
          <p:cNvSpPr>
            <a:spLocks noGrp="1"/>
          </p:cNvSpPr>
          <p:nvPr>
            <p:ph idx="1"/>
          </p:nvPr>
        </p:nvSpPr>
        <p:spPr>
          <a:xfrm>
            <a:off x="647700" y="1825625"/>
            <a:ext cx="8587740" cy="1212850"/>
          </a:xfrm>
        </p:spPr>
        <p:txBody>
          <a:bodyPr/>
          <a:lstStyle/>
          <a:p>
            <a:pPr marL="0" indent="0">
              <a:buNone/>
            </a:pPr>
            <a:r>
              <a:rPr lang="zh-CN" altLang="en-US"/>
              <a:t>7. Let R be the relation on the set {0, 1, 2, 3} containing the ordered pairs(0, 1), (1, 1), (1, 2), (2,</a:t>
            </a:r>
            <a:r>
              <a:rPr lang="en-US" altLang="zh-CN"/>
              <a:t> </a:t>
            </a:r>
            <a:r>
              <a:rPr lang="zh-CN" altLang="en-US"/>
              <a:t>0), (2, 2), and (3, 0). Find the</a:t>
            </a:r>
            <a:endParaRPr lang="zh-CN" altLang="en-US"/>
          </a:p>
          <a:p>
            <a:pPr marL="0" indent="0">
              <a:buNone/>
            </a:pPr>
            <a:r>
              <a:rPr lang="zh-CN" altLang="en-US"/>
              <a:t>a) reflexive closure of R. </a:t>
            </a:r>
            <a:r>
              <a:rPr lang="en-US" altLang="zh-CN"/>
              <a:t> </a:t>
            </a:r>
            <a:r>
              <a:rPr lang="zh-CN" altLang="en-US"/>
              <a:t>b) symmetric closure of R.</a:t>
            </a:r>
            <a:endParaRPr lang="zh-CN" altLang="en-US"/>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文本框 5"/>
          <p:cNvSpPr txBox="1"/>
          <p:nvPr/>
        </p:nvSpPr>
        <p:spPr>
          <a:xfrm>
            <a:off x="647700" y="3228340"/>
            <a:ext cx="7499985" cy="1476375"/>
          </a:xfrm>
          <a:prstGeom prst="rect">
            <a:avLst/>
          </a:prstGeom>
          <a:noFill/>
        </p:spPr>
        <p:txBody>
          <a:bodyPr wrap="square" rtlCol="0" anchor="t">
            <a:spAutoFit/>
          </a:bodyPr>
          <a:p>
            <a:pPr algn="l">
              <a:buClrTx/>
              <a:buSzTx/>
              <a:buFontTx/>
            </a:pPr>
            <a:r>
              <a:rPr lang="en-US" altLang="zh-CN" b="1" dirty="0">
                <a:latin typeface="Times New Roman" panose="02020603050405020304" pitchFamily="18" charset="0"/>
                <a:cs typeface="Times New Roman" panose="02020603050405020304" pitchFamily="18" charset="0"/>
              </a:rPr>
              <a:t>Definition of the properties + Adding as few relations as possible</a:t>
            </a:r>
            <a:endParaRPr lang="en-US" altLang="zh-CN" b="1" dirty="0">
              <a:latin typeface="Times New Roman" panose="02020603050405020304" pitchFamily="18" charset="0"/>
              <a:cs typeface="Times New Roman" panose="02020603050405020304" pitchFamily="18" charset="0"/>
            </a:endParaRPr>
          </a:p>
          <a:p>
            <a:pPr algn="l">
              <a:buClrTx/>
              <a:buSzTx/>
              <a:buFontTx/>
            </a:pPr>
            <a:endParaRPr lang="en-US" altLang="zh-CN" b="1" dirty="0">
              <a:latin typeface="Times New Roman" panose="02020603050405020304" pitchFamily="18" charset="0"/>
              <a:cs typeface="Times New Roman" panose="02020603050405020304" pitchFamily="18" charset="0"/>
            </a:endParaRPr>
          </a:p>
          <a:p>
            <a:pPr algn="l">
              <a:buClrTx/>
              <a:buSzTx/>
              <a:buFontTx/>
            </a:pPr>
            <a:r>
              <a:rPr lang="en-US" altLang="zh-CN" b="1" dirty="0">
                <a:latin typeface="Times New Roman" panose="02020603050405020304" pitchFamily="18" charset="0"/>
                <a:cs typeface="Times New Roman" panose="02020603050405020304" pitchFamily="18" charset="0"/>
              </a:rPr>
              <a:t>Answer: </a:t>
            </a:r>
            <a:endParaRPr lang="en-US" altLang="zh-CN" b="1"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a) {</a:t>
            </a:r>
            <a:r>
              <a:rPr lang="en-US" altLang="zh-CN" b="1" dirty="0">
                <a:latin typeface="Times New Roman" panose="02020603050405020304" pitchFamily="18" charset="0"/>
                <a:cs typeface="Times New Roman" panose="02020603050405020304" pitchFamily="18" charset="0"/>
              </a:rPr>
              <a:t>(0, 0)</a:t>
            </a:r>
            <a:r>
              <a:rPr lang="en-US" altLang="zh-CN" dirty="0">
                <a:latin typeface="Times New Roman" panose="02020603050405020304" pitchFamily="18" charset="0"/>
                <a:cs typeface="Times New Roman" panose="02020603050405020304" pitchFamily="18" charset="0"/>
              </a:rPr>
              <a:t>, (0, 1), (1, 1), (1, 2), (2, 0), (2, 2), (3, 0), </a:t>
            </a:r>
            <a:r>
              <a:rPr lang="en-US" altLang="zh-CN" b="1" dirty="0">
                <a:latin typeface="Times New Roman" panose="02020603050405020304" pitchFamily="18" charset="0"/>
                <a:cs typeface="Times New Roman" panose="02020603050405020304" pitchFamily="18" charset="0"/>
              </a:rPr>
              <a:t>(3, 3)</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b) {(0, 1), </a:t>
            </a:r>
            <a:r>
              <a:rPr lang="en-US" altLang="zh-CN" b="1" dirty="0">
                <a:latin typeface="Times New Roman" panose="02020603050405020304" pitchFamily="18" charset="0"/>
                <a:cs typeface="Times New Roman" panose="02020603050405020304" pitchFamily="18" charset="0"/>
              </a:rPr>
              <a:t>(0, 2)</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(0, 3)</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(1, 0)</a:t>
            </a:r>
            <a:r>
              <a:rPr lang="en-US" altLang="zh-CN" dirty="0">
                <a:latin typeface="Times New Roman" panose="02020603050405020304" pitchFamily="18" charset="0"/>
                <a:cs typeface="Times New Roman" panose="02020603050405020304" pitchFamily="18" charset="0"/>
              </a:rPr>
              <a:t>, (1, 1), (1, 2), (2, 0), </a:t>
            </a:r>
            <a:r>
              <a:rPr lang="en-US" altLang="zh-CN" b="1" dirty="0">
                <a:latin typeface="Times New Roman" panose="02020603050405020304" pitchFamily="18" charset="0"/>
                <a:cs typeface="Times New Roman" panose="02020603050405020304" pitchFamily="18" charset="0"/>
              </a:rPr>
              <a:t>(2, 1)</a:t>
            </a:r>
            <a:r>
              <a:rPr lang="en-US" altLang="zh-CN" dirty="0">
                <a:latin typeface="Times New Roman" panose="02020603050405020304" pitchFamily="18" charset="0"/>
                <a:cs typeface="Times New Roman" panose="02020603050405020304" pitchFamily="18" charset="0"/>
              </a:rPr>
              <a:t>, (2, 2), (3,0)}</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Relations</a:t>
            </a:r>
            <a:endParaRPr lang="zh-CN" altLang="en-US"/>
          </a:p>
        </p:txBody>
      </p:sp>
      <p:sp>
        <p:nvSpPr>
          <p:cNvPr id="3" name="内容占位符 2"/>
          <p:cNvSpPr>
            <a:spLocks noGrp="1"/>
          </p:cNvSpPr>
          <p:nvPr>
            <p:ph idx="1"/>
          </p:nvPr>
        </p:nvSpPr>
        <p:spPr>
          <a:xfrm>
            <a:off x="647700" y="1825625"/>
            <a:ext cx="10515600" cy="2835910"/>
          </a:xfrm>
        </p:spPr>
        <p:txBody>
          <a:bodyPr/>
          <a:lstStyle/>
          <a:p>
            <a:pPr marL="0" indent="0">
              <a:buNone/>
            </a:pPr>
            <a:r>
              <a:rPr lang="en-US"/>
              <a:t>8</a:t>
            </a:r>
            <a:r>
              <a:t>. Determine whether these sequences of vertices are paths in this directed graph.</a:t>
            </a:r>
            <a:r>
              <a:rPr lang="en-US"/>
              <a:t> </a:t>
            </a:r>
            <a:endParaRPr lang="en-US"/>
          </a:p>
          <a:p>
            <a:pPr marL="0" indent="0">
              <a:buNone/>
            </a:pPr>
            <a:r>
              <a:t>a) a, b, c, e</a:t>
            </a:r>
          </a:p>
          <a:p>
            <a:pPr marL="0" indent="0">
              <a:buNone/>
            </a:pPr>
            <a:r>
              <a:t>b) b, e, c, b, e</a:t>
            </a:r>
          </a:p>
          <a:p>
            <a:pPr marL="0" indent="0">
              <a:buNone/>
            </a:pPr>
            <a:r>
              <a:t>c) a, a, b, e, d, e</a:t>
            </a:r>
          </a:p>
          <a:p>
            <a:pPr marL="0" indent="0">
              <a:buNone/>
            </a:pPr>
            <a:r>
              <a:t>d) b, c, e, d, a, a, b</a:t>
            </a:r>
          </a:p>
          <a:p>
            <a:pPr marL="0" indent="0">
              <a:buNone/>
            </a:pPr>
            <a:r>
              <a:t>e) b, c, c, b, e, d, e, d</a:t>
            </a:r>
          </a:p>
          <a:p>
            <a:pPr marL="0" indent="0">
              <a:buNone/>
            </a:pPr>
            <a:r>
              <a:t>f ) a, a, b, b, c, c, b, e, d</a:t>
            </a:r>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3856355" y="2263140"/>
            <a:ext cx="2643505" cy="1654175"/>
          </a:xfrm>
          <a:prstGeom prst="rect">
            <a:avLst/>
          </a:prstGeom>
        </p:spPr>
      </p:pic>
      <p:pic>
        <p:nvPicPr>
          <p:cNvPr id="7" name="图片 6"/>
          <p:cNvPicPr>
            <a:picLocks noChangeAspect="1"/>
          </p:cNvPicPr>
          <p:nvPr/>
        </p:nvPicPr>
        <p:blipFill>
          <a:blip r:embed="rId2"/>
          <a:stretch>
            <a:fillRect/>
          </a:stretch>
        </p:blipFill>
        <p:spPr>
          <a:xfrm>
            <a:off x="6659880" y="2263140"/>
            <a:ext cx="5044440" cy="2290445"/>
          </a:xfrm>
          <a:prstGeom prst="rect">
            <a:avLst/>
          </a:prstGeom>
        </p:spPr>
      </p:pic>
      <p:sp>
        <p:nvSpPr>
          <p:cNvPr id="9" name="文本框 8"/>
          <p:cNvSpPr txBox="1"/>
          <p:nvPr/>
        </p:nvSpPr>
        <p:spPr>
          <a:xfrm>
            <a:off x="647700" y="4603115"/>
            <a:ext cx="6950710" cy="1753235"/>
          </a:xfrm>
          <a:prstGeom prst="rect">
            <a:avLst/>
          </a:prstGeom>
          <a:noFill/>
        </p:spPr>
        <p:txBody>
          <a:bodyPr wrap="square" rtlCol="0" anchor="t">
            <a:spAutoFit/>
          </a:bodyPr>
          <a:p>
            <a:pPr algn="l">
              <a:buClrTx/>
              <a:buSzTx/>
              <a:buFontTx/>
            </a:pPr>
            <a:r>
              <a:rPr lang="en-US" altLang="zh-CN" dirty="0">
                <a:latin typeface="Times New Roman" panose="02020603050405020304" pitchFamily="18" charset="0"/>
                <a:cs typeface="Times New Roman" panose="02020603050405020304" pitchFamily="18" charset="0"/>
                <a:sym typeface="+mn-ea"/>
              </a:rPr>
              <a:t>In each case, the sequence is a path </a:t>
            </a:r>
            <a:r>
              <a:rPr lang="en-US" altLang="zh-CN" b="1" dirty="0">
                <a:latin typeface="Times New Roman" panose="02020603050405020304" pitchFamily="18" charset="0"/>
                <a:cs typeface="Times New Roman" panose="02020603050405020304" pitchFamily="18" charset="0"/>
                <a:sym typeface="+mn-ea"/>
              </a:rPr>
              <a:t>if and only if</a:t>
            </a:r>
            <a:r>
              <a:rPr lang="en-US" altLang="zh-CN" dirty="0">
                <a:latin typeface="Times New Roman" panose="02020603050405020304" pitchFamily="18" charset="0"/>
                <a:cs typeface="Times New Roman" panose="02020603050405020304" pitchFamily="18" charset="0"/>
                <a:sym typeface="+mn-ea"/>
              </a:rPr>
              <a:t> there is an edge from each vertex in the sequence to the vertex following it.</a:t>
            </a:r>
            <a:endParaRPr lang="en-US" altLang="zh-CN" b="1" dirty="0">
              <a:latin typeface="Times New Roman" panose="02020603050405020304" pitchFamily="18" charset="0"/>
              <a:cs typeface="Times New Roman" panose="02020603050405020304" pitchFamily="18" charset="0"/>
            </a:endParaRPr>
          </a:p>
          <a:p>
            <a:pPr algn="l">
              <a:buClrTx/>
              <a:buSzTx/>
              <a:buFontTx/>
            </a:pPr>
            <a:r>
              <a:rPr lang="en-US" altLang="zh-CN" b="1" dirty="0">
                <a:latin typeface="Times New Roman" panose="02020603050405020304" pitchFamily="18" charset="0"/>
                <a:cs typeface="Times New Roman" panose="02020603050405020304" pitchFamily="18" charset="0"/>
              </a:rPr>
              <a:t>Answer:</a:t>
            </a:r>
            <a:endParaRPr lang="en-US" altLang="zh-CN" b="1"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a) This is a path. b) This is not a path (there is no edge from e to c. </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c) This is a path. d) This is not a path (there is no edge from d to a. </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e) This is a path. f) This is not a path (there is no loop at b).</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Relations</a:t>
            </a:r>
            <a:endParaRPr lang="zh-CN" altLang="en-US"/>
          </a:p>
        </p:txBody>
      </p:sp>
      <p:sp>
        <p:nvSpPr>
          <p:cNvPr id="3" name="内容占位符 2"/>
          <p:cNvSpPr>
            <a:spLocks noGrp="1"/>
          </p:cNvSpPr>
          <p:nvPr>
            <p:ph idx="1"/>
          </p:nvPr>
        </p:nvSpPr>
        <p:spPr/>
        <p:txBody>
          <a:bodyPr/>
          <a:lstStyle/>
          <a:p>
            <a:pPr marL="0" indent="0">
              <a:buNone/>
            </a:pPr>
            <a:r>
              <a:rPr lang="zh-CN" altLang="en-US"/>
              <a:t>9. Which of these relations on {0, 1, 2, 3} are equivalence relations? Determine the properties of</a:t>
            </a:r>
            <a:r>
              <a:rPr lang="en-US" altLang="zh-CN"/>
              <a:t> </a:t>
            </a:r>
            <a:r>
              <a:rPr lang="zh-CN" altLang="en-US"/>
              <a:t>an equivalence relation that the others lack. </a:t>
            </a:r>
            <a:endParaRPr lang="zh-CN" altLang="en-US"/>
          </a:p>
          <a:p>
            <a:pPr marL="0" indent="0">
              <a:buNone/>
            </a:pPr>
            <a:r>
              <a:rPr lang="zh-CN" altLang="en-US"/>
              <a:t>a) {(0, 0), (1, 1), (2, 2), (3, 3)}</a:t>
            </a:r>
            <a:endParaRPr lang="zh-CN" altLang="en-US"/>
          </a:p>
          <a:p>
            <a:pPr marL="0" indent="0">
              <a:buNone/>
            </a:pPr>
            <a:r>
              <a:rPr lang="zh-CN" altLang="en-US"/>
              <a:t>b) {(0, 0), (0, 2), (2, 0), (2, 2), (2, 3), (3, 2), (3, 3)}</a:t>
            </a:r>
            <a:endParaRPr lang="zh-CN" altLang="en-US"/>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custDataLst>
              <p:tags r:id="rId1"/>
            </p:custDataLst>
          </p:nvPr>
        </p:nvPicPr>
        <p:blipFill>
          <a:blip r:embed="rId2"/>
          <a:stretch>
            <a:fillRect/>
          </a:stretch>
        </p:blipFill>
        <p:spPr>
          <a:xfrm>
            <a:off x="6285865" y="3740150"/>
            <a:ext cx="5746750" cy="1806575"/>
          </a:xfrm>
          <a:prstGeom prst="rect">
            <a:avLst/>
          </a:prstGeom>
        </p:spPr>
      </p:pic>
      <p:sp>
        <p:nvSpPr>
          <p:cNvPr id="7" name="文本框 6"/>
          <p:cNvSpPr txBox="1"/>
          <p:nvPr/>
        </p:nvSpPr>
        <p:spPr>
          <a:xfrm>
            <a:off x="647700" y="3740150"/>
            <a:ext cx="6096000" cy="1476375"/>
          </a:xfrm>
          <a:prstGeom prst="rect">
            <a:avLst/>
          </a:prstGeom>
          <a:noFill/>
        </p:spPr>
        <p:txBody>
          <a:bodyPr wrap="square" rtlCol="0" anchor="t">
            <a:spAutoFit/>
          </a:bodyPr>
          <a:p>
            <a:r>
              <a:rPr lang="en-US" altLang="zh-CN" b="1" dirty="0">
                <a:latin typeface="Times New Roman" panose="02020603050405020304" pitchFamily="18" charset="0"/>
                <a:cs typeface="Times New Roman" panose="02020603050405020304" pitchFamily="18" charset="0"/>
                <a:sym typeface="+mn-ea"/>
              </a:rPr>
              <a:t>Answer:</a:t>
            </a:r>
            <a:endParaRPr lang="zh-CN" altLang="en-US"/>
          </a:p>
          <a:p>
            <a:r>
              <a:rPr lang="zh-CN" altLang="en-US">
                <a:latin typeface="Times New Roman" panose="02020603050405020304" pitchFamily="18" charset="0"/>
                <a:cs typeface="Times New Roman" panose="02020603050405020304" pitchFamily="18" charset="0"/>
              </a:rPr>
              <a:t>a) Equivalence relation </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b) Not reflexive, not transitive</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Not reflexive: </a:t>
            </a:r>
            <a:r>
              <a:rPr lang="en-US" altLang="zh-CN" dirty="0">
                <a:latin typeface="Times New Roman" panose="02020603050405020304" pitchFamily="18" charset="0"/>
                <a:cs typeface="Times New Roman" panose="02020603050405020304" pitchFamily="18" charset="0"/>
                <a:sym typeface="+mn-ea"/>
              </a:rPr>
              <a:t>do not contain the ordered pair (1,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Not transitive: </a:t>
            </a:r>
            <a:r>
              <a:rPr lang="en-US" altLang="zh-CN" dirty="0">
                <a:latin typeface="Times New Roman" panose="02020603050405020304" pitchFamily="18" charset="0"/>
                <a:cs typeface="Times New Roman" panose="02020603050405020304" pitchFamily="18" charset="0"/>
                <a:sym typeface="+mn-ea"/>
              </a:rPr>
              <a:t>do not contain the ordered pair (0, 3), (3, 0)</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Relations</a:t>
            </a:r>
            <a:endParaRPr lang="zh-CN" altLang="en-US"/>
          </a:p>
        </p:txBody>
      </p:sp>
      <p:sp>
        <p:nvSpPr>
          <p:cNvPr id="3" name="内容占位符 2"/>
          <p:cNvSpPr>
            <a:spLocks noGrp="1"/>
          </p:cNvSpPr>
          <p:nvPr>
            <p:ph idx="1"/>
          </p:nvPr>
        </p:nvSpPr>
        <p:spPr>
          <a:xfrm>
            <a:off x="647700" y="1825625"/>
            <a:ext cx="10515600" cy="1594485"/>
          </a:xfrm>
        </p:spPr>
        <p:txBody>
          <a:bodyPr/>
          <a:lstStyle/>
          <a:p>
            <a:pPr marL="0" indent="0">
              <a:buNone/>
            </a:pPr>
            <a:r>
              <a:t>10. Which of these relations on {0, 1, 2, 3} are partial orderings? Determine the properties of a</a:t>
            </a:r>
            <a:r>
              <a:rPr lang="en-US"/>
              <a:t> </a:t>
            </a:r>
            <a:r>
              <a:t>partial ordering that the others lack. </a:t>
            </a:r>
            <a:endParaRPr lang="en-US"/>
          </a:p>
          <a:p>
            <a:pPr marL="0" indent="0">
              <a:buNone/>
            </a:pPr>
            <a:r>
              <a:t>a) {(0, 0), (1, 1), (2, 2), (3, 3)}</a:t>
            </a:r>
          </a:p>
          <a:p>
            <a:pPr marL="0" indent="0">
              <a:buNone/>
            </a:pPr>
            <a:r>
              <a:t>b) {(0, 0), (1, 1), (2, 0), (2, 2), (2, 3), (3, 2), (3, 3)}</a:t>
            </a:r>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866765" y="3359785"/>
            <a:ext cx="6157595" cy="829945"/>
          </a:xfrm>
          <a:prstGeom prst="rect">
            <a:avLst/>
          </a:prstGeom>
        </p:spPr>
      </p:pic>
      <p:sp>
        <p:nvSpPr>
          <p:cNvPr id="7" name="文本框 6"/>
          <p:cNvSpPr txBox="1"/>
          <p:nvPr/>
        </p:nvSpPr>
        <p:spPr>
          <a:xfrm>
            <a:off x="647700" y="3420110"/>
            <a:ext cx="6096000" cy="1476375"/>
          </a:xfrm>
          <a:prstGeom prst="rect">
            <a:avLst/>
          </a:prstGeom>
          <a:noFill/>
        </p:spPr>
        <p:txBody>
          <a:bodyPr wrap="square" rtlCol="0" anchor="t">
            <a:spAutoFit/>
          </a:bodyPr>
          <a:p>
            <a:r>
              <a:rPr lang="en-US" altLang="zh-CN" b="1" dirty="0">
                <a:latin typeface="Times New Roman" panose="02020603050405020304" pitchFamily="18" charset="0"/>
                <a:cs typeface="Times New Roman" panose="02020603050405020304" pitchFamily="18" charset="0"/>
                <a:sym typeface="+mn-ea"/>
              </a:rPr>
              <a:t>Answer:</a:t>
            </a:r>
            <a:endParaRPr lang="zh-CN" altLang="en-US"/>
          </a:p>
          <a:p>
            <a:r>
              <a:rPr lang="en-US" altLang="zh-CN" dirty="0">
                <a:latin typeface="Times New Roman" panose="02020603050405020304" pitchFamily="18" charset="0"/>
                <a:cs typeface="Times New Roman" panose="02020603050405020304" pitchFamily="18" charset="0"/>
                <a:sym typeface="+mn-ea"/>
              </a:rPr>
              <a:t>a) Is a partial ordering </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b) Not antisymmetric, not transitive</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Not antisymmetric: </a:t>
            </a:r>
            <a:r>
              <a:rPr lang="en-US" altLang="zh-CN" dirty="0">
                <a:latin typeface="Times New Roman" panose="02020603050405020304" pitchFamily="18" charset="0"/>
                <a:cs typeface="Times New Roman" panose="02020603050405020304" pitchFamily="18" charset="0"/>
                <a:sym typeface="+mn-ea"/>
              </a:rPr>
              <a:t>contain (2, 3) and (3, 2)</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Not transitive: </a:t>
            </a:r>
            <a:r>
              <a:rPr lang="en-US" altLang="zh-CN" dirty="0">
                <a:latin typeface="Times New Roman" panose="02020603050405020304" pitchFamily="18" charset="0"/>
                <a:cs typeface="Times New Roman" panose="02020603050405020304" pitchFamily="18" charset="0"/>
                <a:sym typeface="+mn-ea"/>
              </a:rPr>
              <a:t>do not contain the ordered pair (3, 0)</a:t>
            </a:r>
            <a:endParaRPr lang="en-US" altLang="zh-CN"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0" y="3750945"/>
            <a:ext cx="10850245" cy="811530"/>
          </a:xfrm>
        </p:spPr>
        <p:txBody>
          <a:bodyPr>
            <a:normAutofit/>
          </a:bodyPr>
          <a:lstStyle/>
          <a:p>
            <a:r>
              <a:rPr lang="en-US" altLang="zh-CN">
                <a:sym typeface="+mn-ea"/>
              </a:rPr>
              <a:t>Induction and Recursion</a:t>
            </a:r>
            <a:endParaRPr lang="en-US" altLang="zh-CN"/>
          </a:p>
        </p:txBody>
      </p:sp>
      <p:sp>
        <p:nvSpPr>
          <p:cNvPr id="5" name="文本占位符 4"/>
          <p:cNvSpPr>
            <a:spLocks noGrp="1"/>
          </p:cNvSpPr>
          <p:nvPr>
            <p:ph type="body" idx="1"/>
          </p:nvPr>
        </p:nvSpPr>
        <p:spPr/>
        <p:txBody>
          <a:bodyPr/>
          <a:lstStyle/>
          <a:p>
            <a:r>
              <a:rPr lang="en-US" altLang="zh-CN">
                <a:sym typeface="+mn-ea"/>
              </a:rPr>
              <a:t>Chapter 5</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Induction and Recursion</a:t>
            </a:r>
            <a:endParaRPr lang="en-US" altLang="zh-CN"/>
          </a:p>
        </p:txBody>
      </p:sp>
      <p:sp>
        <p:nvSpPr>
          <p:cNvPr id="3" name="内容占位符 2"/>
          <p:cNvSpPr>
            <a:spLocks noGrp="1"/>
          </p:cNvSpPr>
          <p:nvPr>
            <p:ph idx="1"/>
          </p:nvPr>
        </p:nvSpPr>
        <p:spPr>
          <a:xfrm>
            <a:off x="647700" y="1825625"/>
            <a:ext cx="10515600" cy="2081530"/>
          </a:xfrm>
        </p:spPr>
        <p:txBody>
          <a:bodyPr/>
          <a:lstStyle/>
          <a:p>
            <a:pPr marL="0" indent="0">
              <a:buNone/>
            </a:pPr>
            <a:r>
              <a:t>1. Let P (n) be the statement that 1</a:t>
            </a:r>
            <a:r>
              <a:rPr baseline="30000"/>
              <a:t>2</a:t>
            </a:r>
            <a:r>
              <a:t> + 2</a:t>
            </a:r>
            <a:r>
              <a:rPr baseline="30000"/>
              <a:t>2</a:t>
            </a:r>
            <a:r>
              <a:t> + ··· + n</a:t>
            </a:r>
            <a:r>
              <a:rPr baseline="30000"/>
              <a:t>2 </a:t>
            </a:r>
            <a:r>
              <a:t>= n(n + 1)(2n + 1)/6 for the positive integer n.</a:t>
            </a:r>
            <a:r>
              <a:rPr lang="en-US"/>
              <a:t> </a:t>
            </a:r>
            <a:endParaRPr lang="en-US"/>
          </a:p>
          <a:p>
            <a:pPr marL="0" indent="0">
              <a:buNone/>
            </a:pPr>
            <a:r>
              <a:t>a) What is the statement P(1)?</a:t>
            </a:r>
          </a:p>
          <a:p>
            <a:pPr marL="0" indent="0">
              <a:buNone/>
            </a:pPr>
            <a:r>
              <a:t>b) Show that P(1) is true, completing the basis step of the proof.</a:t>
            </a:r>
          </a:p>
          <a:p>
            <a:pPr marL="0" indent="0">
              <a:buNone/>
            </a:pPr>
            <a:r>
              <a:t>c) What is the inductive hypothesis?</a:t>
            </a:r>
          </a:p>
        </p:txBody>
      </p:sp>
      <p:sp>
        <p:nvSpPr>
          <p:cNvPr id="4" name="日期占位符 3"/>
          <p:cNvSpPr>
            <a:spLocks noGrp="1"/>
          </p:cNvSpPr>
          <p:nvPr>
            <p:ph type="dt" sz="half" idx="10"/>
          </p:nvPr>
        </p:nvSpPr>
        <p:spPr/>
        <p:txBody>
          <a:bodyPr/>
          <a:lstStyle/>
          <a:p>
            <a:fld id="{760FBDFE-C587-4B4C-A407-44438C67B59E}" type="datetime1">
              <a:rPr lang="zh-CN" altLang="en-US" smtClean="0"/>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8" name="文本框 7"/>
          <p:cNvSpPr txBox="1"/>
          <p:nvPr/>
        </p:nvSpPr>
        <p:spPr>
          <a:xfrm>
            <a:off x="647700" y="3968750"/>
            <a:ext cx="6096000" cy="1198880"/>
          </a:xfrm>
          <a:prstGeom prst="rect">
            <a:avLst/>
          </a:prstGeom>
          <a:noFill/>
        </p:spPr>
        <p:txBody>
          <a:bodyPr wrap="square" rtlCol="0" anchor="t">
            <a:spAutoFit/>
          </a:bodyPr>
          <a:p>
            <a:r>
              <a:rPr lang="en-US" altLang="zh-CN" b="1" dirty="0">
                <a:latin typeface="Times New Roman" panose="02020603050405020304" pitchFamily="18" charset="0"/>
                <a:cs typeface="Times New Roman" panose="02020603050405020304" pitchFamily="18" charset="0"/>
                <a:sym typeface="+mn-ea"/>
              </a:rPr>
              <a:t>Answer:</a:t>
            </a:r>
            <a:endParaRPr lang="zh-CN" altLang="en-US"/>
          </a:p>
          <a:p>
            <a:r>
              <a:rPr lang="en-US" altLang="zh-CN" dirty="0">
                <a:latin typeface="Times New Roman" panose="02020603050405020304" pitchFamily="18" charset="0"/>
                <a:cs typeface="Times New Roman" panose="02020603050405020304" pitchFamily="18" charset="0"/>
                <a:sym typeface="+mn-ea"/>
              </a:rPr>
              <a:t>a) 1</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1 · 2 · 3/6</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b) Both sides of P(1) shown in part a) equal 1.</a:t>
            </a:r>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c) 1</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+ 2</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a:t>
            </a:r>
            <a:r>
              <a:rPr lang="en-US" altLang="zh-CN" dirty="0">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 + k</a:t>
            </a:r>
            <a:r>
              <a:rPr lang="en-US" altLang="zh-CN" baseline="30000" dirty="0">
                <a:latin typeface="Times New Roman" panose="02020603050405020304" pitchFamily="18" charset="0"/>
                <a:cs typeface="Times New Roman" panose="02020603050405020304" pitchFamily="18" charset="0"/>
                <a:sym typeface="+mn-ea"/>
              </a:rPr>
              <a:t>2</a:t>
            </a:r>
            <a:r>
              <a:rPr lang="en-US" altLang="zh-CN" dirty="0">
                <a:latin typeface="Times New Roman" panose="02020603050405020304" pitchFamily="18" charset="0"/>
                <a:cs typeface="Times New Roman" panose="02020603050405020304" pitchFamily="18" charset="0"/>
                <a:sym typeface="+mn-ea"/>
              </a:rPr>
              <a:t> = k(k + 1)(2k + 1)/6 </a:t>
            </a:r>
            <a:endParaRPr lang="en-US" altLang="zh-CN" dirty="0">
              <a:latin typeface="Times New Roman" panose="02020603050405020304" pitchFamily="18" charset="0"/>
              <a:cs typeface="Times New Roman" panose="02020603050405020304" pitchFamily="18" charset="0"/>
              <a:sym typeface="+mn-ea"/>
            </a:endParaRPr>
          </a:p>
        </p:txBody>
      </p:sp>
      <p:pic>
        <p:nvPicPr>
          <p:cNvPr id="9" name="图片 8"/>
          <p:cNvPicPr>
            <a:picLocks noChangeAspect="1"/>
          </p:cNvPicPr>
          <p:nvPr/>
        </p:nvPicPr>
        <p:blipFill>
          <a:blip r:embed="rId1"/>
          <a:stretch>
            <a:fillRect/>
          </a:stretch>
        </p:blipFill>
        <p:spPr>
          <a:xfrm>
            <a:off x="7089775" y="3412490"/>
            <a:ext cx="4454525" cy="268478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348,&quot;width&quot;:20196}"/>
</p:tagLst>
</file>

<file path=ppt/tags/tag2.xml><?xml version="1.0" encoding="utf-8"?>
<p:tagLst xmlns:p="http://schemas.openxmlformats.org/presentationml/2006/main">
  <p:tag name="KSO_WM_UNIT_TABLE_BEAUTIFY" val="smartTable{327e2241-3c74-4fd5-97ce-9e1b692fd92e}"/>
  <p:tag name="TABLE_RECT" val="208.425*42.8077*543.15*448.05"/>
  <p:tag name="TABLE_ONEKEY_SKIN_IDX" val="0"/>
  <p:tag name="TABLE_SKINIDX" val="-1"/>
  <p:tag name="TABLE_COLORIDX" val="l"/>
  <p:tag name="TABLE_ENDDRAG_ORIGIN_RECT" val="214*407"/>
  <p:tag name="TABLE_ENDDRAG_RECT" val="56*111*214*407"/>
</p:tagLst>
</file>

<file path=ppt/tags/tag3.xml><?xml version="1.0" encoding="utf-8"?>
<p:tagLst xmlns:p="http://schemas.openxmlformats.org/presentationml/2006/main">
  <p:tag name="KSO_WPP_MARK_KEY" val="a3042d15-20a5-4383-b48e-48e643fdd207"/>
  <p:tag name="COMMONDATA" val="eyJoZGlkIjoiMmMzNmJlZTY5ODgzNTMwZDYzMzQwY2Q3ZGI3NmIyND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8389</Words>
  <Application>WPS 演示</Application>
  <PresentationFormat>宽屏</PresentationFormat>
  <Paragraphs>401</Paragraphs>
  <Slides>23</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Times New Roman</vt:lpstr>
      <vt:lpstr>黑体</vt:lpstr>
      <vt:lpstr>Arial Black</vt:lpstr>
      <vt:lpstr>微软雅黑</vt:lpstr>
      <vt:lpstr>Arial Unicode MS</vt:lpstr>
      <vt:lpstr>Cambria Math</vt:lpstr>
      <vt:lpstr>Office 主题​​</vt:lpstr>
      <vt:lpstr>HW2 &amp; HW3</vt:lpstr>
      <vt:lpstr>Outline</vt:lpstr>
      <vt:lpstr>Relations</vt:lpstr>
      <vt:lpstr>Relations</vt:lpstr>
      <vt:lpstr>Relations</vt:lpstr>
      <vt:lpstr>Relations</vt:lpstr>
      <vt:lpstr>Relations</vt:lpstr>
      <vt:lpstr>Induction and Recursion</vt:lpstr>
      <vt:lpstr>Induction and Recursion</vt:lpstr>
      <vt:lpstr>Induction and Recursion</vt:lpstr>
      <vt:lpstr>Induction and Recursion</vt:lpstr>
      <vt:lpstr>Induction and Recursion</vt:lpstr>
      <vt:lpstr>Counting</vt:lpstr>
      <vt:lpstr>Counting</vt:lpstr>
      <vt:lpstr>Counting</vt:lpstr>
      <vt:lpstr>Counting</vt:lpstr>
      <vt:lpstr>Advanced Counting Techniques</vt:lpstr>
      <vt:lpstr>Advanced Counting Techniques</vt:lpstr>
      <vt:lpstr>Graphs</vt:lpstr>
      <vt:lpstr>Graphs</vt:lpstr>
      <vt:lpstr>Graphs</vt:lpstr>
      <vt:lpstr>Graphs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离散数学·第一次作业</dc:title>
  <dc:creator/>
  <cp:lastModifiedBy>张瀚文</cp:lastModifiedBy>
  <cp:revision>2117</cp:revision>
  <dcterms:created xsi:type="dcterms:W3CDTF">2019-09-19T02:01:00Z</dcterms:created>
  <dcterms:modified xsi:type="dcterms:W3CDTF">2022-12-14T00:10:29Z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00D5EA5D2F244974939A77B9841DE9E9</vt:lpwstr>
  </property>
</Properties>
</file>